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75"/>
  </p:notesMasterIdLst>
  <p:handoutMasterIdLst>
    <p:handoutMasterId r:id="rId76"/>
  </p:handoutMasterIdLst>
  <p:sldIdLst>
    <p:sldId id="462" r:id="rId2"/>
    <p:sldId id="291" r:id="rId3"/>
    <p:sldId id="293" r:id="rId4"/>
    <p:sldId id="319" r:id="rId5"/>
    <p:sldId id="305" r:id="rId6"/>
    <p:sldId id="289" r:id="rId7"/>
    <p:sldId id="326" r:id="rId8"/>
    <p:sldId id="431" r:id="rId9"/>
    <p:sldId id="455" r:id="rId10"/>
    <p:sldId id="368" r:id="rId11"/>
    <p:sldId id="369" r:id="rId12"/>
    <p:sldId id="282" r:id="rId13"/>
    <p:sldId id="320" r:id="rId14"/>
    <p:sldId id="295" r:id="rId15"/>
    <p:sldId id="294" r:id="rId16"/>
    <p:sldId id="343" r:id="rId17"/>
    <p:sldId id="427" r:id="rId18"/>
    <p:sldId id="428" r:id="rId19"/>
    <p:sldId id="430" r:id="rId20"/>
    <p:sldId id="379" r:id="rId21"/>
    <p:sldId id="381" r:id="rId22"/>
    <p:sldId id="403" r:id="rId23"/>
    <p:sldId id="404" r:id="rId24"/>
    <p:sldId id="405" r:id="rId25"/>
    <p:sldId id="406" r:id="rId26"/>
    <p:sldId id="407" r:id="rId27"/>
    <p:sldId id="408" r:id="rId28"/>
    <p:sldId id="409" r:id="rId29"/>
    <p:sldId id="410" r:id="rId30"/>
    <p:sldId id="411" r:id="rId31"/>
    <p:sldId id="412" r:id="rId32"/>
    <p:sldId id="413" r:id="rId33"/>
    <p:sldId id="414" r:id="rId34"/>
    <p:sldId id="415" r:id="rId35"/>
    <p:sldId id="416" r:id="rId36"/>
    <p:sldId id="417" r:id="rId37"/>
    <p:sldId id="418" r:id="rId38"/>
    <p:sldId id="419" r:id="rId39"/>
    <p:sldId id="420" r:id="rId40"/>
    <p:sldId id="421" r:id="rId41"/>
    <p:sldId id="422" r:id="rId42"/>
    <p:sldId id="423" r:id="rId43"/>
    <p:sldId id="424" r:id="rId44"/>
    <p:sldId id="425" r:id="rId45"/>
    <p:sldId id="426" r:id="rId46"/>
    <p:sldId id="434" r:id="rId47"/>
    <p:sldId id="435" r:id="rId48"/>
    <p:sldId id="436" r:id="rId49"/>
    <p:sldId id="437" r:id="rId50"/>
    <p:sldId id="438" r:id="rId51"/>
    <p:sldId id="439" r:id="rId52"/>
    <p:sldId id="440" r:id="rId53"/>
    <p:sldId id="441" r:id="rId54"/>
    <p:sldId id="442" r:id="rId55"/>
    <p:sldId id="443" r:id="rId56"/>
    <p:sldId id="444" r:id="rId57"/>
    <p:sldId id="445" r:id="rId58"/>
    <p:sldId id="446" r:id="rId59"/>
    <p:sldId id="447" r:id="rId60"/>
    <p:sldId id="448" r:id="rId61"/>
    <p:sldId id="449" r:id="rId62"/>
    <p:sldId id="450" r:id="rId63"/>
    <p:sldId id="451" r:id="rId64"/>
    <p:sldId id="452" r:id="rId65"/>
    <p:sldId id="453" r:id="rId66"/>
    <p:sldId id="461" r:id="rId67"/>
    <p:sldId id="456" r:id="rId68"/>
    <p:sldId id="457" r:id="rId69"/>
    <p:sldId id="458" r:id="rId70"/>
    <p:sldId id="459" r:id="rId71"/>
    <p:sldId id="460" r:id="rId72"/>
    <p:sldId id="432" r:id="rId73"/>
    <p:sldId id="433" r:id="rId7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000"/>
    <a:srgbClr val="ACA39A"/>
    <a:srgbClr val="F1BE48"/>
    <a:srgbClr val="6E6259"/>
    <a:srgbClr val="C8102E"/>
    <a:srgbClr val="7A6E67"/>
    <a:srgbClr val="F2BF49"/>
    <a:srgbClr val="ADA07A"/>
    <a:srgbClr val="CE11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88391" autoAdjust="0"/>
  </p:normalViewPr>
  <p:slideViewPr>
    <p:cSldViewPr>
      <p:cViewPr varScale="1">
        <p:scale>
          <a:sx n="115" d="100"/>
          <a:sy n="115" d="100"/>
        </p:scale>
        <p:origin x="135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55A0C9-E830-1241-BEA3-6925DA004ECF}" type="datetimeFigureOut">
              <a:rPr lang="en-US" smtClean="0"/>
              <a:pPr/>
              <a:t>10/29/2019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984522-76EF-EF4D-8870-07F3436BA4E0}" type="slidenum">
              <a:rPr lang="en-US" smtClean="0"/>
              <a:pPr/>
              <a:t>‹#›</a:t>
            </a:fld>
            <a:endParaRPr lang="en-US"/>
          </a:p>
        </p:txBody>
      </p:sp>
    </p:spTree>
    <p:extLst>
      <p:ext uri="{BB962C8B-B14F-4D97-AF65-F5344CB8AC3E}">
        <p14:creationId xmlns:p14="http://schemas.microsoft.com/office/powerpoint/2010/main" val="12009024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845082-6AF3-024B-A14D-C5AD8123919E}" type="datetimeFigureOut">
              <a:rPr lang="en-US" smtClean="0"/>
              <a:pPr/>
              <a:t>10/29/2019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6D18E-8B09-B24B-9169-4FC527B8D84F}" type="slidenum">
              <a:rPr lang="en-US" smtClean="0"/>
              <a:pPr/>
              <a:t>‹#›</a:t>
            </a:fld>
            <a:endParaRPr lang="en-US"/>
          </a:p>
        </p:txBody>
      </p:sp>
    </p:spTree>
    <p:extLst>
      <p:ext uri="{BB962C8B-B14F-4D97-AF65-F5344CB8AC3E}">
        <p14:creationId xmlns:p14="http://schemas.microsoft.com/office/powerpoint/2010/main" val="2457792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is MG???? Standard </a:t>
            </a:r>
            <a:r>
              <a:rPr lang="en-US" baseline="0" dirty="0" err="1" smtClean="0"/>
              <a:t>definisions</a:t>
            </a:r>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3</a:t>
            </a:fld>
            <a:endParaRPr lang="en-US"/>
          </a:p>
        </p:txBody>
      </p:sp>
    </p:spTree>
    <p:extLst>
      <p:ext uri="{BB962C8B-B14F-4D97-AF65-F5344CB8AC3E}">
        <p14:creationId xmlns:p14="http://schemas.microsoft.com/office/powerpoint/2010/main" val="1465715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ltLang="zh-CN"/>
              <a:t>Go to "View | Header and Footer" to add your organization, sponsor, meeting name here; then, click "Apply to All"</a:t>
            </a:r>
          </a:p>
        </p:txBody>
      </p:sp>
      <p:sp>
        <p:nvSpPr>
          <p:cNvPr id="5" name="Rectangle 7"/>
          <p:cNvSpPr>
            <a:spLocks noGrp="1" noChangeArrowheads="1"/>
          </p:cNvSpPr>
          <p:nvPr>
            <p:ph type="sldNum" sz="quarter" idx="5"/>
          </p:nvPr>
        </p:nvSpPr>
        <p:spPr>
          <a:ln/>
        </p:spPr>
        <p:txBody>
          <a:bodyPr/>
          <a:lstStyle/>
          <a:p>
            <a:fld id="{7DA8CEFD-1280-4249-A4F5-B8EE6635988E}" type="slidenum">
              <a:rPr lang="en-US" altLang="zh-CN"/>
              <a:pPr/>
              <a:t>23</a:t>
            </a:fld>
            <a:endParaRPr lang="en-US" altLang="zh-CN"/>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96894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ltLang="zh-CN"/>
              <a:t>Go to "View | Header and Footer" to add your organization, sponsor, meeting name here; then, click "Apply to All"</a:t>
            </a:r>
          </a:p>
        </p:txBody>
      </p:sp>
      <p:sp>
        <p:nvSpPr>
          <p:cNvPr id="5" name="Rectangle 7"/>
          <p:cNvSpPr>
            <a:spLocks noGrp="1" noChangeArrowheads="1"/>
          </p:cNvSpPr>
          <p:nvPr>
            <p:ph type="sldNum" sz="quarter" idx="5"/>
          </p:nvPr>
        </p:nvSpPr>
        <p:spPr>
          <a:ln/>
        </p:spPr>
        <p:txBody>
          <a:bodyPr/>
          <a:lstStyle/>
          <a:p>
            <a:fld id="{7DA8CEFD-1280-4249-A4F5-B8EE6635988E}" type="slidenum">
              <a:rPr lang="en-US" altLang="zh-CN"/>
              <a:pPr/>
              <a:t>24</a:t>
            </a:fld>
            <a:endParaRPr lang="en-US" altLang="zh-CN"/>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zh-CN" altLang="zh-CN" dirty="0"/>
          </a:p>
        </p:txBody>
      </p:sp>
    </p:spTree>
    <p:extLst>
      <p:ext uri="{BB962C8B-B14F-4D97-AF65-F5344CB8AC3E}">
        <p14:creationId xmlns:p14="http://schemas.microsoft.com/office/powerpoint/2010/main" val="1185642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ltLang="zh-CN"/>
              <a:t>Go to "View | Header and Footer" to add your organization, sponsor, meeting name here; then, click "Apply to All"</a:t>
            </a:r>
          </a:p>
        </p:txBody>
      </p:sp>
      <p:sp>
        <p:nvSpPr>
          <p:cNvPr id="5" name="Rectangle 7"/>
          <p:cNvSpPr>
            <a:spLocks noGrp="1" noChangeArrowheads="1"/>
          </p:cNvSpPr>
          <p:nvPr>
            <p:ph type="sldNum" sz="quarter" idx="5"/>
          </p:nvPr>
        </p:nvSpPr>
        <p:spPr>
          <a:ln/>
        </p:spPr>
        <p:txBody>
          <a:bodyPr/>
          <a:lstStyle/>
          <a:p>
            <a:fld id="{7DA8CEFD-1280-4249-A4F5-B8EE6635988E}" type="slidenum">
              <a:rPr lang="en-US" altLang="zh-CN"/>
              <a:pPr/>
              <a:t>25</a:t>
            </a:fld>
            <a:endParaRPr lang="en-US" altLang="zh-CN"/>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837342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ltLang="zh-CN"/>
              <a:t>Go to "View | Header and Footer" to add your organization, sponsor, meeting name here; then, click "Apply to All"</a:t>
            </a:r>
          </a:p>
        </p:txBody>
      </p:sp>
      <p:sp>
        <p:nvSpPr>
          <p:cNvPr id="5" name="Rectangle 7"/>
          <p:cNvSpPr>
            <a:spLocks noGrp="1" noChangeArrowheads="1"/>
          </p:cNvSpPr>
          <p:nvPr>
            <p:ph type="sldNum" sz="quarter" idx="5"/>
          </p:nvPr>
        </p:nvSpPr>
        <p:spPr>
          <a:ln/>
        </p:spPr>
        <p:txBody>
          <a:bodyPr/>
          <a:lstStyle/>
          <a:p>
            <a:fld id="{7DA8CEFD-1280-4249-A4F5-B8EE6635988E}" type="slidenum">
              <a:rPr lang="en-US" altLang="zh-CN"/>
              <a:pPr/>
              <a:t>26</a:t>
            </a:fld>
            <a:endParaRPr lang="en-US" altLang="zh-CN"/>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96046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3FFB0F-448F-4553-814C-95956908CAC5}" type="slidenum">
              <a:rPr lang="en-US" smtClean="0"/>
              <a:pPr>
                <a:defRPr/>
              </a:pPr>
              <a:t>29</a:t>
            </a:fld>
            <a:endParaRPr lang="en-US"/>
          </a:p>
        </p:txBody>
      </p:sp>
    </p:spTree>
    <p:extLst>
      <p:ext uri="{BB962C8B-B14F-4D97-AF65-F5344CB8AC3E}">
        <p14:creationId xmlns:p14="http://schemas.microsoft.com/office/powerpoint/2010/main" val="2866358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Our work tackles</a:t>
            </a:r>
            <a:r>
              <a:rPr lang="en-US" altLang="zh-CN" baseline="0" dirty="0"/>
              <a:t> the issue in the post-event stage.</a:t>
            </a:r>
          </a:p>
        </p:txBody>
      </p:sp>
      <p:sp>
        <p:nvSpPr>
          <p:cNvPr id="4" name="灯片编号占位符 3"/>
          <p:cNvSpPr>
            <a:spLocks noGrp="1"/>
          </p:cNvSpPr>
          <p:nvPr>
            <p:ph type="sldNum" sz="quarter" idx="10"/>
          </p:nvPr>
        </p:nvSpPr>
        <p:spPr/>
        <p:txBody>
          <a:bodyPr/>
          <a:lstStyle/>
          <a:p>
            <a:pPr>
              <a:defRPr/>
            </a:pPr>
            <a:fld id="{1B3FFB0F-448F-4553-814C-95956908CAC5}" type="slidenum">
              <a:rPr lang="en-US" smtClean="0"/>
              <a:pPr>
                <a:defRPr/>
              </a:pPr>
              <a:t>33</a:t>
            </a:fld>
            <a:endParaRPr lang="en-US"/>
          </a:p>
        </p:txBody>
      </p:sp>
    </p:spTree>
    <p:extLst>
      <p:ext uri="{BB962C8B-B14F-4D97-AF65-F5344CB8AC3E}">
        <p14:creationId xmlns:p14="http://schemas.microsoft.com/office/powerpoint/2010/main" val="654089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ltLang="zh-CN"/>
              <a:t>Go to "View | Header and Footer" to add your organization, sponsor, meeting name here; then, click "Apply to All"</a:t>
            </a:r>
          </a:p>
        </p:txBody>
      </p:sp>
      <p:sp>
        <p:nvSpPr>
          <p:cNvPr id="5" name="Rectangle 7"/>
          <p:cNvSpPr>
            <a:spLocks noGrp="1" noChangeArrowheads="1"/>
          </p:cNvSpPr>
          <p:nvPr>
            <p:ph type="sldNum" sz="quarter" idx="5"/>
          </p:nvPr>
        </p:nvSpPr>
        <p:spPr>
          <a:ln/>
        </p:spPr>
        <p:txBody>
          <a:bodyPr/>
          <a:lstStyle/>
          <a:p>
            <a:fld id="{7DA8CEFD-1280-4249-A4F5-B8EE6635988E}" type="slidenum">
              <a:rPr lang="en-US" altLang="zh-CN"/>
              <a:pPr/>
              <a:t>34</a:t>
            </a:fld>
            <a:endParaRPr lang="en-US" altLang="zh-CN"/>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zh-CN" altLang="zh-CN" dirty="0"/>
          </a:p>
        </p:txBody>
      </p:sp>
    </p:spTree>
    <p:extLst>
      <p:ext uri="{BB962C8B-B14F-4D97-AF65-F5344CB8AC3E}">
        <p14:creationId xmlns:p14="http://schemas.microsoft.com/office/powerpoint/2010/main" val="520236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ltLang="zh-CN"/>
              <a:t>Go to "View | Header and Footer" to add your organization, sponsor, meeting name here; then, click "Apply to All"</a:t>
            </a:r>
          </a:p>
        </p:txBody>
      </p:sp>
      <p:sp>
        <p:nvSpPr>
          <p:cNvPr id="5" name="Rectangle 7"/>
          <p:cNvSpPr>
            <a:spLocks noGrp="1" noChangeArrowheads="1"/>
          </p:cNvSpPr>
          <p:nvPr>
            <p:ph type="sldNum" sz="quarter" idx="5"/>
          </p:nvPr>
        </p:nvSpPr>
        <p:spPr>
          <a:ln/>
        </p:spPr>
        <p:txBody>
          <a:bodyPr/>
          <a:lstStyle/>
          <a:p>
            <a:fld id="{7DA8CEFD-1280-4249-A4F5-B8EE6635988E}" type="slidenum">
              <a:rPr lang="en-US" altLang="zh-CN"/>
              <a:pPr/>
              <a:t>35</a:t>
            </a:fld>
            <a:endParaRPr lang="en-US" altLang="zh-CN"/>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zh-CN" altLang="zh-CN" dirty="0"/>
          </a:p>
        </p:txBody>
      </p:sp>
    </p:spTree>
    <p:extLst>
      <p:ext uri="{BB962C8B-B14F-4D97-AF65-F5344CB8AC3E}">
        <p14:creationId xmlns:p14="http://schemas.microsoft.com/office/powerpoint/2010/main" val="1552895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B3FFB0F-448F-4553-814C-95956908CAC5}" type="slidenum">
              <a:rPr lang="en-US" smtClean="0"/>
              <a:pPr>
                <a:defRPr/>
              </a:pPr>
              <a:t>41</a:t>
            </a:fld>
            <a:endParaRPr lang="en-US"/>
          </a:p>
        </p:txBody>
      </p:sp>
    </p:spTree>
    <p:extLst>
      <p:ext uri="{BB962C8B-B14F-4D97-AF65-F5344CB8AC3E}">
        <p14:creationId xmlns:p14="http://schemas.microsoft.com/office/powerpoint/2010/main" val="2921530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 wide range of methods have been applied in the literature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with the aim of economic operation of the networked MGs,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for example…</a:t>
            </a:r>
            <a:endParaRPr lang="en-US" sz="1200"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t>2. ALL above</a:t>
            </a:r>
            <a:r>
              <a:rPr lang="en-US" sz="1200" b="0" baseline="0" dirty="0"/>
              <a:t> methods can be concluded as </a:t>
            </a:r>
            <a:r>
              <a:rPr lang="en-US" sz="1200" b="1" dirty="0"/>
              <a:t>Model-based method</a:t>
            </a:r>
            <a:r>
              <a:rPr lang="en-US" sz="1200" b="0" dirty="0"/>
              <a:t>,</a:t>
            </a:r>
            <a:r>
              <a:rPr lang="en-US" sz="1200" b="0" baseline="0" dirty="0"/>
              <a:t> which means </a:t>
            </a:r>
            <a:r>
              <a:rPr lang="en-US" sz="1200" dirty="0"/>
              <a:t>the decision agents depend on detailed physical models of MGs.</a:t>
            </a:r>
          </a:p>
          <a:p>
            <a:r>
              <a:rPr lang="en-US" sz="1200" dirty="0"/>
              <a:t>3.</a:t>
            </a:r>
            <a:r>
              <a:rPr lang="en-US" sz="1200" baseline="0" dirty="0"/>
              <a:t> </a:t>
            </a:r>
            <a:r>
              <a:rPr lang="en-US" sz="1200" b="1" baseline="0" dirty="0"/>
              <a:t>Challenges</a:t>
            </a:r>
          </a:p>
          <a:p>
            <a:r>
              <a:rPr lang="en-US" sz="1200" b="1" baseline="0" dirty="0"/>
              <a:t>4. New method</a:t>
            </a:r>
            <a:endParaRPr lang="en-US" sz="1200" b="1" dirty="0"/>
          </a:p>
          <a:p>
            <a:endParaRPr lang="en-US" sz="1200" dirty="0">
              <a:latin typeface="Times" panose="02020603050405020304" pitchFamily="18" charset="0"/>
              <a:cs typeface="Times" panose="02020603050405020304" pitchFamily="18" charset="0"/>
            </a:endParaRPr>
          </a:p>
        </p:txBody>
      </p:sp>
      <p:sp>
        <p:nvSpPr>
          <p:cNvPr id="4" name="Slide Number Placeholder 3"/>
          <p:cNvSpPr>
            <a:spLocks noGrp="1"/>
          </p:cNvSpPr>
          <p:nvPr>
            <p:ph type="sldNum" sz="quarter" idx="5"/>
          </p:nvPr>
        </p:nvSpPr>
        <p:spPr/>
        <p:txBody>
          <a:bodyPr/>
          <a:lstStyle/>
          <a:p>
            <a:fld id="{AB612E6D-B222-4EFA-AFFE-66ABD8BCD8EE}" type="slidenum">
              <a:rPr lang="en-US" smtClean="0"/>
              <a:t>46</a:t>
            </a:fld>
            <a:endParaRPr lang="en-US"/>
          </a:p>
        </p:txBody>
      </p:sp>
    </p:spTree>
    <p:extLst>
      <p:ext uri="{BB962C8B-B14F-4D97-AF65-F5344CB8AC3E}">
        <p14:creationId xmlns:p14="http://schemas.microsoft.com/office/powerpoint/2010/main" val="275077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4</a:t>
            </a:fld>
            <a:endParaRPr lang="en-US"/>
          </a:p>
        </p:txBody>
      </p:sp>
    </p:spTree>
    <p:extLst>
      <p:ext uri="{BB962C8B-B14F-4D97-AF65-F5344CB8AC3E}">
        <p14:creationId xmlns:p14="http://schemas.microsoft.com/office/powerpoint/2010/main" val="3543962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1. </a:t>
            </a:r>
            <a:r>
              <a:rPr lang="en-US" sz="1200" b="0" i="0" u="none" strike="noStrike" kern="1200" baseline="0" dirty="0">
                <a:solidFill>
                  <a:schemeClr val="tx1"/>
                </a:solidFill>
                <a:latin typeface="+mn-lt"/>
                <a:ea typeface="+mn-ea"/>
                <a:cs typeface="+mn-cs"/>
              </a:rPr>
              <a:t>Before I explain why we propose RL to solve power management problem of networked MGs. </a:t>
            </a:r>
          </a:p>
          <a:p>
            <a:r>
              <a:rPr lang="en-US" sz="1200" b="0" i="0" u="none" strike="noStrike" kern="1200" baseline="0" dirty="0">
                <a:solidFill>
                  <a:schemeClr val="tx1"/>
                </a:solidFill>
                <a:latin typeface="+mn-lt"/>
                <a:ea typeface="+mn-ea"/>
                <a:cs typeface="+mn-cs"/>
              </a:rPr>
              <a:t>2.</a:t>
            </a:r>
            <a:r>
              <a:rPr lang="zh-CN" altLang="en-US" sz="1200" b="0" i="0"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Move to the figure</a:t>
            </a:r>
            <a:r>
              <a:rPr lang="zh-CN" altLang="en-US" sz="1200" b="0" i="0"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It is a </a:t>
            </a:r>
            <a:r>
              <a:rPr lang="en-US" sz="1200" b="1" i="0" u="none" strike="noStrike" kern="1200" baseline="0" dirty="0" err="1">
                <a:solidFill>
                  <a:schemeClr val="tx1"/>
                </a:solidFill>
                <a:latin typeface="+mn-lt"/>
                <a:ea typeface="+mn-ea"/>
                <a:cs typeface="+mn-cs"/>
              </a:rPr>
              <a:t>markov</a:t>
            </a:r>
            <a:r>
              <a:rPr lang="en-US" sz="1200" b="1" i="0" u="none" strike="noStrike" kern="1200" baseline="0" dirty="0">
                <a:solidFill>
                  <a:schemeClr val="tx1"/>
                </a:solidFill>
                <a:latin typeface="+mn-lt"/>
                <a:ea typeface="+mn-ea"/>
                <a:cs typeface="+mn-cs"/>
              </a:rPr>
              <a:t> decision process</a:t>
            </a:r>
            <a:r>
              <a:rPr lang="en-US" sz="1200" b="0" i="0" u="none" strike="noStrike" kern="1200" baseline="0" dirty="0">
                <a:solidFill>
                  <a:schemeClr val="tx1"/>
                </a:solidFill>
                <a:latin typeface="+mn-lt"/>
                <a:ea typeface="+mn-ea"/>
                <a:cs typeface="+mn-cs"/>
              </a:rPr>
              <a:t>, agent will </a:t>
            </a:r>
            <a:r>
              <a:rPr lang="en-US" sz="1200" b="1" i="0" u="none" strike="noStrike" kern="1200" baseline="0" dirty="0">
                <a:solidFill>
                  <a:schemeClr val="tx1"/>
                </a:solidFill>
                <a:latin typeface="+mn-lt"/>
                <a:ea typeface="+mn-ea"/>
                <a:cs typeface="+mn-cs"/>
              </a:rPr>
              <a:t>observe state </a:t>
            </a:r>
            <a:r>
              <a:rPr lang="en-US" sz="1200" b="0" i="0" u="none" strike="noStrike" kern="1200" baseline="0" dirty="0">
                <a:solidFill>
                  <a:schemeClr val="tx1"/>
                </a:solidFill>
                <a:latin typeface="+mn-lt"/>
                <a:ea typeface="+mn-ea"/>
                <a:cs typeface="+mn-cs"/>
              </a:rPr>
              <a:t>from </a:t>
            </a:r>
            <a:r>
              <a:rPr lang="en-US" sz="1200" b="1" i="0" u="none" strike="noStrike" kern="1200" baseline="0" dirty="0">
                <a:solidFill>
                  <a:schemeClr val="tx1"/>
                </a:solidFill>
                <a:latin typeface="+mn-lt"/>
                <a:ea typeface="+mn-ea"/>
                <a:cs typeface="+mn-cs"/>
              </a:rPr>
              <a:t>environment</a:t>
            </a:r>
            <a:r>
              <a:rPr lang="en-US" sz="1200" b="0" i="0" u="none" strike="noStrike" kern="1200" baseline="0" dirty="0">
                <a:solidFill>
                  <a:schemeClr val="tx1"/>
                </a:solidFill>
                <a:latin typeface="+mn-lt"/>
                <a:ea typeface="+mn-ea"/>
                <a:cs typeface="+mn-cs"/>
              </a:rPr>
              <a:t> and </a:t>
            </a:r>
            <a:r>
              <a:rPr lang="en-US" sz="1200" b="1" i="0" u="none" strike="noStrike" kern="1200" baseline="0" dirty="0">
                <a:solidFill>
                  <a:schemeClr val="tx1"/>
                </a:solidFill>
                <a:latin typeface="+mn-lt"/>
                <a:ea typeface="+mn-ea"/>
                <a:cs typeface="+mn-cs"/>
              </a:rPr>
              <a:t>take actions with policies (possibility),</a:t>
            </a:r>
            <a:r>
              <a:rPr lang="en-US" sz="1200" b="0" i="0" u="none" strike="noStrike" kern="1200" baseline="0" dirty="0">
                <a:solidFill>
                  <a:schemeClr val="tx1"/>
                </a:solidFill>
                <a:latin typeface="+mn-lt"/>
                <a:ea typeface="+mn-ea"/>
                <a:cs typeface="+mn-cs"/>
              </a:rPr>
              <a:t> then the environment will </a:t>
            </a:r>
            <a:r>
              <a:rPr lang="en-US" sz="1200" b="1" i="0" u="none" strike="noStrike" kern="1200" baseline="0" dirty="0">
                <a:solidFill>
                  <a:schemeClr val="tx1"/>
                </a:solidFill>
                <a:latin typeface="+mn-lt"/>
                <a:ea typeface="+mn-ea"/>
                <a:cs typeface="+mn-cs"/>
              </a:rPr>
              <a:t>receive the action </a:t>
            </a:r>
            <a:r>
              <a:rPr lang="en-US" sz="1200" b="0" i="0" u="none" strike="noStrike" kern="1200" baseline="0" dirty="0">
                <a:solidFill>
                  <a:schemeClr val="tx1"/>
                </a:solidFill>
                <a:latin typeface="+mn-lt"/>
                <a:ea typeface="+mn-ea"/>
                <a:cs typeface="+mn-cs"/>
              </a:rPr>
              <a:t>and </a:t>
            </a:r>
            <a:r>
              <a:rPr lang="en-US" sz="1200" b="1" i="0" u="none" strike="noStrike" kern="1200" baseline="0" dirty="0">
                <a:solidFill>
                  <a:schemeClr val="tx1"/>
                </a:solidFill>
                <a:latin typeface="+mn-lt"/>
                <a:ea typeface="+mn-ea"/>
                <a:cs typeface="+mn-cs"/>
              </a:rPr>
              <a:t>feedback the reward</a:t>
            </a:r>
            <a:r>
              <a:rPr lang="en-US" sz="1200" b="0" i="0" u="none" strike="noStrike" kern="1200" baseline="0" dirty="0">
                <a:solidFill>
                  <a:schemeClr val="tx1"/>
                </a:solidFill>
                <a:latin typeface="+mn-lt"/>
                <a:ea typeface="+mn-ea"/>
                <a:cs typeface="+mn-cs"/>
              </a:rPr>
              <a:t> to agent. There are </a:t>
            </a:r>
            <a:r>
              <a:rPr lang="en-US" sz="1200" b="1" i="0" u="none" strike="noStrike" kern="1200" baseline="0" dirty="0">
                <a:solidFill>
                  <a:schemeClr val="tx1"/>
                </a:solidFill>
                <a:latin typeface="+mn-lt"/>
                <a:ea typeface="+mn-ea"/>
                <a:cs typeface="+mn-cs"/>
              </a:rPr>
              <a:t>repeated interactions between agents and environment </a:t>
            </a:r>
            <a:r>
              <a:rPr lang="en-US" sz="1200" dirty="0"/>
              <a:t>to</a:t>
            </a:r>
            <a:r>
              <a:rPr lang="en-US" sz="1200" baseline="0" dirty="0"/>
              <a:t> maximize the </a:t>
            </a:r>
            <a:r>
              <a:rPr lang="en-US" sz="1200" b="1" baseline="0" dirty="0"/>
              <a:t>expected cumulative reward. </a:t>
            </a:r>
          </a:p>
          <a:p>
            <a:r>
              <a:rPr lang="en-US" sz="1200" b="1" baseline="0" dirty="0"/>
              <a:t>3. The advantages of using RL here. </a:t>
            </a:r>
            <a:endParaRPr lang="en-US" sz="1200" b="1" dirty="0"/>
          </a:p>
          <a:p>
            <a:endParaRPr lang="en-US" sz="1200" dirty="0">
              <a:latin typeface="Times" panose="02020603050405020304" pitchFamily="18" charset="0"/>
              <a:cs typeface="Times" panose="02020603050405020304" pitchFamily="18" charset="0"/>
            </a:endParaRPr>
          </a:p>
        </p:txBody>
      </p:sp>
      <p:sp>
        <p:nvSpPr>
          <p:cNvPr id="4" name="Slide Number Placeholder 3"/>
          <p:cNvSpPr>
            <a:spLocks noGrp="1"/>
          </p:cNvSpPr>
          <p:nvPr>
            <p:ph type="sldNum" sz="quarter" idx="5"/>
          </p:nvPr>
        </p:nvSpPr>
        <p:spPr/>
        <p:txBody>
          <a:bodyPr/>
          <a:lstStyle/>
          <a:p>
            <a:fld id="{AB612E6D-B222-4EFA-AFFE-66ABD8BCD8EE}" type="slidenum">
              <a:rPr lang="en-US" smtClean="0"/>
              <a:t>47</a:t>
            </a:fld>
            <a:endParaRPr lang="en-US"/>
          </a:p>
        </p:txBody>
      </p:sp>
    </p:spTree>
    <p:extLst>
      <p:ext uri="{BB962C8B-B14F-4D97-AF65-F5344CB8AC3E}">
        <p14:creationId xmlns:p14="http://schemas.microsoft.com/office/powerpoint/2010/main" val="27015098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b="0" i="0" u="none" strike="noStrike" kern="1200" baseline="0" dirty="0">
                <a:solidFill>
                  <a:schemeClr val="tx1"/>
                </a:solidFill>
                <a:latin typeface="+mn-lt"/>
                <a:ea typeface="+mn-ea"/>
                <a:cs typeface="+mn-cs"/>
              </a:rPr>
              <a:t>As shown in this fig, </a:t>
            </a:r>
            <a:r>
              <a:rPr lang="en-US" sz="1200" b="1" i="0" u="none" strike="noStrike" kern="1200" baseline="0" dirty="0">
                <a:solidFill>
                  <a:schemeClr val="tx1"/>
                </a:solidFill>
                <a:latin typeface="+mn-lt"/>
                <a:ea typeface="+mn-ea"/>
                <a:cs typeface="+mn-cs"/>
              </a:rPr>
              <a:t>at the level I</a:t>
            </a:r>
            <a:r>
              <a:rPr lang="en-US" sz="1200" b="0" i="0" u="none" strike="noStrike" kern="1200" baseline="0" dirty="0">
                <a:solidFill>
                  <a:schemeClr val="tx1"/>
                </a:solidFill>
                <a:latin typeface="+mn-lt"/>
                <a:ea typeface="+mn-ea"/>
                <a:cs typeface="+mn-cs"/>
              </a:rPr>
              <a:t>, a utility agent will </a:t>
            </a:r>
            <a:r>
              <a:rPr lang="en-US" sz="1200" b="1" i="0" u="none" strike="noStrike" kern="1200" baseline="0" dirty="0">
                <a:solidFill>
                  <a:schemeClr val="tx1"/>
                </a:solidFill>
                <a:latin typeface="+mn-lt"/>
                <a:ea typeface="+mn-ea"/>
                <a:cs typeface="+mn-cs"/>
              </a:rPr>
              <a:t>use the RL-based method </a:t>
            </a:r>
            <a:r>
              <a:rPr lang="en-US" sz="1200" b="0" i="0" u="none" strike="noStrike" kern="1200" baseline="0" dirty="0">
                <a:solidFill>
                  <a:schemeClr val="tx1"/>
                </a:solidFill>
                <a:latin typeface="+mn-lt"/>
                <a:ea typeface="+mn-ea"/>
                <a:cs typeface="+mn-cs"/>
              </a:rPr>
              <a:t>to determine the </a:t>
            </a:r>
            <a:r>
              <a:rPr lang="en-US" sz="1200" b="1" i="0" u="none" strike="noStrike" kern="1200" baseline="0" dirty="0">
                <a:solidFill>
                  <a:schemeClr val="tx1"/>
                </a:solidFill>
                <a:latin typeface="+mn-lt"/>
                <a:ea typeface="+mn-ea"/>
                <a:cs typeface="+mn-cs"/>
              </a:rPr>
              <a:t>locational price signals</a:t>
            </a:r>
            <a:r>
              <a:rPr lang="en-US" sz="1200" b="0" i="0" u="none" strike="noStrike" kern="1200" baseline="0" dirty="0">
                <a:solidFill>
                  <a:schemeClr val="tx1"/>
                </a:solidFill>
                <a:latin typeface="+mn-lt"/>
                <a:ea typeface="+mn-ea"/>
                <a:cs typeface="+mn-cs"/>
              </a:rPr>
              <a:t> as actions </a:t>
            </a:r>
            <a:r>
              <a:rPr lang="en-US" sz="1200" b="1" i="0" u="none" strike="noStrike" kern="1200" baseline="0" dirty="0">
                <a:solidFill>
                  <a:schemeClr val="tx1"/>
                </a:solidFill>
                <a:latin typeface="+mn-lt"/>
                <a:ea typeface="+mn-ea"/>
                <a:cs typeface="+mn-cs"/>
              </a:rPr>
              <a:t>with incomplete information on the MGs</a:t>
            </a:r>
            <a:r>
              <a:rPr lang="en-US" sz="1200" b="0" i="0" u="none" strike="noStrike" kern="1200" baseline="0" dirty="0">
                <a:solidFill>
                  <a:schemeClr val="tx1"/>
                </a:solidFill>
                <a:latin typeface="+mn-lt"/>
                <a:ea typeface="+mn-ea"/>
                <a:cs typeface="+mn-cs"/>
              </a:rPr>
              <a:t>. The proposed RL method </a:t>
            </a:r>
            <a:r>
              <a:rPr lang="en-US" sz="1200" b="1" i="0" u="none" strike="noStrike" kern="1200" baseline="0" dirty="0">
                <a:solidFill>
                  <a:schemeClr val="tx1"/>
                </a:solidFill>
                <a:latin typeface="+mn-lt"/>
                <a:ea typeface="+mn-ea"/>
                <a:cs typeface="+mn-cs"/>
              </a:rPr>
              <a:t>enables the utility agent to adapt </a:t>
            </a:r>
            <a:r>
              <a:rPr lang="en-US" sz="1200" b="0" i="0" u="none" strike="noStrike" kern="1200" baseline="0" dirty="0">
                <a:solidFill>
                  <a:schemeClr val="tx1"/>
                </a:solidFill>
                <a:latin typeface="+mn-lt"/>
                <a:ea typeface="+mn-ea"/>
                <a:cs typeface="+mn-cs"/>
              </a:rPr>
              <a:t>to changing system conditions and learn from previous experiences, while respecting the data privacy of the MGs, because it only needs to observe the environment states as aggregate level load and solar information. </a:t>
            </a:r>
          </a:p>
          <a:p>
            <a:pPr marL="228600" indent="-228600">
              <a:buAutoNum type="arabicPeriod"/>
            </a:pPr>
            <a:r>
              <a:rPr lang="en-US" sz="1200" b="1" i="0" u="none" strike="noStrike" kern="1200" baseline="0" dirty="0">
                <a:solidFill>
                  <a:schemeClr val="tx1"/>
                </a:solidFill>
                <a:latin typeface="+mn-lt"/>
                <a:ea typeface="+mn-ea"/>
                <a:cs typeface="+mn-cs"/>
              </a:rPr>
              <a:t>At the level II</a:t>
            </a:r>
            <a:r>
              <a:rPr lang="en-US" sz="1200" b="0" i="0" u="none" strike="noStrike" kern="1200" baseline="0" dirty="0">
                <a:solidFill>
                  <a:schemeClr val="tx1"/>
                </a:solidFill>
                <a:latin typeface="+mn-lt"/>
                <a:ea typeface="+mn-ea"/>
                <a:cs typeface="+mn-cs"/>
              </a:rPr>
              <a:t>, the MGs </a:t>
            </a:r>
            <a:r>
              <a:rPr lang="en-US" sz="1200" b="1" i="0" u="none" strike="noStrike" kern="1200" baseline="0" dirty="0">
                <a:solidFill>
                  <a:schemeClr val="tx1"/>
                </a:solidFill>
                <a:latin typeface="+mn-lt"/>
                <a:ea typeface="+mn-ea"/>
                <a:cs typeface="+mn-cs"/>
              </a:rPr>
              <a:t>receive the price signals </a:t>
            </a:r>
            <a:r>
              <a:rPr lang="en-US" sz="1200" b="0" i="0" u="none" strike="noStrike" kern="1200" baseline="0" dirty="0">
                <a:solidFill>
                  <a:schemeClr val="tx1"/>
                </a:solidFill>
                <a:latin typeface="+mn-lt"/>
                <a:ea typeface="+mn-ea"/>
                <a:cs typeface="+mn-cs"/>
              </a:rPr>
              <a:t>to </a:t>
            </a:r>
            <a:r>
              <a:rPr lang="en-US" sz="1200" b="1" i="0" u="none" strike="noStrike" kern="1200" baseline="0" dirty="0">
                <a:solidFill>
                  <a:schemeClr val="tx1"/>
                </a:solidFill>
                <a:latin typeface="+mn-lt"/>
                <a:ea typeface="+mn-ea"/>
                <a:cs typeface="+mn-cs"/>
              </a:rPr>
              <a:t>dispatch</a:t>
            </a:r>
            <a:r>
              <a:rPr lang="en-US" sz="1200" b="0" i="0" u="none" strike="noStrike" kern="1200" baseline="0" dirty="0">
                <a:solidFill>
                  <a:schemeClr val="tx1"/>
                </a:solidFill>
                <a:latin typeface="+mn-lt"/>
                <a:ea typeface="+mn-ea"/>
                <a:cs typeface="+mn-cs"/>
              </a:rPr>
              <a:t> their generation/storage assets individually over </a:t>
            </a:r>
            <a:r>
              <a:rPr lang="en-US" sz="1200" b="1" i="0" u="none" strike="noStrike" kern="1200" baseline="0" dirty="0">
                <a:solidFill>
                  <a:schemeClr val="tx1"/>
                </a:solidFill>
                <a:latin typeface="+mn-lt"/>
                <a:ea typeface="+mn-ea"/>
                <a:cs typeface="+mn-cs"/>
              </a:rPr>
              <a:t>look-ahead decision time window</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while considering power flow constraints</a:t>
            </a:r>
            <a:r>
              <a:rPr lang="en-US" sz="1200" b="0" i="0" u="none" strike="noStrike" kern="1200" baseline="0" dirty="0">
                <a:solidFill>
                  <a:schemeClr val="tx1"/>
                </a:solidFill>
                <a:latin typeface="+mn-lt"/>
                <a:ea typeface="+mn-ea"/>
                <a:cs typeface="+mn-cs"/>
              </a:rPr>
              <a:t>.</a:t>
            </a:r>
            <a:endParaRPr lang="en-US" dirty="0"/>
          </a:p>
          <a:p>
            <a:endParaRPr lang="en-US" sz="1200" dirty="0">
              <a:latin typeface="Times" panose="02020603050405020304" pitchFamily="18" charset="0"/>
              <a:cs typeface="Times" panose="02020603050405020304" pitchFamily="18" charset="0"/>
            </a:endParaRPr>
          </a:p>
        </p:txBody>
      </p:sp>
      <p:sp>
        <p:nvSpPr>
          <p:cNvPr id="4" name="Slide Number Placeholder 3"/>
          <p:cNvSpPr>
            <a:spLocks noGrp="1"/>
          </p:cNvSpPr>
          <p:nvPr>
            <p:ph type="sldNum" sz="quarter" idx="5"/>
          </p:nvPr>
        </p:nvSpPr>
        <p:spPr/>
        <p:txBody>
          <a:bodyPr/>
          <a:lstStyle/>
          <a:p>
            <a:fld id="{AB612E6D-B222-4EFA-AFFE-66ABD8BCD8EE}" type="slidenum">
              <a:rPr lang="en-US" smtClean="0"/>
              <a:t>48</a:t>
            </a:fld>
            <a:endParaRPr lang="en-US"/>
          </a:p>
        </p:txBody>
      </p:sp>
    </p:spTree>
    <p:extLst>
      <p:ext uri="{BB962C8B-B14F-4D97-AF65-F5344CB8AC3E}">
        <p14:creationId xmlns:p14="http://schemas.microsoft.com/office/powerpoint/2010/main" val="3330136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1. </a:t>
            </a:r>
            <a:r>
              <a:rPr lang="en-US" sz="1200" b="0" i="0" u="none" strike="noStrike" kern="1200" baseline="0" dirty="0">
                <a:solidFill>
                  <a:schemeClr val="tx1"/>
                </a:solidFill>
                <a:latin typeface="+mn-lt"/>
                <a:ea typeface="+mn-ea"/>
                <a:cs typeface="+mn-cs"/>
              </a:rPr>
              <a:t>Before I explain why we propose RL to solve power management problem of networked MGs. </a:t>
            </a:r>
          </a:p>
          <a:p>
            <a:r>
              <a:rPr lang="en-US" sz="1200" b="0" i="0" u="none" strike="noStrike" kern="1200" baseline="0" dirty="0">
                <a:solidFill>
                  <a:schemeClr val="tx1"/>
                </a:solidFill>
                <a:latin typeface="+mn-lt"/>
                <a:ea typeface="+mn-ea"/>
                <a:cs typeface="+mn-cs"/>
              </a:rPr>
              <a:t>2.</a:t>
            </a:r>
            <a:r>
              <a:rPr lang="zh-CN" altLang="en-US" sz="1200" b="0" i="0"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Move to the figure</a:t>
            </a:r>
            <a:r>
              <a:rPr lang="zh-CN" altLang="en-US" sz="1200" b="0" i="0"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It is a </a:t>
            </a:r>
            <a:r>
              <a:rPr lang="en-US" sz="1200" b="1" i="0" u="none" strike="noStrike" kern="1200" baseline="0" dirty="0" err="1">
                <a:solidFill>
                  <a:schemeClr val="tx1"/>
                </a:solidFill>
                <a:latin typeface="+mn-lt"/>
                <a:ea typeface="+mn-ea"/>
                <a:cs typeface="+mn-cs"/>
              </a:rPr>
              <a:t>markov</a:t>
            </a:r>
            <a:r>
              <a:rPr lang="en-US" sz="1200" b="1" i="0" u="none" strike="noStrike" kern="1200" baseline="0" dirty="0">
                <a:solidFill>
                  <a:schemeClr val="tx1"/>
                </a:solidFill>
                <a:latin typeface="+mn-lt"/>
                <a:ea typeface="+mn-ea"/>
                <a:cs typeface="+mn-cs"/>
              </a:rPr>
              <a:t> decision process</a:t>
            </a:r>
            <a:r>
              <a:rPr lang="en-US" sz="1200" b="0" i="0" u="none" strike="noStrike" kern="1200" baseline="0" dirty="0">
                <a:solidFill>
                  <a:schemeClr val="tx1"/>
                </a:solidFill>
                <a:latin typeface="+mn-lt"/>
                <a:ea typeface="+mn-ea"/>
                <a:cs typeface="+mn-cs"/>
              </a:rPr>
              <a:t>, agent will </a:t>
            </a:r>
            <a:r>
              <a:rPr lang="en-US" sz="1200" b="1" i="0" u="none" strike="noStrike" kern="1200" baseline="0" dirty="0">
                <a:solidFill>
                  <a:schemeClr val="tx1"/>
                </a:solidFill>
                <a:latin typeface="+mn-lt"/>
                <a:ea typeface="+mn-ea"/>
                <a:cs typeface="+mn-cs"/>
              </a:rPr>
              <a:t>observe state </a:t>
            </a:r>
            <a:r>
              <a:rPr lang="en-US" sz="1200" b="0" i="0" u="none" strike="noStrike" kern="1200" baseline="0" dirty="0">
                <a:solidFill>
                  <a:schemeClr val="tx1"/>
                </a:solidFill>
                <a:latin typeface="+mn-lt"/>
                <a:ea typeface="+mn-ea"/>
                <a:cs typeface="+mn-cs"/>
              </a:rPr>
              <a:t>from </a:t>
            </a:r>
            <a:r>
              <a:rPr lang="en-US" sz="1200" b="1" i="0" u="none" strike="noStrike" kern="1200" baseline="0" dirty="0">
                <a:solidFill>
                  <a:schemeClr val="tx1"/>
                </a:solidFill>
                <a:latin typeface="+mn-lt"/>
                <a:ea typeface="+mn-ea"/>
                <a:cs typeface="+mn-cs"/>
              </a:rPr>
              <a:t>environment</a:t>
            </a:r>
            <a:r>
              <a:rPr lang="en-US" sz="1200" b="0" i="0" u="none" strike="noStrike" kern="1200" baseline="0" dirty="0">
                <a:solidFill>
                  <a:schemeClr val="tx1"/>
                </a:solidFill>
                <a:latin typeface="+mn-lt"/>
                <a:ea typeface="+mn-ea"/>
                <a:cs typeface="+mn-cs"/>
              </a:rPr>
              <a:t> and </a:t>
            </a:r>
            <a:r>
              <a:rPr lang="en-US" sz="1200" b="1" i="0" u="none" strike="noStrike" kern="1200" baseline="0" dirty="0">
                <a:solidFill>
                  <a:schemeClr val="tx1"/>
                </a:solidFill>
                <a:latin typeface="+mn-lt"/>
                <a:ea typeface="+mn-ea"/>
                <a:cs typeface="+mn-cs"/>
              </a:rPr>
              <a:t>take actions with policies (possibility),</a:t>
            </a:r>
            <a:r>
              <a:rPr lang="en-US" sz="1200" b="0" i="0" u="none" strike="noStrike" kern="1200" baseline="0" dirty="0">
                <a:solidFill>
                  <a:schemeClr val="tx1"/>
                </a:solidFill>
                <a:latin typeface="+mn-lt"/>
                <a:ea typeface="+mn-ea"/>
                <a:cs typeface="+mn-cs"/>
              </a:rPr>
              <a:t> then the environment will </a:t>
            </a:r>
            <a:r>
              <a:rPr lang="en-US" sz="1200" b="1" i="0" u="none" strike="noStrike" kern="1200" baseline="0" dirty="0">
                <a:solidFill>
                  <a:schemeClr val="tx1"/>
                </a:solidFill>
                <a:latin typeface="+mn-lt"/>
                <a:ea typeface="+mn-ea"/>
                <a:cs typeface="+mn-cs"/>
              </a:rPr>
              <a:t>receive the action </a:t>
            </a:r>
            <a:r>
              <a:rPr lang="en-US" sz="1200" b="0" i="0" u="none" strike="noStrike" kern="1200" baseline="0" dirty="0">
                <a:solidFill>
                  <a:schemeClr val="tx1"/>
                </a:solidFill>
                <a:latin typeface="+mn-lt"/>
                <a:ea typeface="+mn-ea"/>
                <a:cs typeface="+mn-cs"/>
              </a:rPr>
              <a:t>and </a:t>
            </a:r>
            <a:r>
              <a:rPr lang="en-US" sz="1200" b="1" i="0" u="none" strike="noStrike" kern="1200" baseline="0" dirty="0">
                <a:solidFill>
                  <a:schemeClr val="tx1"/>
                </a:solidFill>
                <a:latin typeface="+mn-lt"/>
                <a:ea typeface="+mn-ea"/>
                <a:cs typeface="+mn-cs"/>
              </a:rPr>
              <a:t>feedback the reward</a:t>
            </a:r>
            <a:r>
              <a:rPr lang="en-US" sz="1200" b="0" i="0" u="none" strike="noStrike" kern="1200" baseline="0" dirty="0">
                <a:solidFill>
                  <a:schemeClr val="tx1"/>
                </a:solidFill>
                <a:latin typeface="+mn-lt"/>
                <a:ea typeface="+mn-ea"/>
                <a:cs typeface="+mn-cs"/>
              </a:rPr>
              <a:t> to agent. There are </a:t>
            </a:r>
            <a:r>
              <a:rPr lang="en-US" sz="1200" b="1" i="0" u="none" strike="noStrike" kern="1200" baseline="0" dirty="0">
                <a:solidFill>
                  <a:schemeClr val="tx1"/>
                </a:solidFill>
                <a:latin typeface="+mn-lt"/>
                <a:ea typeface="+mn-ea"/>
                <a:cs typeface="+mn-cs"/>
              </a:rPr>
              <a:t>repeated interactions between agents and environment </a:t>
            </a:r>
            <a:r>
              <a:rPr lang="en-US" sz="1200" dirty="0"/>
              <a:t>to</a:t>
            </a:r>
            <a:r>
              <a:rPr lang="en-US" sz="1200" baseline="0" dirty="0"/>
              <a:t> maximize the </a:t>
            </a:r>
            <a:r>
              <a:rPr lang="en-US" sz="1200" b="1" baseline="0" dirty="0"/>
              <a:t>expected cumulative reward. </a:t>
            </a:r>
          </a:p>
          <a:p>
            <a:r>
              <a:rPr lang="en-US" sz="1200" b="1" baseline="0" dirty="0"/>
              <a:t>3. The advantages of using RL here. </a:t>
            </a:r>
            <a:endParaRPr lang="en-US" sz="1200" b="1" dirty="0"/>
          </a:p>
          <a:p>
            <a:endParaRPr lang="en-US" sz="1200" dirty="0">
              <a:latin typeface="Times" panose="02020603050405020304" pitchFamily="18" charset="0"/>
              <a:cs typeface="Times" panose="02020603050405020304" pitchFamily="18" charset="0"/>
            </a:endParaRPr>
          </a:p>
        </p:txBody>
      </p:sp>
      <p:sp>
        <p:nvSpPr>
          <p:cNvPr id="4" name="Slide Number Placeholder 3"/>
          <p:cNvSpPr>
            <a:spLocks noGrp="1"/>
          </p:cNvSpPr>
          <p:nvPr>
            <p:ph type="sldNum" sz="quarter" idx="5"/>
          </p:nvPr>
        </p:nvSpPr>
        <p:spPr/>
        <p:txBody>
          <a:bodyPr/>
          <a:lstStyle/>
          <a:p>
            <a:fld id="{AB612E6D-B222-4EFA-AFFE-66ABD8BCD8EE}" type="slidenum">
              <a:rPr lang="en-US" smtClean="0"/>
              <a:t>49</a:t>
            </a:fld>
            <a:endParaRPr lang="en-US"/>
          </a:p>
        </p:txBody>
      </p:sp>
    </p:spTree>
    <p:extLst>
      <p:ext uri="{BB962C8B-B14F-4D97-AF65-F5344CB8AC3E}">
        <p14:creationId xmlns:p14="http://schemas.microsoft.com/office/powerpoint/2010/main" val="20013125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b="0" i="0" u="none" strike="noStrike" kern="1200" baseline="0" dirty="0">
                <a:solidFill>
                  <a:schemeClr val="tx1"/>
                </a:solidFill>
                <a:latin typeface="+mn-lt"/>
                <a:ea typeface="+mn-ea"/>
                <a:cs typeface="+mn-cs"/>
              </a:rPr>
              <a:t>As shown in this fig, </a:t>
            </a:r>
            <a:r>
              <a:rPr lang="en-US" sz="1200" b="1" i="0" u="none" strike="noStrike" kern="1200" baseline="0" dirty="0">
                <a:solidFill>
                  <a:schemeClr val="tx1"/>
                </a:solidFill>
                <a:latin typeface="+mn-lt"/>
                <a:ea typeface="+mn-ea"/>
                <a:cs typeface="+mn-cs"/>
              </a:rPr>
              <a:t>at the level I</a:t>
            </a:r>
            <a:r>
              <a:rPr lang="en-US" sz="1200" b="0" i="0" u="none" strike="noStrike" kern="1200" baseline="0" dirty="0">
                <a:solidFill>
                  <a:schemeClr val="tx1"/>
                </a:solidFill>
                <a:latin typeface="+mn-lt"/>
                <a:ea typeface="+mn-ea"/>
                <a:cs typeface="+mn-cs"/>
              </a:rPr>
              <a:t>, a utility agent will </a:t>
            </a:r>
            <a:r>
              <a:rPr lang="en-US" sz="1200" b="1" i="0" u="none" strike="noStrike" kern="1200" baseline="0" dirty="0">
                <a:solidFill>
                  <a:schemeClr val="tx1"/>
                </a:solidFill>
                <a:latin typeface="+mn-lt"/>
                <a:ea typeface="+mn-ea"/>
                <a:cs typeface="+mn-cs"/>
              </a:rPr>
              <a:t>use the RL-based method </a:t>
            </a:r>
            <a:r>
              <a:rPr lang="en-US" sz="1200" b="0" i="0" u="none" strike="noStrike" kern="1200" baseline="0" dirty="0">
                <a:solidFill>
                  <a:schemeClr val="tx1"/>
                </a:solidFill>
                <a:latin typeface="+mn-lt"/>
                <a:ea typeface="+mn-ea"/>
                <a:cs typeface="+mn-cs"/>
              </a:rPr>
              <a:t>to determine the </a:t>
            </a:r>
            <a:r>
              <a:rPr lang="en-US" sz="1200" b="1" i="0" u="none" strike="noStrike" kern="1200" baseline="0" dirty="0">
                <a:solidFill>
                  <a:schemeClr val="tx1"/>
                </a:solidFill>
                <a:latin typeface="+mn-lt"/>
                <a:ea typeface="+mn-ea"/>
                <a:cs typeface="+mn-cs"/>
              </a:rPr>
              <a:t>locational price signals</a:t>
            </a:r>
            <a:r>
              <a:rPr lang="en-US" sz="1200" b="0" i="0" u="none" strike="noStrike" kern="1200" baseline="0" dirty="0">
                <a:solidFill>
                  <a:schemeClr val="tx1"/>
                </a:solidFill>
                <a:latin typeface="+mn-lt"/>
                <a:ea typeface="+mn-ea"/>
                <a:cs typeface="+mn-cs"/>
              </a:rPr>
              <a:t> as actions </a:t>
            </a:r>
            <a:r>
              <a:rPr lang="en-US" sz="1200" b="1" i="0" u="none" strike="noStrike" kern="1200" baseline="0" dirty="0">
                <a:solidFill>
                  <a:schemeClr val="tx1"/>
                </a:solidFill>
                <a:latin typeface="+mn-lt"/>
                <a:ea typeface="+mn-ea"/>
                <a:cs typeface="+mn-cs"/>
              </a:rPr>
              <a:t>with incomplete information on the MGs</a:t>
            </a:r>
            <a:r>
              <a:rPr lang="en-US" sz="1200" b="0" i="0" u="none" strike="noStrike" kern="1200" baseline="0" dirty="0">
                <a:solidFill>
                  <a:schemeClr val="tx1"/>
                </a:solidFill>
                <a:latin typeface="+mn-lt"/>
                <a:ea typeface="+mn-ea"/>
                <a:cs typeface="+mn-cs"/>
              </a:rPr>
              <a:t>. The proposed RL method </a:t>
            </a:r>
            <a:r>
              <a:rPr lang="en-US" sz="1200" b="1" i="0" u="none" strike="noStrike" kern="1200" baseline="0" dirty="0">
                <a:solidFill>
                  <a:schemeClr val="tx1"/>
                </a:solidFill>
                <a:latin typeface="+mn-lt"/>
                <a:ea typeface="+mn-ea"/>
                <a:cs typeface="+mn-cs"/>
              </a:rPr>
              <a:t>enables the utility agent to adapt </a:t>
            </a:r>
            <a:r>
              <a:rPr lang="en-US" sz="1200" b="0" i="0" u="none" strike="noStrike" kern="1200" baseline="0" dirty="0">
                <a:solidFill>
                  <a:schemeClr val="tx1"/>
                </a:solidFill>
                <a:latin typeface="+mn-lt"/>
                <a:ea typeface="+mn-ea"/>
                <a:cs typeface="+mn-cs"/>
              </a:rPr>
              <a:t>to changing system conditions and learn from previous experiences, while respecting the data privacy of the MGs, because it only needs to observe the environment states as aggregate level load and solar information. </a:t>
            </a:r>
          </a:p>
          <a:p>
            <a:pPr marL="228600" indent="-228600">
              <a:buAutoNum type="arabicPeriod"/>
            </a:pPr>
            <a:r>
              <a:rPr lang="en-US" sz="1200" b="1" i="0" u="none" strike="noStrike" kern="1200" baseline="0" dirty="0">
                <a:solidFill>
                  <a:schemeClr val="tx1"/>
                </a:solidFill>
                <a:latin typeface="+mn-lt"/>
                <a:ea typeface="+mn-ea"/>
                <a:cs typeface="+mn-cs"/>
              </a:rPr>
              <a:t>At the level II</a:t>
            </a:r>
            <a:r>
              <a:rPr lang="en-US" sz="1200" b="0" i="0" u="none" strike="noStrike" kern="1200" baseline="0" dirty="0">
                <a:solidFill>
                  <a:schemeClr val="tx1"/>
                </a:solidFill>
                <a:latin typeface="+mn-lt"/>
                <a:ea typeface="+mn-ea"/>
                <a:cs typeface="+mn-cs"/>
              </a:rPr>
              <a:t>, the MGs </a:t>
            </a:r>
            <a:r>
              <a:rPr lang="en-US" sz="1200" b="1" i="0" u="none" strike="noStrike" kern="1200" baseline="0" dirty="0">
                <a:solidFill>
                  <a:schemeClr val="tx1"/>
                </a:solidFill>
                <a:latin typeface="+mn-lt"/>
                <a:ea typeface="+mn-ea"/>
                <a:cs typeface="+mn-cs"/>
              </a:rPr>
              <a:t>receive the price signals </a:t>
            </a:r>
            <a:r>
              <a:rPr lang="en-US" sz="1200" b="0" i="0" u="none" strike="noStrike" kern="1200" baseline="0" dirty="0">
                <a:solidFill>
                  <a:schemeClr val="tx1"/>
                </a:solidFill>
                <a:latin typeface="+mn-lt"/>
                <a:ea typeface="+mn-ea"/>
                <a:cs typeface="+mn-cs"/>
              </a:rPr>
              <a:t>to </a:t>
            </a:r>
            <a:r>
              <a:rPr lang="en-US" sz="1200" b="1" i="0" u="none" strike="noStrike" kern="1200" baseline="0" dirty="0">
                <a:solidFill>
                  <a:schemeClr val="tx1"/>
                </a:solidFill>
                <a:latin typeface="+mn-lt"/>
                <a:ea typeface="+mn-ea"/>
                <a:cs typeface="+mn-cs"/>
              </a:rPr>
              <a:t>dispatch</a:t>
            </a:r>
            <a:r>
              <a:rPr lang="en-US" sz="1200" b="0" i="0" u="none" strike="noStrike" kern="1200" baseline="0" dirty="0">
                <a:solidFill>
                  <a:schemeClr val="tx1"/>
                </a:solidFill>
                <a:latin typeface="+mn-lt"/>
                <a:ea typeface="+mn-ea"/>
                <a:cs typeface="+mn-cs"/>
              </a:rPr>
              <a:t> their generation/storage assets individually over </a:t>
            </a:r>
            <a:r>
              <a:rPr lang="en-US" sz="1200" b="1" i="0" u="none" strike="noStrike" kern="1200" baseline="0" dirty="0">
                <a:solidFill>
                  <a:schemeClr val="tx1"/>
                </a:solidFill>
                <a:latin typeface="+mn-lt"/>
                <a:ea typeface="+mn-ea"/>
                <a:cs typeface="+mn-cs"/>
              </a:rPr>
              <a:t>look-ahead decision time window</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while considering power flow constraints</a:t>
            </a:r>
            <a:r>
              <a:rPr lang="en-US" sz="1200" b="0" i="0" u="none" strike="noStrike" kern="1200" baseline="0" dirty="0">
                <a:solidFill>
                  <a:schemeClr val="tx1"/>
                </a:solidFill>
                <a:latin typeface="+mn-lt"/>
                <a:ea typeface="+mn-ea"/>
                <a:cs typeface="+mn-cs"/>
              </a:rPr>
              <a:t>.</a:t>
            </a:r>
            <a:endParaRPr lang="en-US" dirty="0"/>
          </a:p>
          <a:p>
            <a:endParaRPr lang="en-US" sz="1200" dirty="0">
              <a:latin typeface="Times" panose="02020603050405020304" pitchFamily="18" charset="0"/>
              <a:cs typeface="Times" panose="02020603050405020304" pitchFamily="18" charset="0"/>
            </a:endParaRPr>
          </a:p>
        </p:txBody>
      </p:sp>
      <p:sp>
        <p:nvSpPr>
          <p:cNvPr id="4" name="Slide Number Placeholder 3"/>
          <p:cNvSpPr>
            <a:spLocks noGrp="1"/>
          </p:cNvSpPr>
          <p:nvPr>
            <p:ph type="sldNum" sz="quarter" idx="5"/>
          </p:nvPr>
        </p:nvSpPr>
        <p:spPr/>
        <p:txBody>
          <a:bodyPr/>
          <a:lstStyle/>
          <a:p>
            <a:fld id="{AB612E6D-B222-4EFA-AFFE-66ABD8BCD8EE}" type="slidenum">
              <a:rPr lang="en-US" smtClean="0"/>
              <a:t>50</a:t>
            </a:fld>
            <a:endParaRPr lang="en-US"/>
          </a:p>
        </p:txBody>
      </p:sp>
    </p:spTree>
    <p:extLst>
      <p:ext uri="{BB962C8B-B14F-4D97-AF65-F5344CB8AC3E}">
        <p14:creationId xmlns:p14="http://schemas.microsoft.com/office/powerpoint/2010/main" val="2047382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b="0" i="0" u="none" strike="noStrike" kern="1200" baseline="0" dirty="0">
                <a:solidFill>
                  <a:schemeClr val="tx1"/>
                </a:solidFill>
                <a:latin typeface="+mn-lt"/>
                <a:ea typeface="+mn-ea"/>
                <a:cs typeface="+mn-cs"/>
              </a:rPr>
              <a:t>As shown in this fig, </a:t>
            </a:r>
            <a:r>
              <a:rPr lang="en-US" sz="1200" b="1" i="0" u="none" strike="noStrike" kern="1200" baseline="0" dirty="0">
                <a:solidFill>
                  <a:schemeClr val="tx1"/>
                </a:solidFill>
                <a:latin typeface="+mn-lt"/>
                <a:ea typeface="+mn-ea"/>
                <a:cs typeface="+mn-cs"/>
              </a:rPr>
              <a:t>at the level I</a:t>
            </a:r>
            <a:r>
              <a:rPr lang="en-US" sz="1200" b="0" i="0" u="none" strike="noStrike" kern="1200" baseline="0" dirty="0">
                <a:solidFill>
                  <a:schemeClr val="tx1"/>
                </a:solidFill>
                <a:latin typeface="+mn-lt"/>
                <a:ea typeface="+mn-ea"/>
                <a:cs typeface="+mn-cs"/>
              </a:rPr>
              <a:t>, a utility agent will </a:t>
            </a:r>
            <a:r>
              <a:rPr lang="en-US" sz="1200" b="1" i="0" u="none" strike="noStrike" kern="1200" baseline="0" dirty="0">
                <a:solidFill>
                  <a:schemeClr val="tx1"/>
                </a:solidFill>
                <a:latin typeface="+mn-lt"/>
                <a:ea typeface="+mn-ea"/>
                <a:cs typeface="+mn-cs"/>
              </a:rPr>
              <a:t>use the RL-based method </a:t>
            </a:r>
            <a:r>
              <a:rPr lang="en-US" sz="1200" b="0" i="0" u="none" strike="noStrike" kern="1200" baseline="0" dirty="0">
                <a:solidFill>
                  <a:schemeClr val="tx1"/>
                </a:solidFill>
                <a:latin typeface="+mn-lt"/>
                <a:ea typeface="+mn-ea"/>
                <a:cs typeface="+mn-cs"/>
              </a:rPr>
              <a:t>to determine the </a:t>
            </a:r>
            <a:r>
              <a:rPr lang="en-US" sz="1200" b="1" i="0" u="none" strike="noStrike" kern="1200" baseline="0" dirty="0">
                <a:solidFill>
                  <a:schemeClr val="tx1"/>
                </a:solidFill>
                <a:latin typeface="+mn-lt"/>
                <a:ea typeface="+mn-ea"/>
                <a:cs typeface="+mn-cs"/>
              </a:rPr>
              <a:t>locational price signals</a:t>
            </a:r>
            <a:r>
              <a:rPr lang="en-US" sz="1200" b="0" i="0" u="none" strike="noStrike" kern="1200" baseline="0" dirty="0">
                <a:solidFill>
                  <a:schemeClr val="tx1"/>
                </a:solidFill>
                <a:latin typeface="+mn-lt"/>
                <a:ea typeface="+mn-ea"/>
                <a:cs typeface="+mn-cs"/>
              </a:rPr>
              <a:t> as actions </a:t>
            </a:r>
            <a:r>
              <a:rPr lang="en-US" sz="1200" b="1" i="0" u="none" strike="noStrike" kern="1200" baseline="0" dirty="0">
                <a:solidFill>
                  <a:schemeClr val="tx1"/>
                </a:solidFill>
                <a:latin typeface="+mn-lt"/>
                <a:ea typeface="+mn-ea"/>
                <a:cs typeface="+mn-cs"/>
              </a:rPr>
              <a:t>with incomplete information on the MGs</a:t>
            </a:r>
            <a:r>
              <a:rPr lang="en-US" sz="1200" b="0" i="0" u="none" strike="noStrike" kern="1200" baseline="0" dirty="0">
                <a:solidFill>
                  <a:schemeClr val="tx1"/>
                </a:solidFill>
                <a:latin typeface="+mn-lt"/>
                <a:ea typeface="+mn-ea"/>
                <a:cs typeface="+mn-cs"/>
              </a:rPr>
              <a:t>. The proposed RL method </a:t>
            </a:r>
            <a:r>
              <a:rPr lang="en-US" sz="1200" b="1" i="0" u="none" strike="noStrike" kern="1200" baseline="0" dirty="0">
                <a:solidFill>
                  <a:schemeClr val="tx1"/>
                </a:solidFill>
                <a:latin typeface="+mn-lt"/>
                <a:ea typeface="+mn-ea"/>
                <a:cs typeface="+mn-cs"/>
              </a:rPr>
              <a:t>enables the utility agent to adapt </a:t>
            </a:r>
            <a:r>
              <a:rPr lang="en-US" sz="1200" b="0" i="0" u="none" strike="noStrike" kern="1200" baseline="0" dirty="0">
                <a:solidFill>
                  <a:schemeClr val="tx1"/>
                </a:solidFill>
                <a:latin typeface="+mn-lt"/>
                <a:ea typeface="+mn-ea"/>
                <a:cs typeface="+mn-cs"/>
              </a:rPr>
              <a:t>to changing system conditions and learn from previous experiences, while respecting the data privacy of the MGs, because it only needs to observe the environment states as aggregate level load and solar information. </a:t>
            </a:r>
          </a:p>
          <a:p>
            <a:pPr marL="228600" indent="-228600">
              <a:buAutoNum type="arabicPeriod"/>
            </a:pPr>
            <a:r>
              <a:rPr lang="en-US" sz="1200" b="1" i="0" u="none" strike="noStrike" kern="1200" baseline="0" dirty="0">
                <a:solidFill>
                  <a:schemeClr val="tx1"/>
                </a:solidFill>
                <a:latin typeface="+mn-lt"/>
                <a:ea typeface="+mn-ea"/>
                <a:cs typeface="+mn-cs"/>
              </a:rPr>
              <a:t>At the level II</a:t>
            </a:r>
            <a:r>
              <a:rPr lang="en-US" sz="1200" b="0" i="0" u="none" strike="noStrike" kern="1200" baseline="0" dirty="0">
                <a:solidFill>
                  <a:schemeClr val="tx1"/>
                </a:solidFill>
                <a:latin typeface="+mn-lt"/>
                <a:ea typeface="+mn-ea"/>
                <a:cs typeface="+mn-cs"/>
              </a:rPr>
              <a:t>, the MGs </a:t>
            </a:r>
            <a:r>
              <a:rPr lang="en-US" sz="1200" b="1" i="0" u="none" strike="noStrike" kern="1200" baseline="0" dirty="0">
                <a:solidFill>
                  <a:schemeClr val="tx1"/>
                </a:solidFill>
                <a:latin typeface="+mn-lt"/>
                <a:ea typeface="+mn-ea"/>
                <a:cs typeface="+mn-cs"/>
              </a:rPr>
              <a:t>receive the price signals </a:t>
            </a:r>
            <a:r>
              <a:rPr lang="en-US" sz="1200" b="0" i="0" u="none" strike="noStrike" kern="1200" baseline="0" dirty="0">
                <a:solidFill>
                  <a:schemeClr val="tx1"/>
                </a:solidFill>
                <a:latin typeface="+mn-lt"/>
                <a:ea typeface="+mn-ea"/>
                <a:cs typeface="+mn-cs"/>
              </a:rPr>
              <a:t>to </a:t>
            </a:r>
            <a:r>
              <a:rPr lang="en-US" sz="1200" b="1" i="0" u="none" strike="noStrike" kern="1200" baseline="0" dirty="0">
                <a:solidFill>
                  <a:schemeClr val="tx1"/>
                </a:solidFill>
                <a:latin typeface="+mn-lt"/>
                <a:ea typeface="+mn-ea"/>
                <a:cs typeface="+mn-cs"/>
              </a:rPr>
              <a:t>dispatch</a:t>
            </a:r>
            <a:r>
              <a:rPr lang="en-US" sz="1200" b="0" i="0" u="none" strike="noStrike" kern="1200" baseline="0" dirty="0">
                <a:solidFill>
                  <a:schemeClr val="tx1"/>
                </a:solidFill>
                <a:latin typeface="+mn-lt"/>
                <a:ea typeface="+mn-ea"/>
                <a:cs typeface="+mn-cs"/>
              </a:rPr>
              <a:t> their generation/storage assets individually over </a:t>
            </a:r>
            <a:r>
              <a:rPr lang="en-US" sz="1200" b="1" i="0" u="none" strike="noStrike" kern="1200" baseline="0" dirty="0">
                <a:solidFill>
                  <a:schemeClr val="tx1"/>
                </a:solidFill>
                <a:latin typeface="+mn-lt"/>
                <a:ea typeface="+mn-ea"/>
                <a:cs typeface="+mn-cs"/>
              </a:rPr>
              <a:t>look-ahead decision time window</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while considering power flow constraints</a:t>
            </a:r>
            <a:r>
              <a:rPr lang="en-US" sz="1200" b="0" i="0" u="none" strike="noStrike" kern="1200" baseline="0" dirty="0">
                <a:solidFill>
                  <a:schemeClr val="tx1"/>
                </a:solidFill>
                <a:latin typeface="+mn-lt"/>
                <a:ea typeface="+mn-ea"/>
                <a:cs typeface="+mn-cs"/>
              </a:rPr>
              <a:t>.</a:t>
            </a:r>
            <a:endParaRPr lang="en-US" dirty="0"/>
          </a:p>
          <a:p>
            <a:endParaRPr lang="en-US" sz="1200" dirty="0">
              <a:latin typeface="Times" panose="02020603050405020304" pitchFamily="18" charset="0"/>
              <a:cs typeface="Times" panose="02020603050405020304" pitchFamily="18" charset="0"/>
            </a:endParaRPr>
          </a:p>
        </p:txBody>
      </p:sp>
      <p:sp>
        <p:nvSpPr>
          <p:cNvPr id="4" name="Slide Number Placeholder 3"/>
          <p:cNvSpPr>
            <a:spLocks noGrp="1"/>
          </p:cNvSpPr>
          <p:nvPr>
            <p:ph type="sldNum" sz="quarter" idx="5"/>
          </p:nvPr>
        </p:nvSpPr>
        <p:spPr/>
        <p:txBody>
          <a:bodyPr/>
          <a:lstStyle/>
          <a:p>
            <a:fld id="{AB612E6D-B222-4EFA-AFFE-66ABD8BCD8EE}" type="slidenum">
              <a:rPr lang="en-US" smtClean="0"/>
              <a:t>51</a:t>
            </a:fld>
            <a:endParaRPr lang="en-US"/>
          </a:p>
        </p:txBody>
      </p:sp>
    </p:spTree>
    <p:extLst>
      <p:ext uri="{BB962C8B-B14F-4D97-AF65-F5344CB8AC3E}">
        <p14:creationId xmlns:p14="http://schemas.microsoft.com/office/powerpoint/2010/main" val="37888305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1. As I said before, we want to maximize the Reward function (</a:t>
            </a:r>
            <a:r>
              <a:rPr lang="en-US" sz="1200" b="1" i="0" u="none" strike="noStrike" kern="1200" baseline="0" dirty="0">
                <a:solidFill>
                  <a:schemeClr val="tx1"/>
                </a:solidFill>
                <a:latin typeface="+mn-lt"/>
                <a:ea typeface="+mn-ea"/>
                <a:cs typeface="+mn-cs"/>
              </a:rPr>
              <a:t>discount factor that defines the agent’s preference for the immediate reward</a:t>
            </a:r>
            <a:r>
              <a:rPr lang="en-US" sz="1200" b="0" i="0" u="none" strike="noStrike" kern="1200" baseline="0" dirty="0">
                <a:solidFill>
                  <a:schemeClr val="tx1"/>
                </a:solidFill>
                <a:latin typeface="+mn-lt"/>
                <a:ea typeface="+mn-ea"/>
                <a:cs typeface="+mn-cs"/>
              </a:rPr>
              <a:t>), but we do not know the MGs response. Thus we cannot solve this problem, so we introduce </a:t>
            </a:r>
            <a:r>
              <a:rPr lang="en-US" sz="1200" b="1" i="0" u="none" strike="noStrike" kern="1200" baseline="0" dirty="0">
                <a:solidFill>
                  <a:schemeClr val="tx1"/>
                </a:solidFill>
                <a:latin typeface="+mn-lt"/>
                <a:ea typeface="+mn-ea"/>
                <a:cs typeface="+mn-cs"/>
              </a:rPr>
              <a:t>a state-action value function to track reward</a:t>
            </a:r>
            <a:r>
              <a:rPr lang="en-US" sz="1200" b="0" i="0" u="none" strike="noStrike" kern="1200" baseline="0" dirty="0">
                <a:solidFill>
                  <a:schemeClr val="tx1"/>
                </a:solidFill>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2. </a:t>
            </a:r>
            <a:r>
              <a:rPr lang="en-US" sz="1200" b="1" i="0" u="none" strike="noStrike" kern="1200" baseline="0" dirty="0">
                <a:solidFill>
                  <a:schemeClr val="tx1"/>
                </a:solidFill>
                <a:latin typeface="+mn-lt"/>
                <a:ea typeface="+mn-ea"/>
                <a:cs typeface="+mn-cs"/>
              </a:rPr>
              <a:t>Q function </a:t>
            </a:r>
            <a:r>
              <a:rPr lang="en-US" sz="1200" b="0" i="0" u="none" strike="noStrike" kern="1200" baseline="0" dirty="0">
                <a:solidFill>
                  <a:schemeClr val="tx1"/>
                </a:solidFill>
                <a:latin typeface="+mn-lt"/>
                <a:ea typeface="+mn-ea"/>
                <a:cs typeface="+mn-cs"/>
              </a:rPr>
              <a:t>here is the </a:t>
            </a:r>
            <a:r>
              <a:rPr lang="en-US" sz="1200" b="1" i="0" u="none" strike="noStrike" kern="1200" baseline="0" dirty="0">
                <a:solidFill>
                  <a:schemeClr val="tx1"/>
                </a:solidFill>
                <a:latin typeface="+mn-lt"/>
                <a:ea typeface="+mn-ea"/>
                <a:cs typeface="+mn-cs"/>
              </a:rPr>
              <a:t>expected accumulated reward</a:t>
            </a:r>
            <a:r>
              <a:rPr lang="en-US" sz="1200" b="0" i="0" u="none" strike="noStrike" kern="1200" baseline="0" dirty="0">
                <a:solidFill>
                  <a:schemeClr val="tx1"/>
                </a:solidFill>
                <a:latin typeface="+mn-lt"/>
                <a:ea typeface="+mn-ea"/>
                <a:cs typeface="+mn-cs"/>
              </a:rPr>
              <a:t>. The expectation </a:t>
            </a:r>
            <a:r>
              <a:rPr lang="en-US" sz="1200" b="1" i="0" u="none" strike="noStrike" kern="1200" baseline="0" dirty="0">
                <a:solidFill>
                  <a:schemeClr val="tx1"/>
                </a:solidFill>
                <a:latin typeface="+mn-lt"/>
                <a:ea typeface="+mn-ea"/>
                <a:cs typeface="+mn-cs"/>
              </a:rPr>
              <a:t>operator E</a:t>
            </a:r>
            <a:r>
              <a:rPr lang="en-US" sz="1200" b="0" i="0" u="none" strike="noStrike" kern="1200" baseline="0" dirty="0">
                <a:solidFill>
                  <a:schemeClr val="tx1"/>
                </a:solidFill>
                <a:latin typeface="+mn-lt"/>
                <a:ea typeface="+mn-ea"/>
                <a:cs typeface="+mn-cs"/>
              </a:rPr>
              <a:t> is calculated with respect to the </a:t>
            </a:r>
            <a:r>
              <a:rPr lang="en-US" sz="1200" b="1" i="0" u="none" strike="noStrike" kern="1200" baseline="0" dirty="0">
                <a:solidFill>
                  <a:schemeClr val="tx1"/>
                </a:solidFill>
                <a:latin typeface="+mn-lt"/>
                <a:ea typeface="+mn-ea"/>
                <a:cs typeface="+mn-cs"/>
              </a:rPr>
              <a:t>future expected state-action pairs</a:t>
            </a:r>
            <a:r>
              <a:rPr lang="en-US" sz="1200" b="0" i="0" u="none" strike="noStrike" kern="1200" baseline="0" dirty="0">
                <a:solidFill>
                  <a:schemeClr val="tx1"/>
                </a:solidFill>
                <a:latin typeface="+mn-lt"/>
                <a:ea typeface="+mn-ea"/>
                <a:cs typeface="+mn-cs"/>
              </a:rPr>
              <a:t>, in this case are in </a:t>
            </a:r>
            <a:r>
              <a:rPr lang="en-US" sz="1200" b="1" i="0" u="none" strike="noStrike" kern="1200" baseline="0" dirty="0">
                <a:solidFill>
                  <a:schemeClr val="tx1"/>
                </a:solidFill>
                <a:latin typeface="+mn-lt"/>
                <a:ea typeface="+mn-ea"/>
                <a:cs typeface="+mn-cs"/>
              </a:rPr>
              <a:t>turn functions of the solar-load uncertain powers</a:t>
            </a:r>
            <a:r>
              <a:rPr lang="en-US" sz="1200" b="0" i="0" u="none" strike="noStrike" kern="1200" baseline="0" dirty="0">
                <a:solidFill>
                  <a:schemeClr val="tx1"/>
                </a:solidFill>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3. The </a:t>
            </a:r>
            <a:r>
              <a:rPr lang="en-US" sz="1200" b="1" i="0" u="none" strike="noStrike" kern="1200" baseline="0" dirty="0">
                <a:solidFill>
                  <a:schemeClr val="tx1"/>
                </a:solidFill>
                <a:latin typeface="+mn-lt"/>
                <a:ea typeface="+mn-ea"/>
                <a:cs typeface="+mn-cs"/>
              </a:rPr>
              <a:t>goal of RL </a:t>
            </a:r>
            <a:r>
              <a:rPr lang="en-US" sz="1200" b="0" i="0" u="none" strike="noStrike" kern="1200" baseline="0" dirty="0">
                <a:solidFill>
                  <a:schemeClr val="tx1"/>
                </a:solidFill>
                <a:latin typeface="+mn-lt"/>
                <a:ea typeface="+mn-ea"/>
                <a:cs typeface="+mn-cs"/>
              </a:rPr>
              <a:t>is to </a:t>
            </a:r>
            <a:r>
              <a:rPr lang="en-US" sz="1200" b="1" i="0" u="none" strike="noStrike" kern="1200" baseline="0" dirty="0">
                <a:solidFill>
                  <a:schemeClr val="tx1"/>
                </a:solidFill>
                <a:latin typeface="+mn-lt"/>
                <a:ea typeface="+mn-ea"/>
                <a:cs typeface="+mn-cs"/>
              </a:rPr>
              <a:t>learn</a:t>
            </a:r>
            <a:r>
              <a:rPr lang="en-US" sz="1200" b="0" i="0" u="none" strike="noStrike" kern="1200" baseline="0" dirty="0">
                <a:solidFill>
                  <a:schemeClr val="tx1"/>
                </a:solidFill>
                <a:latin typeface="+mn-lt"/>
                <a:ea typeface="+mn-ea"/>
                <a:cs typeface="+mn-cs"/>
              </a:rPr>
              <a:t> an </a:t>
            </a:r>
            <a:r>
              <a:rPr lang="en-US" sz="1200" b="1" i="0" u="none" strike="noStrike" kern="1200" baseline="0" dirty="0">
                <a:solidFill>
                  <a:schemeClr val="tx1"/>
                </a:solidFill>
                <a:latin typeface="+mn-lt"/>
                <a:ea typeface="+mn-ea"/>
                <a:cs typeface="+mn-cs"/>
              </a:rPr>
              <a:t>optimal </a:t>
            </a:r>
            <a:r>
              <a:rPr lang="en-US" sz="1200" b="0" i="0" u="none" strike="noStrike" kern="1200" baseline="0" dirty="0">
                <a:solidFill>
                  <a:schemeClr val="tx1"/>
                </a:solidFill>
                <a:latin typeface="+mn-lt"/>
                <a:ea typeface="+mn-ea"/>
                <a:cs typeface="+mn-cs"/>
              </a:rPr>
              <a:t>state-action value function, Q, so we have </a:t>
            </a:r>
            <a:r>
              <a:rPr lang="en-US" sz="1200" b="1" i="0" u="none" strike="noStrike" kern="1200" baseline="0" dirty="0">
                <a:solidFill>
                  <a:schemeClr val="tx1"/>
                </a:solidFill>
                <a:latin typeface="+mn-lt"/>
                <a:ea typeface="+mn-ea"/>
                <a:cs typeface="+mn-cs"/>
              </a:rPr>
              <a:t>parameterized</a:t>
            </a:r>
            <a:r>
              <a:rPr lang="en-US" sz="1200" b="0" i="0" u="none" strike="noStrike" kern="1200" baseline="0" dirty="0">
                <a:solidFill>
                  <a:schemeClr val="tx1"/>
                </a:solidFill>
                <a:latin typeface="+mn-lt"/>
                <a:ea typeface="+mn-ea"/>
                <a:cs typeface="+mn-cs"/>
              </a:rPr>
              <a:t> the Q function with </a:t>
            </a:r>
            <a:r>
              <a:rPr lang="en-US" sz="1200" dirty="0">
                <a:latin typeface="Times New Roman" panose="02020603050405020304" pitchFamily="18" charset="0"/>
                <a:cs typeface="Times New Roman" panose="02020603050405020304" pitchFamily="18" charset="0"/>
              </a:rPr>
              <a:t>a </a:t>
            </a:r>
            <a:r>
              <a:rPr lang="en-US" sz="1200" b="1" dirty="0">
                <a:latin typeface="Times New Roman" panose="02020603050405020304" pitchFamily="18" charset="0"/>
                <a:cs typeface="Times New Roman" panose="02020603050405020304" pitchFamily="18" charset="0"/>
              </a:rPr>
              <a:t>multivariate polynomial regression approximation </a:t>
            </a:r>
            <a:r>
              <a:rPr lang="en-US" sz="1200" dirty="0">
                <a:latin typeface="Times New Roman" panose="02020603050405020304" pitchFamily="18" charset="0"/>
                <a:cs typeface="Times New Roman" panose="02020603050405020304" pitchFamily="18" charset="0"/>
              </a:rPr>
              <a:t>model with </a:t>
            </a:r>
            <a:r>
              <a:rPr lang="en-US" sz="1200" b="1" dirty="0">
                <a:latin typeface="Times New Roman" panose="02020603050405020304" pitchFamily="18" charset="0"/>
                <a:cs typeface="Times New Roman" panose="02020603050405020304" pitchFamily="18" charset="0"/>
              </a:rPr>
              <a:t>parameters Thetas</a:t>
            </a:r>
            <a:r>
              <a:rPr lang="en-US" sz="1200" dirty="0">
                <a:latin typeface="Times New Roman" panose="02020603050405020304" pitchFamily="18" charset="0"/>
                <a:cs typeface="Times New Roman" panose="02020603050405020304" pitchFamily="18" charset="0"/>
              </a:rPr>
              <a:t>.</a:t>
            </a:r>
            <a:endParaRPr lang="en-US" sz="1200" b="0" i="0" u="none" strike="noStrike" kern="1200" baseline="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4. As shown in this fig, we have MG power management as </a:t>
            </a:r>
            <a:r>
              <a:rPr lang="en-US" sz="1200" b="1" i="0" u="none" strike="noStrike" kern="1200" baseline="0" dirty="0">
                <a:solidFill>
                  <a:schemeClr val="tx1"/>
                </a:solidFill>
                <a:latin typeface="+mn-lt"/>
                <a:ea typeface="+mn-ea"/>
                <a:cs typeface="+mn-cs"/>
              </a:rPr>
              <a:t>environment</a:t>
            </a:r>
            <a:r>
              <a:rPr lang="en-US" sz="1200" b="0" i="0" u="none" strike="noStrike" kern="1200" baseline="0" dirty="0">
                <a:solidFill>
                  <a:schemeClr val="tx1"/>
                </a:solidFill>
                <a:latin typeface="+mn-lt"/>
                <a:ea typeface="+mn-ea"/>
                <a:cs typeface="+mn-cs"/>
              </a:rPr>
              <a:t>, which will </a:t>
            </a:r>
            <a:r>
              <a:rPr lang="en-US" sz="1200" b="1" i="0" u="none" strike="noStrike" kern="1200" baseline="0" dirty="0">
                <a:solidFill>
                  <a:schemeClr val="tx1"/>
                </a:solidFill>
                <a:latin typeface="+mn-lt"/>
                <a:ea typeface="+mn-ea"/>
                <a:cs typeface="+mn-cs"/>
              </a:rPr>
              <a:t>receive action from utility agent and feedback Reward</a:t>
            </a:r>
            <a:r>
              <a:rPr lang="en-US" sz="1200" b="0" i="0" u="none" strike="noStrike" kern="1200" baseline="0" dirty="0">
                <a:solidFill>
                  <a:schemeClr val="tx1"/>
                </a:solidFill>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5. There are </a:t>
            </a:r>
            <a:r>
              <a:rPr lang="en-US" sz="1200" b="1" i="0" u="none" strike="noStrike" kern="1200" baseline="0" dirty="0">
                <a:solidFill>
                  <a:schemeClr val="tx1"/>
                </a:solidFill>
                <a:latin typeface="+mn-lt"/>
                <a:ea typeface="+mn-ea"/>
                <a:cs typeface="+mn-cs"/>
              </a:rPr>
              <a:t>two important parts </a:t>
            </a:r>
            <a:r>
              <a:rPr lang="en-US" sz="1200" b="0" i="0" u="none" strike="noStrike" kern="1200" baseline="0" dirty="0">
                <a:solidFill>
                  <a:schemeClr val="tx1"/>
                </a:solidFill>
                <a:latin typeface="+mn-lt"/>
                <a:ea typeface="+mn-ea"/>
                <a:cs typeface="+mn-cs"/>
              </a:rPr>
              <a:t>in the utility agent decision model, </a:t>
            </a:r>
            <a:r>
              <a:rPr lang="en-US" sz="1200" b="1" i="0" u="none" strike="noStrike" kern="1200" baseline="0" dirty="0">
                <a:solidFill>
                  <a:schemeClr val="tx1"/>
                </a:solidFill>
                <a:latin typeface="+mn-lt"/>
                <a:ea typeface="+mn-ea"/>
                <a:cs typeface="+mn-cs"/>
              </a:rPr>
              <a:t>action selection and update state-action value </a:t>
            </a:r>
            <a:r>
              <a:rPr lang="en-US" sz="1200" b="0" i="0" u="none" strike="noStrike" kern="1200" baseline="0" dirty="0">
                <a:solidFill>
                  <a:schemeClr val="tx1"/>
                </a:solidFill>
                <a:latin typeface="+mn-lt"/>
                <a:ea typeface="+mn-ea"/>
                <a:cs typeface="+mn-cs"/>
              </a:rPr>
              <a:t>function.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P_W is the exchanged power with the wholesale market, where PW&gt;0 represents power export to the wholesale market. </a:t>
            </a:r>
          </a:p>
          <a:p>
            <a:r>
              <a:rPr lang="en-US" sz="1200" b="0" i="0" u="none" strike="noStrike" kern="1200" baseline="0" dirty="0">
                <a:solidFill>
                  <a:schemeClr val="tx1"/>
                </a:solidFill>
                <a:latin typeface="+mn-lt"/>
                <a:ea typeface="+mn-ea"/>
                <a:cs typeface="+mn-cs"/>
              </a:rPr>
              <a:t>L_W is the wholesale power price</a:t>
            </a:r>
          </a:p>
          <a:p>
            <a:r>
              <a:rPr lang="en-US" sz="1200" b="0" i="0" u="none" strike="noStrike" kern="1200" baseline="0" dirty="0">
                <a:solidFill>
                  <a:schemeClr val="tx1"/>
                </a:solidFill>
                <a:latin typeface="+mn-lt"/>
                <a:ea typeface="+mn-ea"/>
                <a:cs typeface="+mn-cs"/>
              </a:rPr>
              <a:t>Pi is the immediate reward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P_PCC is the active power transfer between grid and the nth MG through the PCC, P_PCC&gt;0 represents MG power export to the grid. </a:t>
            </a:r>
          </a:p>
          <a:p>
            <a:endParaRPr lang="en-US" sz="1200" dirty="0">
              <a:latin typeface="Times" panose="02020603050405020304" pitchFamily="18" charset="0"/>
              <a:cs typeface="Times" panose="02020603050405020304" pitchFamily="18" charset="0"/>
            </a:endParaRPr>
          </a:p>
        </p:txBody>
      </p:sp>
      <p:sp>
        <p:nvSpPr>
          <p:cNvPr id="4" name="Slide Number Placeholder 3"/>
          <p:cNvSpPr>
            <a:spLocks noGrp="1"/>
          </p:cNvSpPr>
          <p:nvPr>
            <p:ph type="sldNum" sz="quarter" idx="5"/>
          </p:nvPr>
        </p:nvSpPr>
        <p:spPr/>
        <p:txBody>
          <a:bodyPr/>
          <a:lstStyle/>
          <a:p>
            <a:fld id="{AB612E6D-B222-4EFA-AFFE-66ABD8BCD8EE}" type="slidenum">
              <a:rPr lang="en-US" smtClean="0"/>
              <a:t>52</a:t>
            </a:fld>
            <a:endParaRPr lang="en-US"/>
          </a:p>
        </p:txBody>
      </p:sp>
    </p:spTree>
    <p:extLst>
      <p:ext uri="{BB962C8B-B14F-4D97-AF65-F5344CB8AC3E}">
        <p14:creationId xmlns:p14="http://schemas.microsoft.com/office/powerpoint/2010/main" val="22831118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1. As I said before, we want to maximize the Reward function (</a:t>
            </a:r>
            <a:r>
              <a:rPr lang="en-US" sz="1200" b="1" i="0" u="none" strike="noStrike" kern="1200" baseline="0" dirty="0">
                <a:solidFill>
                  <a:schemeClr val="tx1"/>
                </a:solidFill>
                <a:latin typeface="+mn-lt"/>
                <a:ea typeface="+mn-ea"/>
                <a:cs typeface="+mn-cs"/>
              </a:rPr>
              <a:t>discount factor that defines the agent’s preference for the immediate reward</a:t>
            </a:r>
            <a:r>
              <a:rPr lang="en-US" sz="1200" b="0" i="0" u="none" strike="noStrike" kern="1200" baseline="0" dirty="0">
                <a:solidFill>
                  <a:schemeClr val="tx1"/>
                </a:solidFill>
                <a:latin typeface="+mn-lt"/>
                <a:ea typeface="+mn-ea"/>
                <a:cs typeface="+mn-cs"/>
              </a:rPr>
              <a:t>), but we do not know the MGs response. Thus we cannot solve this problem, so we introduce </a:t>
            </a:r>
            <a:r>
              <a:rPr lang="en-US" sz="1200" b="1" i="0" u="none" strike="noStrike" kern="1200" baseline="0" dirty="0">
                <a:solidFill>
                  <a:schemeClr val="tx1"/>
                </a:solidFill>
                <a:latin typeface="+mn-lt"/>
                <a:ea typeface="+mn-ea"/>
                <a:cs typeface="+mn-cs"/>
              </a:rPr>
              <a:t>a state-action value function to track reward</a:t>
            </a:r>
            <a:r>
              <a:rPr lang="en-US" sz="1200" b="0" i="0" u="none" strike="noStrike" kern="1200" baseline="0" dirty="0">
                <a:solidFill>
                  <a:schemeClr val="tx1"/>
                </a:solidFill>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2. </a:t>
            </a:r>
            <a:r>
              <a:rPr lang="en-US" sz="1200" b="1" i="0" u="none" strike="noStrike" kern="1200" baseline="0" dirty="0">
                <a:solidFill>
                  <a:schemeClr val="tx1"/>
                </a:solidFill>
                <a:latin typeface="+mn-lt"/>
                <a:ea typeface="+mn-ea"/>
                <a:cs typeface="+mn-cs"/>
              </a:rPr>
              <a:t>Q function </a:t>
            </a:r>
            <a:r>
              <a:rPr lang="en-US" sz="1200" b="0" i="0" u="none" strike="noStrike" kern="1200" baseline="0" dirty="0">
                <a:solidFill>
                  <a:schemeClr val="tx1"/>
                </a:solidFill>
                <a:latin typeface="+mn-lt"/>
                <a:ea typeface="+mn-ea"/>
                <a:cs typeface="+mn-cs"/>
              </a:rPr>
              <a:t>here is the </a:t>
            </a:r>
            <a:r>
              <a:rPr lang="en-US" sz="1200" b="1" i="0" u="none" strike="noStrike" kern="1200" baseline="0" dirty="0">
                <a:solidFill>
                  <a:schemeClr val="tx1"/>
                </a:solidFill>
                <a:latin typeface="+mn-lt"/>
                <a:ea typeface="+mn-ea"/>
                <a:cs typeface="+mn-cs"/>
              </a:rPr>
              <a:t>expected accumulated reward</a:t>
            </a:r>
            <a:r>
              <a:rPr lang="en-US" sz="1200" b="0" i="0" u="none" strike="noStrike" kern="1200" baseline="0" dirty="0">
                <a:solidFill>
                  <a:schemeClr val="tx1"/>
                </a:solidFill>
                <a:latin typeface="+mn-lt"/>
                <a:ea typeface="+mn-ea"/>
                <a:cs typeface="+mn-cs"/>
              </a:rPr>
              <a:t>. The expectation </a:t>
            </a:r>
            <a:r>
              <a:rPr lang="en-US" sz="1200" b="1" i="0" u="none" strike="noStrike" kern="1200" baseline="0" dirty="0">
                <a:solidFill>
                  <a:schemeClr val="tx1"/>
                </a:solidFill>
                <a:latin typeface="+mn-lt"/>
                <a:ea typeface="+mn-ea"/>
                <a:cs typeface="+mn-cs"/>
              </a:rPr>
              <a:t>operator E</a:t>
            </a:r>
            <a:r>
              <a:rPr lang="en-US" sz="1200" b="0" i="0" u="none" strike="noStrike" kern="1200" baseline="0" dirty="0">
                <a:solidFill>
                  <a:schemeClr val="tx1"/>
                </a:solidFill>
                <a:latin typeface="+mn-lt"/>
                <a:ea typeface="+mn-ea"/>
                <a:cs typeface="+mn-cs"/>
              </a:rPr>
              <a:t> is calculated with respect to the </a:t>
            </a:r>
            <a:r>
              <a:rPr lang="en-US" sz="1200" b="1" i="0" u="none" strike="noStrike" kern="1200" baseline="0" dirty="0">
                <a:solidFill>
                  <a:schemeClr val="tx1"/>
                </a:solidFill>
                <a:latin typeface="+mn-lt"/>
                <a:ea typeface="+mn-ea"/>
                <a:cs typeface="+mn-cs"/>
              </a:rPr>
              <a:t>future expected state-action pairs</a:t>
            </a:r>
            <a:r>
              <a:rPr lang="en-US" sz="1200" b="0" i="0" u="none" strike="noStrike" kern="1200" baseline="0" dirty="0">
                <a:solidFill>
                  <a:schemeClr val="tx1"/>
                </a:solidFill>
                <a:latin typeface="+mn-lt"/>
                <a:ea typeface="+mn-ea"/>
                <a:cs typeface="+mn-cs"/>
              </a:rPr>
              <a:t>, in this case are in </a:t>
            </a:r>
            <a:r>
              <a:rPr lang="en-US" sz="1200" b="1" i="0" u="none" strike="noStrike" kern="1200" baseline="0" dirty="0">
                <a:solidFill>
                  <a:schemeClr val="tx1"/>
                </a:solidFill>
                <a:latin typeface="+mn-lt"/>
                <a:ea typeface="+mn-ea"/>
                <a:cs typeface="+mn-cs"/>
              </a:rPr>
              <a:t>turn functions of the solar-load uncertain powers</a:t>
            </a:r>
            <a:r>
              <a:rPr lang="en-US" sz="1200" b="0" i="0" u="none" strike="noStrike" kern="1200" baseline="0" dirty="0">
                <a:solidFill>
                  <a:schemeClr val="tx1"/>
                </a:solidFill>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3. The </a:t>
            </a:r>
            <a:r>
              <a:rPr lang="en-US" sz="1200" b="1" i="0" u="none" strike="noStrike" kern="1200" baseline="0" dirty="0">
                <a:solidFill>
                  <a:schemeClr val="tx1"/>
                </a:solidFill>
                <a:latin typeface="+mn-lt"/>
                <a:ea typeface="+mn-ea"/>
                <a:cs typeface="+mn-cs"/>
              </a:rPr>
              <a:t>goal of RL </a:t>
            </a:r>
            <a:r>
              <a:rPr lang="en-US" sz="1200" b="0" i="0" u="none" strike="noStrike" kern="1200" baseline="0" dirty="0">
                <a:solidFill>
                  <a:schemeClr val="tx1"/>
                </a:solidFill>
                <a:latin typeface="+mn-lt"/>
                <a:ea typeface="+mn-ea"/>
                <a:cs typeface="+mn-cs"/>
              </a:rPr>
              <a:t>is to </a:t>
            </a:r>
            <a:r>
              <a:rPr lang="en-US" sz="1200" b="1" i="0" u="none" strike="noStrike" kern="1200" baseline="0" dirty="0">
                <a:solidFill>
                  <a:schemeClr val="tx1"/>
                </a:solidFill>
                <a:latin typeface="+mn-lt"/>
                <a:ea typeface="+mn-ea"/>
                <a:cs typeface="+mn-cs"/>
              </a:rPr>
              <a:t>learn</a:t>
            </a:r>
            <a:r>
              <a:rPr lang="en-US" sz="1200" b="0" i="0" u="none" strike="noStrike" kern="1200" baseline="0" dirty="0">
                <a:solidFill>
                  <a:schemeClr val="tx1"/>
                </a:solidFill>
                <a:latin typeface="+mn-lt"/>
                <a:ea typeface="+mn-ea"/>
                <a:cs typeface="+mn-cs"/>
              </a:rPr>
              <a:t> an </a:t>
            </a:r>
            <a:r>
              <a:rPr lang="en-US" sz="1200" b="1" i="0" u="none" strike="noStrike" kern="1200" baseline="0" dirty="0">
                <a:solidFill>
                  <a:schemeClr val="tx1"/>
                </a:solidFill>
                <a:latin typeface="+mn-lt"/>
                <a:ea typeface="+mn-ea"/>
                <a:cs typeface="+mn-cs"/>
              </a:rPr>
              <a:t>optimal </a:t>
            </a:r>
            <a:r>
              <a:rPr lang="en-US" sz="1200" b="0" i="0" u="none" strike="noStrike" kern="1200" baseline="0" dirty="0">
                <a:solidFill>
                  <a:schemeClr val="tx1"/>
                </a:solidFill>
                <a:latin typeface="+mn-lt"/>
                <a:ea typeface="+mn-ea"/>
                <a:cs typeface="+mn-cs"/>
              </a:rPr>
              <a:t>state-action value function, Q, so we have </a:t>
            </a:r>
            <a:r>
              <a:rPr lang="en-US" sz="1200" b="1" i="0" u="none" strike="noStrike" kern="1200" baseline="0" dirty="0">
                <a:solidFill>
                  <a:schemeClr val="tx1"/>
                </a:solidFill>
                <a:latin typeface="+mn-lt"/>
                <a:ea typeface="+mn-ea"/>
                <a:cs typeface="+mn-cs"/>
              </a:rPr>
              <a:t>parameterized</a:t>
            </a:r>
            <a:r>
              <a:rPr lang="en-US" sz="1200" b="0" i="0" u="none" strike="noStrike" kern="1200" baseline="0" dirty="0">
                <a:solidFill>
                  <a:schemeClr val="tx1"/>
                </a:solidFill>
                <a:latin typeface="+mn-lt"/>
                <a:ea typeface="+mn-ea"/>
                <a:cs typeface="+mn-cs"/>
              </a:rPr>
              <a:t> the Q function with </a:t>
            </a:r>
            <a:r>
              <a:rPr lang="en-US" sz="1200" dirty="0">
                <a:latin typeface="Times New Roman" panose="02020603050405020304" pitchFamily="18" charset="0"/>
                <a:cs typeface="Times New Roman" panose="02020603050405020304" pitchFamily="18" charset="0"/>
              </a:rPr>
              <a:t>a </a:t>
            </a:r>
            <a:r>
              <a:rPr lang="en-US" sz="1200" b="1" dirty="0">
                <a:latin typeface="Times New Roman" panose="02020603050405020304" pitchFamily="18" charset="0"/>
                <a:cs typeface="Times New Roman" panose="02020603050405020304" pitchFamily="18" charset="0"/>
              </a:rPr>
              <a:t>multivariate polynomial regression approximation </a:t>
            </a:r>
            <a:r>
              <a:rPr lang="en-US" sz="1200" dirty="0">
                <a:latin typeface="Times New Roman" panose="02020603050405020304" pitchFamily="18" charset="0"/>
                <a:cs typeface="Times New Roman" panose="02020603050405020304" pitchFamily="18" charset="0"/>
              </a:rPr>
              <a:t>model with </a:t>
            </a:r>
            <a:r>
              <a:rPr lang="en-US" sz="1200" b="1" dirty="0">
                <a:latin typeface="Times New Roman" panose="02020603050405020304" pitchFamily="18" charset="0"/>
                <a:cs typeface="Times New Roman" panose="02020603050405020304" pitchFamily="18" charset="0"/>
              </a:rPr>
              <a:t>parameters Thetas</a:t>
            </a:r>
            <a:r>
              <a:rPr lang="en-US" sz="1200" dirty="0">
                <a:latin typeface="Times New Roman" panose="02020603050405020304" pitchFamily="18" charset="0"/>
                <a:cs typeface="Times New Roman" panose="02020603050405020304" pitchFamily="18" charset="0"/>
              </a:rPr>
              <a:t>.</a:t>
            </a:r>
            <a:endParaRPr lang="en-US" sz="1200" b="0" i="0" u="none" strike="noStrike" kern="1200" baseline="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4. As shown in this fig, we have MG power management as </a:t>
            </a:r>
            <a:r>
              <a:rPr lang="en-US" sz="1200" b="1" i="0" u="none" strike="noStrike" kern="1200" baseline="0" dirty="0">
                <a:solidFill>
                  <a:schemeClr val="tx1"/>
                </a:solidFill>
                <a:latin typeface="+mn-lt"/>
                <a:ea typeface="+mn-ea"/>
                <a:cs typeface="+mn-cs"/>
              </a:rPr>
              <a:t>environment</a:t>
            </a:r>
            <a:r>
              <a:rPr lang="en-US" sz="1200" b="0" i="0" u="none" strike="noStrike" kern="1200" baseline="0" dirty="0">
                <a:solidFill>
                  <a:schemeClr val="tx1"/>
                </a:solidFill>
                <a:latin typeface="+mn-lt"/>
                <a:ea typeface="+mn-ea"/>
                <a:cs typeface="+mn-cs"/>
              </a:rPr>
              <a:t>, which will </a:t>
            </a:r>
            <a:r>
              <a:rPr lang="en-US" sz="1200" b="1" i="0" u="none" strike="noStrike" kern="1200" baseline="0" dirty="0">
                <a:solidFill>
                  <a:schemeClr val="tx1"/>
                </a:solidFill>
                <a:latin typeface="+mn-lt"/>
                <a:ea typeface="+mn-ea"/>
                <a:cs typeface="+mn-cs"/>
              </a:rPr>
              <a:t>receive action from utility agent and feedback Reward</a:t>
            </a:r>
            <a:r>
              <a:rPr lang="en-US" sz="1200" b="0" i="0" u="none" strike="noStrike" kern="1200" baseline="0" dirty="0">
                <a:solidFill>
                  <a:schemeClr val="tx1"/>
                </a:solidFill>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5. There are </a:t>
            </a:r>
            <a:r>
              <a:rPr lang="en-US" sz="1200" b="1" i="0" u="none" strike="noStrike" kern="1200" baseline="0" dirty="0">
                <a:solidFill>
                  <a:schemeClr val="tx1"/>
                </a:solidFill>
                <a:latin typeface="+mn-lt"/>
                <a:ea typeface="+mn-ea"/>
                <a:cs typeface="+mn-cs"/>
              </a:rPr>
              <a:t>two important parts </a:t>
            </a:r>
            <a:r>
              <a:rPr lang="en-US" sz="1200" b="0" i="0" u="none" strike="noStrike" kern="1200" baseline="0" dirty="0">
                <a:solidFill>
                  <a:schemeClr val="tx1"/>
                </a:solidFill>
                <a:latin typeface="+mn-lt"/>
                <a:ea typeface="+mn-ea"/>
                <a:cs typeface="+mn-cs"/>
              </a:rPr>
              <a:t>in the utility agent decision model, </a:t>
            </a:r>
            <a:r>
              <a:rPr lang="en-US" sz="1200" b="1" i="0" u="none" strike="noStrike" kern="1200" baseline="0" dirty="0">
                <a:solidFill>
                  <a:schemeClr val="tx1"/>
                </a:solidFill>
                <a:latin typeface="+mn-lt"/>
                <a:ea typeface="+mn-ea"/>
                <a:cs typeface="+mn-cs"/>
              </a:rPr>
              <a:t>action selection and update state-action value </a:t>
            </a:r>
            <a:r>
              <a:rPr lang="en-US" sz="1200" b="0" i="0" u="none" strike="noStrike" kern="1200" baseline="0" dirty="0">
                <a:solidFill>
                  <a:schemeClr val="tx1"/>
                </a:solidFill>
                <a:latin typeface="+mn-lt"/>
                <a:ea typeface="+mn-ea"/>
                <a:cs typeface="+mn-cs"/>
              </a:rPr>
              <a:t>function.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P_W is the exchanged power with the wholesale market, where PW&gt;0 represents power export to the wholesale market. </a:t>
            </a:r>
          </a:p>
          <a:p>
            <a:r>
              <a:rPr lang="en-US" sz="1200" b="0" i="0" u="none" strike="noStrike" kern="1200" baseline="0" dirty="0">
                <a:solidFill>
                  <a:schemeClr val="tx1"/>
                </a:solidFill>
                <a:latin typeface="+mn-lt"/>
                <a:ea typeface="+mn-ea"/>
                <a:cs typeface="+mn-cs"/>
              </a:rPr>
              <a:t>L_W is the wholesale power price</a:t>
            </a:r>
          </a:p>
          <a:p>
            <a:r>
              <a:rPr lang="en-US" sz="1200" b="0" i="0" u="none" strike="noStrike" kern="1200" baseline="0" dirty="0">
                <a:solidFill>
                  <a:schemeClr val="tx1"/>
                </a:solidFill>
                <a:latin typeface="+mn-lt"/>
                <a:ea typeface="+mn-ea"/>
                <a:cs typeface="+mn-cs"/>
              </a:rPr>
              <a:t>Pi is the immediate reward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P_PCC is the active power transfer between grid and the nth MG through the PCC, P_PCC&gt;0 represents MG power export to the grid. </a:t>
            </a:r>
          </a:p>
          <a:p>
            <a:endParaRPr lang="en-US" sz="1200" dirty="0">
              <a:latin typeface="Times" panose="02020603050405020304" pitchFamily="18" charset="0"/>
              <a:cs typeface="Times" panose="02020603050405020304" pitchFamily="18" charset="0"/>
            </a:endParaRPr>
          </a:p>
        </p:txBody>
      </p:sp>
      <p:sp>
        <p:nvSpPr>
          <p:cNvPr id="4" name="Slide Number Placeholder 3"/>
          <p:cNvSpPr>
            <a:spLocks noGrp="1"/>
          </p:cNvSpPr>
          <p:nvPr>
            <p:ph type="sldNum" sz="quarter" idx="5"/>
          </p:nvPr>
        </p:nvSpPr>
        <p:spPr/>
        <p:txBody>
          <a:bodyPr/>
          <a:lstStyle/>
          <a:p>
            <a:fld id="{AB612E6D-B222-4EFA-AFFE-66ABD8BCD8EE}" type="slidenum">
              <a:rPr lang="en-US" smtClean="0"/>
              <a:t>53</a:t>
            </a:fld>
            <a:endParaRPr lang="en-US"/>
          </a:p>
        </p:txBody>
      </p:sp>
    </p:spTree>
    <p:extLst>
      <p:ext uri="{BB962C8B-B14F-4D97-AF65-F5344CB8AC3E}">
        <p14:creationId xmlns:p14="http://schemas.microsoft.com/office/powerpoint/2010/main" val="19044707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i="0" u="none" strike="noStrike" kern="1200" baseline="0" dirty="0">
                <a:solidFill>
                  <a:schemeClr val="tx1"/>
                </a:solidFill>
                <a:latin typeface="+mn-lt"/>
                <a:ea typeface="+mn-ea"/>
                <a:cs typeface="+mn-cs"/>
              </a:rPr>
              <a:t>1. </a:t>
            </a:r>
            <a:r>
              <a:rPr lang="en-US" sz="1200" b="1" i="0" u="none" strike="noStrike" kern="1200" baseline="0" dirty="0">
                <a:solidFill>
                  <a:schemeClr val="tx1"/>
                </a:solidFill>
                <a:latin typeface="+mn-lt"/>
                <a:ea typeface="+mn-ea"/>
                <a:cs typeface="+mn-cs"/>
              </a:rPr>
              <a:t>A critical aspect </a:t>
            </a:r>
            <a:r>
              <a:rPr lang="en-US" sz="1200" b="0" i="0" u="none" strike="noStrike" kern="1200" baseline="0" dirty="0">
                <a:solidFill>
                  <a:schemeClr val="tx1"/>
                </a:solidFill>
                <a:latin typeface="+mn-lt"/>
                <a:ea typeface="+mn-ea"/>
                <a:cs typeface="+mn-cs"/>
              </a:rPr>
              <a:t>of action selection step is that the obtained optimal action is calculated based on </a:t>
            </a:r>
            <a:r>
              <a:rPr lang="en-US" sz="1200" b="1" i="0" u="none" strike="noStrike" kern="1200" baseline="0" dirty="0">
                <a:solidFill>
                  <a:schemeClr val="tx1"/>
                </a:solidFill>
                <a:latin typeface="+mn-lt"/>
                <a:ea typeface="+mn-ea"/>
                <a:cs typeface="+mn-cs"/>
              </a:rPr>
              <a:t>the latest state-action value function</a:t>
            </a:r>
            <a:r>
              <a:rPr lang="en-US" sz="1200" b="0" i="0" u="none" strike="noStrike" kern="1200" baseline="0" dirty="0">
                <a:solidFill>
                  <a:schemeClr val="tx1"/>
                </a:solidFill>
                <a:latin typeface="+mn-lt"/>
                <a:ea typeface="+mn-ea"/>
                <a:cs typeface="+mn-cs"/>
              </a:rPr>
              <a:t>, which is </a:t>
            </a:r>
            <a:r>
              <a:rPr lang="en-US" sz="1200" b="1" i="0" u="none" strike="noStrike" kern="1200" baseline="0" dirty="0">
                <a:solidFill>
                  <a:schemeClr val="tx1"/>
                </a:solidFill>
                <a:latin typeface="+mn-lt"/>
                <a:ea typeface="+mn-ea"/>
                <a:cs typeface="+mn-cs"/>
              </a:rPr>
              <a:t>not accurate </a:t>
            </a:r>
            <a:r>
              <a:rPr lang="en-US" sz="1200" b="0" i="0" u="none" strike="noStrike" kern="1200" baseline="0" dirty="0">
                <a:solidFill>
                  <a:schemeClr val="tx1"/>
                </a:solidFill>
                <a:latin typeface="+mn-lt"/>
                <a:ea typeface="+mn-ea"/>
                <a:cs typeface="+mn-cs"/>
              </a:rPr>
              <a:t>in the </a:t>
            </a:r>
            <a:r>
              <a:rPr lang="en-US" sz="1200" b="1" i="0" u="none" strike="noStrike" kern="1200" baseline="0" dirty="0">
                <a:solidFill>
                  <a:schemeClr val="tx1"/>
                </a:solidFill>
                <a:latin typeface="+mn-lt"/>
                <a:ea typeface="+mn-ea"/>
                <a:cs typeface="+mn-cs"/>
              </a:rPr>
              <a:t>early stages </a:t>
            </a:r>
            <a:r>
              <a:rPr lang="en-US" sz="1200" b="0" i="0" u="none" strike="noStrike" kern="1200" baseline="0" dirty="0">
                <a:solidFill>
                  <a:schemeClr val="tx1"/>
                </a:solidFill>
                <a:latin typeface="+mn-lt"/>
                <a:ea typeface="+mn-ea"/>
                <a:cs typeface="+mn-cs"/>
              </a:rPr>
              <a:t>in the </a:t>
            </a:r>
            <a:r>
              <a:rPr lang="en-US" sz="1200" b="1" i="0" u="none" strike="noStrike" kern="1200" baseline="0" dirty="0">
                <a:solidFill>
                  <a:schemeClr val="tx1"/>
                </a:solidFill>
                <a:latin typeface="+mn-lt"/>
                <a:ea typeface="+mn-ea"/>
                <a:cs typeface="+mn-cs"/>
              </a:rPr>
              <a:t>training process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2. Therefore, to reduce the risk of sub-optimality and to encourage the agent to explore the decision space, we use the </a:t>
            </a:r>
            <a:r>
              <a:rPr lang="en-US" sz="1200" b="1" i="0" u="none" strike="noStrike" kern="1200" baseline="0" dirty="0" err="1">
                <a:solidFill>
                  <a:schemeClr val="tx1"/>
                </a:solidFill>
                <a:latin typeface="+mn-lt"/>
                <a:ea typeface="+mn-ea"/>
                <a:cs typeface="+mn-cs"/>
              </a:rPr>
              <a:t>eplison</a:t>
            </a:r>
            <a:r>
              <a:rPr lang="en-US" sz="1200" b="1" i="0" u="none" strike="noStrike" kern="1200" baseline="0" dirty="0">
                <a:solidFill>
                  <a:schemeClr val="tx1"/>
                </a:solidFill>
                <a:latin typeface="+mn-lt"/>
                <a:ea typeface="+mn-ea"/>
                <a:cs typeface="+mn-cs"/>
              </a:rPr>
              <a:t> greedy method</a:t>
            </a:r>
            <a:r>
              <a:rPr lang="en-US" sz="1200" b="0" i="0" u="none" strike="noStrike" kern="1200" baseline="0" dirty="0">
                <a:solidFill>
                  <a:schemeClr val="tx1"/>
                </a:solidFill>
                <a:latin typeface="+mn-lt"/>
                <a:ea typeface="+mn-ea"/>
                <a:cs typeface="+mn-cs"/>
              </a:rPr>
              <a:t>. The factor </a:t>
            </a:r>
            <a:r>
              <a:rPr lang="en-US" sz="1200" b="0" i="0" u="none" strike="noStrike" kern="1200" baseline="0" dirty="0" err="1">
                <a:solidFill>
                  <a:schemeClr val="tx1"/>
                </a:solidFill>
                <a:latin typeface="+mn-lt"/>
                <a:ea typeface="+mn-ea"/>
                <a:cs typeface="+mn-cs"/>
              </a:rPr>
              <a:t>eplison</a:t>
            </a:r>
            <a:r>
              <a:rPr lang="en-US" sz="1200" b="0" i="0" u="none" strike="noStrike" kern="1200" baseline="0" dirty="0">
                <a:solidFill>
                  <a:schemeClr val="tx1"/>
                </a:solidFill>
                <a:latin typeface="+mn-lt"/>
                <a:ea typeface="+mn-ea"/>
                <a:cs typeface="+mn-cs"/>
              </a:rPr>
              <a:t> is a small number. R is random number between 0 and 1. IF…there are </a:t>
            </a:r>
            <a:r>
              <a:rPr lang="en-US" sz="1200" b="1" i="0" u="none" strike="noStrike" kern="1200" baseline="0" dirty="0">
                <a:solidFill>
                  <a:schemeClr val="tx1"/>
                </a:solidFill>
                <a:latin typeface="+mn-lt"/>
                <a:ea typeface="+mn-ea"/>
                <a:cs typeface="+mn-cs"/>
              </a:rPr>
              <a:t>two conditions</a:t>
            </a:r>
            <a:endParaRPr lang="en-US" b="1"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3. Ideally, we </a:t>
            </a:r>
            <a:r>
              <a:rPr lang="en-US" sz="1200" b="1" i="0" u="none" strike="noStrike" kern="1200" baseline="0" dirty="0">
                <a:solidFill>
                  <a:schemeClr val="tx1"/>
                </a:solidFill>
                <a:latin typeface="+mn-lt"/>
                <a:ea typeface="+mn-ea"/>
                <a:cs typeface="+mn-cs"/>
              </a:rPr>
              <a:t>update station-action value function</a:t>
            </a:r>
            <a:r>
              <a:rPr lang="en-US" sz="1200" b="0" i="0" u="none" strike="noStrike" kern="1200" baseline="0" dirty="0">
                <a:solidFill>
                  <a:schemeClr val="tx1"/>
                </a:solidFill>
                <a:latin typeface="+mn-lt"/>
                <a:ea typeface="+mn-ea"/>
                <a:cs typeface="+mn-cs"/>
              </a:rPr>
              <a:t>, so that the </a:t>
            </a:r>
            <a:r>
              <a:rPr lang="en-US" sz="1200" b="1" i="0" u="none" strike="noStrike" kern="1200" baseline="0" dirty="0">
                <a:solidFill>
                  <a:schemeClr val="tx1"/>
                </a:solidFill>
                <a:latin typeface="+mn-lt"/>
                <a:ea typeface="+mn-ea"/>
                <a:cs typeface="+mn-cs"/>
              </a:rPr>
              <a:t>Q function </a:t>
            </a:r>
            <a:r>
              <a:rPr lang="en-US" altLang="zh-CN" sz="1200" b="0" i="0" u="none" strike="noStrike" kern="1200" baseline="0" dirty="0">
                <a:solidFill>
                  <a:schemeClr val="tx1"/>
                </a:solidFill>
                <a:latin typeface="+mn-lt"/>
                <a:ea typeface="+mn-ea"/>
                <a:cs typeface="+mn-cs"/>
              </a:rPr>
              <a:t>can</a:t>
            </a:r>
            <a:r>
              <a:rPr lang="en-US" sz="1200" b="0" i="0" u="none" strike="noStrike" kern="1200" baseline="0" dirty="0">
                <a:solidFill>
                  <a:schemeClr val="tx1"/>
                </a:solidFill>
                <a:latin typeface="+mn-lt"/>
                <a:ea typeface="+mn-ea"/>
                <a:cs typeface="+mn-cs"/>
              </a:rPr>
              <a:t> accurate </a:t>
            </a:r>
            <a:r>
              <a:rPr lang="en-US" sz="1200" b="1" i="0" u="none" strike="noStrike" kern="1200" baseline="0" dirty="0">
                <a:solidFill>
                  <a:schemeClr val="tx1"/>
                </a:solidFill>
                <a:latin typeface="+mn-lt"/>
                <a:ea typeface="+mn-ea"/>
                <a:cs typeface="+mn-cs"/>
              </a:rPr>
              <a:t>predict the accumulated reward</a:t>
            </a:r>
            <a:r>
              <a:rPr lang="en-US" sz="1200" b="0" i="0" u="none" strike="noStrike" kern="1200" baseline="0" dirty="0">
                <a:solidFill>
                  <a:schemeClr val="tx1"/>
                </a:solidFill>
                <a:latin typeface="+mn-lt"/>
                <a:ea typeface="+mn-ea"/>
                <a:cs typeface="+mn-cs"/>
              </a:rPr>
              <a:t>.</a:t>
            </a:r>
            <a:endParaRPr lang="en-US" dirty="0"/>
          </a:p>
          <a:p>
            <a:r>
              <a:rPr lang="en-US" sz="1200" b="0" i="0" u="none" strike="noStrike" kern="1200" baseline="0" dirty="0">
                <a:solidFill>
                  <a:schemeClr val="tx1"/>
                </a:solidFill>
                <a:latin typeface="+mn-lt"/>
                <a:ea typeface="+mn-ea"/>
                <a:cs typeface="+mn-cs"/>
              </a:rPr>
              <a:t>4. So we use </a:t>
            </a:r>
            <a:r>
              <a:rPr lang="en-US" sz="1200" b="1" i="0" u="none" strike="noStrike" kern="1200" baseline="0" dirty="0">
                <a:solidFill>
                  <a:schemeClr val="tx1"/>
                </a:solidFill>
                <a:latin typeface="+mn-lt"/>
                <a:ea typeface="+mn-ea"/>
                <a:cs typeface="+mn-cs"/>
              </a:rPr>
              <a:t>a gradient descent approach </a:t>
            </a:r>
            <a:r>
              <a:rPr lang="en-US" sz="1200" b="0" i="0" u="none" strike="noStrike" kern="1200" baseline="0" dirty="0">
                <a:solidFill>
                  <a:schemeClr val="tx1"/>
                </a:solidFill>
                <a:latin typeface="+mn-lt"/>
                <a:ea typeface="+mn-ea"/>
                <a:cs typeface="+mn-cs"/>
              </a:rPr>
              <a:t>to </a:t>
            </a:r>
            <a:r>
              <a:rPr lang="en-US" sz="1200" b="1" i="0" u="none" strike="noStrike" kern="1200" baseline="0" dirty="0">
                <a:solidFill>
                  <a:schemeClr val="tx1"/>
                </a:solidFill>
                <a:latin typeface="+mn-lt"/>
                <a:ea typeface="+mn-ea"/>
                <a:cs typeface="+mn-cs"/>
              </a:rPr>
              <a:t>modify the parameters </a:t>
            </a:r>
            <a:r>
              <a:rPr lang="en-US" sz="1200" b="0" i="0" u="none" strike="noStrike" kern="1200" baseline="0" dirty="0">
                <a:solidFill>
                  <a:schemeClr val="tx1"/>
                </a:solidFill>
                <a:latin typeface="+mn-lt"/>
                <a:ea typeface="+mn-ea"/>
                <a:cs typeface="+mn-cs"/>
              </a:rPr>
              <a:t>in the direction of </a:t>
            </a:r>
            <a:r>
              <a:rPr lang="en-US" sz="1200" b="1" i="0" u="none" strike="noStrike" kern="1200" baseline="0" dirty="0">
                <a:solidFill>
                  <a:schemeClr val="tx1"/>
                </a:solidFill>
                <a:latin typeface="+mn-lt"/>
                <a:ea typeface="+mn-ea"/>
                <a:cs typeface="+mn-cs"/>
              </a:rPr>
              <a:t>improving</a:t>
            </a:r>
            <a:r>
              <a:rPr lang="en-US" sz="1200" b="0" i="0" u="none" strike="noStrike" kern="1200" baseline="0" dirty="0">
                <a:solidFill>
                  <a:schemeClr val="tx1"/>
                </a:solidFill>
                <a:latin typeface="+mn-lt"/>
                <a:ea typeface="+mn-ea"/>
                <a:cs typeface="+mn-cs"/>
              </a:rPr>
              <a:t> the state-action value function.</a:t>
            </a:r>
          </a:p>
          <a:p>
            <a:r>
              <a:rPr lang="en-US" sz="1200" b="0" i="0" u="none" strike="noStrike" kern="1200" baseline="0" dirty="0">
                <a:solidFill>
                  <a:schemeClr val="tx1"/>
                </a:solidFill>
                <a:latin typeface="+mn-lt"/>
                <a:ea typeface="+mn-ea"/>
                <a:cs typeface="+mn-cs"/>
              </a:rPr>
              <a:t>5. The </a:t>
            </a:r>
            <a:r>
              <a:rPr lang="en-US" sz="1200" b="1" i="0" u="none" strike="noStrike" kern="1200" baseline="0" dirty="0">
                <a:solidFill>
                  <a:schemeClr val="tx1"/>
                </a:solidFill>
                <a:latin typeface="+mn-lt"/>
                <a:ea typeface="+mn-ea"/>
                <a:cs typeface="+mn-cs"/>
              </a:rPr>
              <a:t>overfitting problem </a:t>
            </a:r>
            <a:r>
              <a:rPr lang="en-US" sz="1200" b="0" i="0" u="none" strike="noStrike" kern="1200" baseline="0" dirty="0">
                <a:solidFill>
                  <a:schemeClr val="tx1"/>
                </a:solidFill>
                <a:latin typeface="+mn-lt"/>
                <a:ea typeface="+mn-ea"/>
                <a:cs typeface="+mn-cs"/>
              </a:rPr>
              <a:t>of Q function happens in RL. And the RL training process needs to be </a:t>
            </a:r>
            <a:r>
              <a:rPr lang="en-US" sz="1200" b="1" i="0" u="none" strike="noStrike" kern="1200" baseline="0" dirty="0">
                <a:solidFill>
                  <a:schemeClr val="tx1"/>
                </a:solidFill>
                <a:latin typeface="+mn-lt"/>
                <a:ea typeface="+mn-ea"/>
                <a:cs typeface="+mn-cs"/>
              </a:rPr>
              <a:t>adaptive</a:t>
            </a:r>
            <a:r>
              <a:rPr lang="en-US" sz="1200" b="0" i="0" u="none" strike="noStrike" kern="1200" baseline="0" dirty="0">
                <a:solidFill>
                  <a:schemeClr val="tx1"/>
                </a:solidFill>
                <a:latin typeface="+mn-lt"/>
                <a:ea typeface="+mn-ea"/>
                <a:cs typeface="+mn-cs"/>
              </a:rPr>
              <a:t> to enable utility agent to quickly conform the new system conditions</a:t>
            </a:r>
          </a:p>
          <a:p>
            <a:r>
              <a:rPr lang="en-US" sz="1200" b="0" i="0" u="none" strike="noStrike" kern="1200" baseline="0" dirty="0">
                <a:solidFill>
                  <a:schemeClr val="tx1"/>
                </a:solidFill>
                <a:latin typeface="+mn-lt"/>
                <a:ea typeface="+mn-ea"/>
                <a:cs typeface="+mn-cs"/>
              </a:rPr>
              <a:t>6. Therefore a </a:t>
            </a:r>
            <a:r>
              <a:rPr lang="en-US" sz="1200" b="1" i="0" u="none" strike="noStrike" kern="1200" baseline="0" dirty="0">
                <a:solidFill>
                  <a:schemeClr val="tx1"/>
                </a:solidFill>
                <a:latin typeface="+mn-lt"/>
                <a:ea typeface="+mn-ea"/>
                <a:cs typeface="+mn-cs"/>
              </a:rPr>
              <a:t>regularized recursive least squares algorithm </a:t>
            </a:r>
            <a:r>
              <a:rPr lang="en-US" sz="1200" b="0" i="0" u="none" strike="noStrike" kern="1200" baseline="0" dirty="0">
                <a:solidFill>
                  <a:schemeClr val="tx1"/>
                </a:solidFill>
                <a:latin typeface="+mn-lt"/>
                <a:ea typeface="+mn-ea"/>
                <a:cs typeface="+mn-cs"/>
              </a:rPr>
              <a:t>has been added here to update theta. </a:t>
            </a:r>
          </a:p>
          <a:p>
            <a:r>
              <a:rPr lang="en-US" sz="1200" b="0" i="0" u="none" strike="noStrike" kern="1200" baseline="0" dirty="0">
                <a:solidFill>
                  <a:schemeClr val="tx1"/>
                </a:solidFill>
                <a:latin typeface="+mn-lt"/>
                <a:ea typeface="+mn-ea"/>
                <a:cs typeface="+mn-cs"/>
              </a:rPr>
              <a:t>7</a:t>
            </a:r>
            <a:r>
              <a:rPr lang="en-US" sz="1200" b="1" i="0" u="none" strike="noStrike" kern="1200" baseline="0" dirty="0">
                <a:solidFill>
                  <a:schemeClr val="tx1"/>
                </a:solidFill>
                <a:latin typeface="+mn-lt"/>
                <a:ea typeface="+mn-ea"/>
                <a:cs typeface="+mn-cs"/>
              </a:rPr>
              <a:t>. Mu </a:t>
            </a:r>
            <a:r>
              <a:rPr lang="en-US" sz="1200" b="0" i="0" u="none" strike="noStrike" kern="1200" baseline="0" dirty="0">
                <a:solidFill>
                  <a:schemeClr val="tx1"/>
                </a:solidFill>
                <a:latin typeface="+mn-lt"/>
                <a:ea typeface="+mn-ea"/>
                <a:cs typeface="+mn-cs"/>
              </a:rPr>
              <a:t>is the regularization factor which is used for </a:t>
            </a:r>
            <a:r>
              <a:rPr lang="en-US" sz="1200" b="1" i="0" u="none" strike="noStrike" kern="1200" baseline="0" dirty="0">
                <a:solidFill>
                  <a:schemeClr val="tx1"/>
                </a:solidFill>
                <a:latin typeface="+mn-lt"/>
                <a:ea typeface="+mn-ea"/>
                <a:cs typeface="+mn-cs"/>
              </a:rPr>
              <a:t>re-scaling the model covariance </a:t>
            </a:r>
            <a:r>
              <a:rPr lang="en-US" sz="1200" b="0" i="0" u="none" strike="noStrike" kern="1200" baseline="0" dirty="0">
                <a:solidFill>
                  <a:schemeClr val="tx1"/>
                </a:solidFill>
                <a:latin typeface="+mn-lt"/>
                <a:ea typeface="+mn-ea"/>
                <a:cs typeface="+mn-cs"/>
              </a:rPr>
              <a:t>and </a:t>
            </a:r>
            <a:r>
              <a:rPr lang="en-US" sz="1200" b="1" i="0" u="none" strike="noStrike" kern="1200" baseline="0" dirty="0">
                <a:solidFill>
                  <a:schemeClr val="tx1"/>
                </a:solidFill>
                <a:latin typeface="+mn-lt"/>
                <a:ea typeface="+mn-ea"/>
                <a:cs typeface="+mn-cs"/>
              </a:rPr>
              <a:t>act as a weight for penalizing the norm of parameter vector Theta</a:t>
            </a:r>
          </a:p>
          <a:p>
            <a:r>
              <a:rPr lang="en-US" dirty="0"/>
              <a:t>8. </a:t>
            </a:r>
            <a:r>
              <a:rPr lang="en-US" b="1" dirty="0"/>
              <a:t>Forgetting factor </a:t>
            </a:r>
            <a:r>
              <a:rPr lang="en-US" sz="1200" b="0" i="0" u="none" strike="noStrike" kern="1200" baseline="0" dirty="0">
                <a:solidFill>
                  <a:schemeClr val="tx1"/>
                </a:solidFill>
                <a:latin typeface="+mn-lt"/>
                <a:ea typeface="+mn-ea"/>
                <a:cs typeface="+mn-cs"/>
              </a:rPr>
              <a:t>enables the utility agent to “forget” its earlier experiences by assigning </a:t>
            </a:r>
            <a:r>
              <a:rPr lang="en-US" sz="1200" b="1" i="0" u="none" strike="noStrike" kern="1200" baseline="0" dirty="0">
                <a:solidFill>
                  <a:schemeClr val="tx1"/>
                </a:solidFill>
                <a:latin typeface="+mn-lt"/>
                <a:ea typeface="+mn-ea"/>
                <a:cs typeface="+mn-cs"/>
              </a:rPr>
              <a:t>lower weights to the previously learned parameters</a:t>
            </a:r>
            <a:endParaRPr lang="en-US" b="1" dirty="0"/>
          </a:p>
          <a:p>
            <a:endParaRPr lang="en-US" dirty="0"/>
          </a:p>
          <a:p>
            <a:r>
              <a:rPr lang="en-US" dirty="0"/>
              <a:t>X </a:t>
            </a:r>
            <a:r>
              <a:rPr lang="en-US" sz="1200" b="0" i="0" u="none" strike="noStrike" kern="1200" baseline="0" dirty="0">
                <a:solidFill>
                  <a:schemeClr val="tx1"/>
                </a:solidFill>
                <a:latin typeface="+mn-lt"/>
                <a:ea typeface="+mn-ea"/>
                <a:cs typeface="+mn-cs"/>
              </a:rPr>
              <a:t>represents the latest utility agent observation</a:t>
            </a:r>
          </a:p>
          <a:p>
            <a:r>
              <a:rPr lang="en-US" sz="1200" b="0" i="0" u="none" strike="noStrike" kern="1200" baseline="0" dirty="0">
                <a:solidFill>
                  <a:schemeClr val="tx1"/>
                </a:solidFill>
                <a:latin typeface="+mn-lt"/>
                <a:ea typeface="+mn-ea"/>
                <a:cs typeface="+mn-cs"/>
              </a:rPr>
              <a:t>Delta is </a:t>
            </a:r>
            <a:r>
              <a:rPr lang="en-US" sz="1200" b="0" i="0" u="none" strike="noStrike" kern="1200" baseline="0" dirty="0" err="1">
                <a:solidFill>
                  <a:schemeClr val="tx1"/>
                </a:solidFill>
                <a:latin typeface="+mn-lt"/>
                <a:ea typeface="+mn-ea"/>
                <a:cs typeface="+mn-cs"/>
              </a:rPr>
              <a:t>is</a:t>
            </a:r>
            <a:r>
              <a:rPr lang="en-US" sz="1200" b="0" i="0" u="none" strike="noStrike" kern="1200" baseline="0" dirty="0">
                <a:solidFill>
                  <a:schemeClr val="tx1"/>
                </a:solidFill>
                <a:latin typeface="+mn-lt"/>
                <a:ea typeface="+mn-ea"/>
                <a:cs typeface="+mn-cs"/>
              </a:rPr>
              <a:t> an auxiliary matrix mimicking the regression pseudo-inverse matrix</a:t>
            </a:r>
            <a:endParaRPr lang="en-US" dirty="0"/>
          </a:p>
          <a:p>
            <a:endParaRPr lang="en-US" sz="1200" dirty="0">
              <a:latin typeface="Times" panose="02020603050405020304" pitchFamily="18" charset="0"/>
              <a:cs typeface="Times" panose="02020603050405020304" pitchFamily="18" charset="0"/>
            </a:endParaRPr>
          </a:p>
        </p:txBody>
      </p:sp>
      <p:sp>
        <p:nvSpPr>
          <p:cNvPr id="4" name="Slide Number Placeholder 3"/>
          <p:cNvSpPr>
            <a:spLocks noGrp="1"/>
          </p:cNvSpPr>
          <p:nvPr>
            <p:ph type="sldNum" sz="quarter" idx="5"/>
          </p:nvPr>
        </p:nvSpPr>
        <p:spPr/>
        <p:txBody>
          <a:bodyPr/>
          <a:lstStyle/>
          <a:p>
            <a:fld id="{AB612E6D-B222-4EFA-AFFE-66ABD8BCD8EE}" type="slidenum">
              <a:rPr lang="en-US" smtClean="0"/>
              <a:t>54</a:t>
            </a:fld>
            <a:endParaRPr lang="en-US"/>
          </a:p>
        </p:txBody>
      </p:sp>
    </p:spTree>
    <p:extLst>
      <p:ext uri="{BB962C8B-B14F-4D97-AF65-F5344CB8AC3E}">
        <p14:creationId xmlns:p14="http://schemas.microsoft.com/office/powerpoint/2010/main" val="38512479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i="0" u="none" strike="noStrike" kern="1200" baseline="0" dirty="0">
                <a:solidFill>
                  <a:schemeClr val="tx1"/>
                </a:solidFill>
                <a:latin typeface="+mn-lt"/>
                <a:ea typeface="+mn-ea"/>
                <a:cs typeface="+mn-cs"/>
              </a:rPr>
              <a:t>1. At Level II, in order to </a:t>
            </a:r>
            <a:r>
              <a:rPr lang="en-US" sz="1200" b="1" i="0" u="none" strike="noStrike" kern="1200" baseline="0" dirty="0">
                <a:solidFill>
                  <a:schemeClr val="tx1"/>
                </a:solidFill>
                <a:latin typeface="+mn-lt"/>
                <a:ea typeface="+mn-ea"/>
                <a:cs typeface="+mn-cs"/>
              </a:rPr>
              <a:t>simulate the environment response</a:t>
            </a:r>
            <a:r>
              <a:rPr lang="en-US" sz="1200" b="0" i="0" u="none" strike="noStrike" kern="1200" baseline="0" dirty="0">
                <a:solidFill>
                  <a:schemeClr val="tx1"/>
                </a:solidFill>
                <a:latin typeface="+mn-lt"/>
                <a:ea typeface="+mn-ea"/>
                <a:cs typeface="+mn-cs"/>
              </a:rPr>
              <a:t>, each MG receives the price signals as action from the utility to solve the constrained optimal power management problem within a moving decision window individually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2. Since it is </a:t>
            </a:r>
            <a:r>
              <a:rPr lang="en-US" sz="1200" b="1" i="0" u="none" strike="noStrike" kern="1200" baseline="0" dirty="0">
                <a:solidFill>
                  <a:schemeClr val="tx1"/>
                </a:solidFill>
                <a:latin typeface="+mn-lt"/>
                <a:ea typeface="+mn-ea"/>
                <a:cs typeface="+mn-cs"/>
              </a:rPr>
              <a:t>not our contribution</a:t>
            </a:r>
            <a:r>
              <a:rPr lang="en-US" sz="1200" b="0" i="0" u="none" strike="noStrike" kern="1200" baseline="0" dirty="0">
                <a:solidFill>
                  <a:schemeClr val="tx1"/>
                </a:solidFill>
                <a:latin typeface="+mn-lt"/>
                <a:ea typeface="+mn-ea"/>
                <a:cs typeface="+mn-cs"/>
              </a:rPr>
              <a:t>, we can just quick review it. </a:t>
            </a:r>
          </a:p>
          <a:p>
            <a:r>
              <a:rPr lang="en-US" sz="1200" b="0" i="0" u="none" strike="noStrike" kern="1200" baseline="0" dirty="0">
                <a:solidFill>
                  <a:schemeClr val="tx1"/>
                </a:solidFill>
                <a:latin typeface="+mn-lt"/>
                <a:ea typeface="+mn-ea"/>
                <a:cs typeface="+mn-cs"/>
              </a:rPr>
              <a:t>3. Each MG has </a:t>
            </a:r>
            <a:r>
              <a:rPr lang="en-US" sz="1200" b="1" i="0" u="none" strike="noStrike" kern="1200" baseline="0" dirty="0">
                <a:solidFill>
                  <a:schemeClr val="tx1"/>
                </a:solidFill>
                <a:latin typeface="+mn-lt"/>
                <a:ea typeface="+mn-ea"/>
                <a:cs typeface="+mn-cs"/>
              </a:rPr>
              <a:t>local diesel generators, ESS, PVs and a number of loads</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4. The </a:t>
            </a:r>
            <a:r>
              <a:rPr lang="en-US" sz="1200" b="1" i="0" u="none" strike="noStrike" kern="1200" baseline="0" dirty="0">
                <a:solidFill>
                  <a:schemeClr val="tx1"/>
                </a:solidFill>
                <a:latin typeface="+mn-lt"/>
                <a:ea typeface="+mn-ea"/>
                <a:cs typeface="+mn-cs"/>
              </a:rPr>
              <a:t>objective</a:t>
            </a:r>
            <a:r>
              <a:rPr lang="en-US" sz="1200" b="0" i="0" u="none" strike="noStrike" kern="1200" baseline="0" dirty="0">
                <a:solidFill>
                  <a:schemeClr val="tx1"/>
                </a:solidFill>
                <a:latin typeface="+mn-lt"/>
                <a:ea typeface="+mn-ea"/>
                <a:cs typeface="+mn-cs"/>
              </a:rPr>
              <a:t> minimize MG total operational cost. And we have constraints…</a:t>
            </a:r>
          </a:p>
          <a:p>
            <a:endParaRPr lang="en-US" sz="1200" dirty="0">
              <a:latin typeface="Times" panose="02020603050405020304" pitchFamily="18" charset="0"/>
              <a:cs typeface="Times" panose="02020603050405020304" pitchFamily="18" charset="0"/>
            </a:endParaRPr>
          </a:p>
        </p:txBody>
      </p:sp>
      <p:sp>
        <p:nvSpPr>
          <p:cNvPr id="4" name="Slide Number Placeholder 3"/>
          <p:cNvSpPr>
            <a:spLocks noGrp="1"/>
          </p:cNvSpPr>
          <p:nvPr>
            <p:ph type="sldNum" sz="quarter" idx="5"/>
          </p:nvPr>
        </p:nvSpPr>
        <p:spPr/>
        <p:txBody>
          <a:bodyPr/>
          <a:lstStyle/>
          <a:p>
            <a:fld id="{AB612E6D-B222-4EFA-AFFE-66ABD8BCD8EE}" type="slidenum">
              <a:rPr lang="en-US" smtClean="0"/>
              <a:t>55</a:t>
            </a:fld>
            <a:endParaRPr lang="en-US"/>
          </a:p>
        </p:txBody>
      </p:sp>
    </p:spTree>
    <p:extLst>
      <p:ext uri="{BB962C8B-B14F-4D97-AF65-F5344CB8AC3E}">
        <p14:creationId xmlns:p14="http://schemas.microsoft.com/office/powerpoint/2010/main" val="23587484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Times" panose="02020603050405020304" pitchFamily="18" charset="0"/>
              <a:cs typeface="Times" panose="02020603050405020304" pitchFamily="18" charset="0"/>
            </a:endParaRPr>
          </a:p>
        </p:txBody>
      </p:sp>
      <p:sp>
        <p:nvSpPr>
          <p:cNvPr id="4" name="Slide Number Placeholder 3"/>
          <p:cNvSpPr>
            <a:spLocks noGrp="1"/>
          </p:cNvSpPr>
          <p:nvPr>
            <p:ph type="sldNum" sz="quarter" idx="5"/>
          </p:nvPr>
        </p:nvSpPr>
        <p:spPr/>
        <p:txBody>
          <a:bodyPr/>
          <a:lstStyle/>
          <a:p>
            <a:fld id="{AB612E6D-B222-4EFA-AFFE-66ABD8BCD8EE}" type="slidenum">
              <a:rPr lang="en-US" smtClean="0"/>
              <a:t>56</a:t>
            </a:fld>
            <a:endParaRPr lang="en-US"/>
          </a:p>
        </p:txBody>
      </p:sp>
    </p:spTree>
    <p:extLst>
      <p:ext uri="{BB962C8B-B14F-4D97-AF65-F5344CB8AC3E}">
        <p14:creationId xmlns:p14="http://schemas.microsoft.com/office/powerpoint/2010/main" val="141015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Resolution too low</a:t>
            </a:r>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6</a:t>
            </a:fld>
            <a:endParaRPr lang="en-US"/>
          </a:p>
        </p:txBody>
      </p:sp>
    </p:spTree>
    <p:extLst>
      <p:ext uri="{BB962C8B-B14F-4D97-AF65-F5344CB8AC3E}">
        <p14:creationId xmlns:p14="http://schemas.microsoft.com/office/powerpoint/2010/main" val="28218643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Times" panose="02020603050405020304" pitchFamily="18" charset="0"/>
              <a:cs typeface="Times" panose="02020603050405020304" pitchFamily="18" charset="0"/>
            </a:endParaRPr>
          </a:p>
        </p:txBody>
      </p:sp>
      <p:sp>
        <p:nvSpPr>
          <p:cNvPr id="4" name="Slide Number Placeholder 3"/>
          <p:cNvSpPr>
            <a:spLocks noGrp="1"/>
          </p:cNvSpPr>
          <p:nvPr>
            <p:ph type="sldNum" sz="quarter" idx="5"/>
          </p:nvPr>
        </p:nvSpPr>
        <p:spPr/>
        <p:txBody>
          <a:bodyPr/>
          <a:lstStyle/>
          <a:p>
            <a:fld id="{AB612E6D-B222-4EFA-AFFE-66ABD8BCD8EE}" type="slidenum">
              <a:rPr lang="en-US" smtClean="0"/>
              <a:t>57</a:t>
            </a:fld>
            <a:endParaRPr lang="en-US"/>
          </a:p>
        </p:txBody>
      </p:sp>
    </p:spTree>
    <p:extLst>
      <p:ext uri="{BB962C8B-B14F-4D97-AF65-F5344CB8AC3E}">
        <p14:creationId xmlns:p14="http://schemas.microsoft.com/office/powerpoint/2010/main" val="33208516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a:solidFill>
                  <a:schemeClr val="tx1"/>
                </a:solidFill>
                <a:latin typeface="+mn-lt"/>
                <a:ea typeface="+mn-ea"/>
                <a:cs typeface="+mn-cs"/>
              </a:rPr>
              <a:t>1. </a:t>
            </a:r>
            <a:r>
              <a:rPr lang="en-US" sz="1200" dirty="0">
                <a:latin typeface="Times New Roman" panose="02020603050405020304" pitchFamily="18" charset="0"/>
                <a:cs typeface="Times New Roman" panose="02020603050405020304" pitchFamily="18" charset="0"/>
              </a:rPr>
              <a:t>The case study consists of </a:t>
            </a:r>
            <a:r>
              <a:rPr lang="en-US" sz="1200" b="1" dirty="0">
                <a:latin typeface="Times New Roman" panose="02020603050405020304" pitchFamily="18" charset="0"/>
                <a:cs typeface="Times New Roman" panose="02020603050405020304" pitchFamily="18" charset="0"/>
              </a:rPr>
              <a:t>four MGs </a:t>
            </a:r>
            <a:r>
              <a:rPr lang="en-US" sz="1200" dirty="0">
                <a:latin typeface="Times New Roman" panose="02020603050405020304" pitchFamily="18" charset="0"/>
                <a:cs typeface="Times New Roman" panose="02020603050405020304" pitchFamily="18" charset="0"/>
              </a:rPr>
              <a:t>as shown below (</a:t>
            </a:r>
            <a:r>
              <a:rPr lang="en-US" sz="1200" b="1" dirty="0">
                <a:latin typeface="Times New Roman" panose="02020603050405020304" pitchFamily="18" charset="0"/>
                <a:cs typeface="Times New Roman" panose="02020603050405020304" pitchFamily="18" charset="0"/>
              </a:rPr>
              <a:t>33-bus</a:t>
            </a:r>
            <a:r>
              <a:rPr lang="en-US" sz="1200" dirty="0">
                <a:latin typeface="Times New Roman" panose="02020603050405020304" pitchFamily="18" charset="0"/>
                <a:cs typeface="Times New Roman" panose="02020603050405020304" pitchFamily="18" charset="0"/>
              </a:rPr>
              <a:t> network and </a:t>
            </a:r>
            <a:r>
              <a:rPr lang="en-US" sz="1200" b="1" i="0" dirty="0">
                <a:latin typeface="Times New Roman" panose="02020603050405020304" pitchFamily="18" charset="0"/>
                <a:cs typeface="Times New Roman" panose="02020603050405020304" pitchFamily="18" charset="0"/>
              </a:rPr>
              <a:t>13-bus</a:t>
            </a:r>
            <a:r>
              <a:rPr lang="en-US" sz="1200" dirty="0">
                <a:latin typeface="Times New Roman" panose="02020603050405020304" pitchFamily="18" charset="0"/>
                <a:cs typeface="Times New Roman" panose="02020603050405020304" pitchFamily="18" charset="0"/>
              </a:rPr>
              <a:t> network).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a:solidFill>
                  <a:schemeClr val="tx1"/>
                </a:solidFill>
                <a:latin typeface="+mn-lt"/>
                <a:ea typeface="+mn-ea"/>
                <a:cs typeface="+mn-cs"/>
              </a:rPr>
              <a:t>2. </a:t>
            </a:r>
            <a:r>
              <a:rPr lang="en-US" sz="1200" dirty="0">
                <a:latin typeface="Times New Roman" panose="02020603050405020304" pitchFamily="18" charset="0"/>
                <a:cs typeface="Times New Roman" panose="02020603050405020304" pitchFamily="18" charset="0"/>
              </a:rPr>
              <a:t>Both load demands and PV generations data with </a:t>
            </a:r>
            <a:r>
              <a:rPr lang="en-US" sz="1200" b="1" dirty="0">
                <a:latin typeface="Times New Roman" panose="02020603050405020304" pitchFamily="18" charset="0"/>
                <a:cs typeface="Times New Roman" panose="02020603050405020304" pitchFamily="18" charset="0"/>
              </a:rPr>
              <a:t>15 minutes </a:t>
            </a:r>
            <a:r>
              <a:rPr lang="en-US" sz="1200" dirty="0">
                <a:latin typeface="Times New Roman" panose="02020603050405020304" pitchFamily="18" charset="0"/>
                <a:cs typeface="Times New Roman" panose="02020603050405020304" pitchFamily="18" charset="0"/>
              </a:rPr>
              <a:t>time resolution are obtained from </a:t>
            </a:r>
            <a:r>
              <a:rPr lang="en-US" sz="1200" b="1" dirty="0">
                <a:latin typeface="Times New Roman" panose="02020603050405020304" pitchFamily="18" charset="0"/>
                <a:cs typeface="Times New Roman" panose="02020603050405020304" pitchFamily="18" charset="0"/>
              </a:rPr>
              <a:t>smart meters </a:t>
            </a:r>
            <a:r>
              <a:rPr lang="en-US" sz="1200" dirty="0">
                <a:latin typeface="Times New Roman" panose="02020603050405020304" pitchFamily="18" charset="0"/>
                <a:cs typeface="Times New Roman" panose="02020603050405020304" pitchFamily="18" charset="0"/>
              </a:rPr>
              <a:t>to provide realistic numerical experiments.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a:solidFill>
                  <a:schemeClr val="tx1"/>
                </a:solidFill>
                <a:latin typeface="+mn-lt"/>
                <a:ea typeface="+mn-ea"/>
                <a:cs typeface="+mn-cs"/>
              </a:rPr>
              <a:t>3. </a:t>
            </a:r>
            <a:r>
              <a:rPr lang="en-US" sz="1200" b="0" i="0" u="none" strike="noStrike" kern="1200" baseline="0" dirty="0">
                <a:solidFill>
                  <a:schemeClr val="tx1"/>
                </a:solidFill>
                <a:latin typeface="+mn-lt"/>
                <a:ea typeface="+mn-ea"/>
                <a:cs typeface="+mn-cs"/>
              </a:rPr>
              <a:t>All setting </a:t>
            </a:r>
            <a:r>
              <a:rPr lang="en-US" sz="1200" b="1" i="0" u="none" strike="noStrike" kern="1200" baseline="0" dirty="0">
                <a:solidFill>
                  <a:schemeClr val="tx1"/>
                </a:solidFill>
                <a:latin typeface="+mn-lt"/>
                <a:ea typeface="+mn-ea"/>
                <a:cs typeface="+mn-cs"/>
              </a:rPr>
              <a:t>parameters</a:t>
            </a:r>
            <a:r>
              <a:rPr lang="en-US" sz="1200" b="0" i="0" u="none" strike="noStrike" kern="1200" baseline="0" dirty="0">
                <a:solidFill>
                  <a:schemeClr val="tx1"/>
                </a:solidFill>
                <a:latin typeface="+mn-lt"/>
                <a:ea typeface="+mn-ea"/>
                <a:cs typeface="+mn-cs"/>
              </a:rPr>
              <a:t> for the proposed RL-based method are shown in this table.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To represent a realistic model, we simulated an unbalanced system, where the loads and generators are almost uniformly distributed across phases. Note that the proposed model-free power management technique applies to both balanced and unbalanced systems</a:t>
            </a:r>
          </a:p>
          <a:p>
            <a:endParaRPr lang="en-US" sz="1200" dirty="0">
              <a:latin typeface="Times" panose="02020603050405020304" pitchFamily="18" charset="0"/>
              <a:cs typeface="Times" panose="02020603050405020304" pitchFamily="18" charset="0"/>
            </a:endParaRPr>
          </a:p>
        </p:txBody>
      </p:sp>
      <p:sp>
        <p:nvSpPr>
          <p:cNvPr id="4" name="Slide Number Placeholder 3"/>
          <p:cNvSpPr>
            <a:spLocks noGrp="1"/>
          </p:cNvSpPr>
          <p:nvPr>
            <p:ph type="sldNum" sz="quarter" idx="5"/>
          </p:nvPr>
        </p:nvSpPr>
        <p:spPr/>
        <p:txBody>
          <a:bodyPr/>
          <a:lstStyle/>
          <a:p>
            <a:fld id="{AB612E6D-B222-4EFA-AFFE-66ABD8BCD8EE}" type="slidenum">
              <a:rPr lang="en-US" smtClean="0"/>
              <a:t>58</a:t>
            </a:fld>
            <a:endParaRPr lang="en-US"/>
          </a:p>
        </p:txBody>
      </p:sp>
    </p:spTree>
    <p:extLst>
      <p:ext uri="{BB962C8B-B14F-4D97-AF65-F5344CB8AC3E}">
        <p14:creationId xmlns:p14="http://schemas.microsoft.com/office/powerpoint/2010/main" val="10851872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 The optimal </a:t>
            </a:r>
            <a:r>
              <a:rPr lang="en-US" sz="1200" b="1" dirty="0"/>
              <a:t>locational price </a:t>
            </a:r>
            <a:r>
              <a:rPr lang="en-US" sz="1200" dirty="0"/>
              <a:t>and </a:t>
            </a:r>
            <a:r>
              <a:rPr lang="en-US" sz="1200" b="1" dirty="0"/>
              <a:t>power exchanges </a:t>
            </a:r>
            <a:r>
              <a:rPr lang="en-US" sz="1200" dirty="0"/>
              <a:t>for the MGs are shown.</a:t>
            </a:r>
            <a:r>
              <a:rPr lang="en-US" sz="1200" baseline="0" dirty="0"/>
              <a:t> </a:t>
            </a:r>
            <a:r>
              <a:rPr lang="en-US" sz="1200" b="0" i="0" u="none" strike="noStrike" kern="1200" baseline="0" dirty="0">
                <a:solidFill>
                  <a:schemeClr val="tx1"/>
                </a:solidFill>
                <a:latin typeface="+mn-lt"/>
                <a:ea typeface="+mn-ea"/>
                <a:cs typeface="+mn-cs"/>
              </a:rPr>
              <a:t>It can be observed that, most of the time, the </a:t>
            </a:r>
            <a:r>
              <a:rPr lang="en-US" sz="1200" b="1" i="0" u="none" strike="noStrike" kern="1200" baseline="0" dirty="0">
                <a:solidFill>
                  <a:schemeClr val="tx1"/>
                </a:solidFill>
                <a:latin typeface="+mn-lt"/>
                <a:ea typeface="+mn-ea"/>
                <a:cs typeface="+mn-cs"/>
              </a:rPr>
              <a:t>utility exports power to the MGs </a:t>
            </a:r>
            <a:r>
              <a:rPr lang="en-US" sz="1200" b="0" i="0" u="none" strike="noStrike" kern="1200" baseline="0" dirty="0">
                <a:solidFill>
                  <a:schemeClr val="tx1"/>
                </a:solidFill>
                <a:latin typeface="+mn-lt"/>
                <a:ea typeface="+mn-ea"/>
                <a:cs typeface="+mn-cs"/>
              </a:rPr>
              <a:t>to maintain power balance in the system. </a:t>
            </a:r>
          </a:p>
          <a:p>
            <a:pPr marL="0" indent="0">
              <a:buNone/>
            </a:pPr>
            <a:r>
              <a:rPr lang="en-US" sz="1200" b="0" i="0" u="none" strike="noStrike" kern="1200" baseline="0" dirty="0">
                <a:solidFill>
                  <a:schemeClr val="tx1"/>
                </a:solidFill>
                <a:latin typeface="+mn-lt"/>
                <a:ea typeface="+mn-ea"/>
                <a:cs typeface="+mn-cs"/>
              </a:rPr>
              <a:t>2. It is because, in this case, MGs </a:t>
            </a:r>
            <a:r>
              <a:rPr lang="en-US" sz="1200" b="1" i="0" u="none" strike="noStrike" kern="1200" baseline="0" dirty="0">
                <a:solidFill>
                  <a:schemeClr val="tx1"/>
                </a:solidFill>
                <a:latin typeface="+mn-lt"/>
                <a:ea typeface="+mn-ea"/>
                <a:cs typeface="+mn-cs"/>
              </a:rPr>
              <a:t>cannot provide </a:t>
            </a:r>
            <a:r>
              <a:rPr lang="en-US" sz="1200" b="0" i="0" u="none" strike="noStrike" kern="1200" baseline="0" dirty="0">
                <a:solidFill>
                  <a:schemeClr val="tx1"/>
                </a:solidFill>
                <a:latin typeface="+mn-lt"/>
                <a:ea typeface="+mn-ea"/>
                <a:cs typeface="+mn-cs"/>
              </a:rPr>
              <a:t>their local demand consumption by their own local generation and have to purchase power from the utility. This </a:t>
            </a:r>
            <a:r>
              <a:rPr lang="en-US" sz="1200" b="1" i="0" u="none" strike="noStrike" kern="1200" baseline="0" dirty="0">
                <a:solidFill>
                  <a:schemeClr val="tx1"/>
                </a:solidFill>
                <a:latin typeface="+mn-lt"/>
                <a:ea typeface="+mn-ea"/>
                <a:cs typeface="+mn-cs"/>
              </a:rPr>
              <a:t>provides the utility with the opportunity to raise retail prices to gain profit</a:t>
            </a:r>
            <a:r>
              <a:rPr lang="en-US" sz="1200" b="0" i="0" u="none" strike="noStrike" kern="1200" baseline="0" dirty="0">
                <a:solidFill>
                  <a:schemeClr val="tx1"/>
                </a:solidFill>
                <a:latin typeface="+mn-lt"/>
                <a:ea typeface="+mn-ea"/>
                <a:cs typeface="+mn-cs"/>
              </a:rPr>
              <a:t>.</a:t>
            </a:r>
          </a:p>
          <a:p>
            <a:r>
              <a:rPr lang="en-US" dirty="0"/>
              <a:t>3. In </a:t>
            </a:r>
            <a:r>
              <a:rPr lang="en-US" altLang="zh-CN" dirty="0"/>
              <a:t>this table</a:t>
            </a:r>
            <a:r>
              <a:rPr lang="en-US" dirty="0"/>
              <a:t>,</a:t>
            </a:r>
            <a:r>
              <a:rPr lang="en-US" baseline="0" dirty="0"/>
              <a:t> </a:t>
            </a:r>
            <a:r>
              <a:rPr lang="en-US" sz="1200" b="0" i="0" u="none" strike="noStrike" kern="1200" baseline="0" dirty="0">
                <a:solidFill>
                  <a:schemeClr val="tx1"/>
                </a:solidFill>
                <a:latin typeface="+mn-lt"/>
                <a:ea typeface="+mn-ea"/>
                <a:cs typeface="+mn-cs"/>
              </a:rPr>
              <a:t>the total </a:t>
            </a:r>
            <a:r>
              <a:rPr lang="en-US" sz="1200" b="1" i="0" u="none" strike="noStrike" kern="1200" baseline="0" dirty="0">
                <a:solidFill>
                  <a:schemeClr val="tx1"/>
                </a:solidFill>
                <a:latin typeface="+mn-lt"/>
                <a:ea typeface="+mn-ea"/>
                <a:cs typeface="+mn-cs"/>
              </a:rPr>
              <a:t>social welfare is defined as the summation of the utility accumulated reward and the operational cost of all the MGs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4. Ideally both of the solvers should output the </a:t>
            </a:r>
            <a:r>
              <a:rPr lang="en-US" sz="1200" b="1" i="0" u="none" strike="noStrike" kern="1200" baseline="0" dirty="0">
                <a:solidFill>
                  <a:schemeClr val="tx1"/>
                </a:solidFill>
                <a:latin typeface="+mn-lt"/>
                <a:ea typeface="+mn-ea"/>
                <a:cs typeface="+mn-cs"/>
              </a:rPr>
              <a:t>global optimal solution to the problem</a:t>
            </a:r>
            <a:r>
              <a:rPr lang="en-US" sz="1200" b="0" i="0" u="none" strike="noStrike" kern="1200" baseline="0" dirty="0">
                <a:solidFill>
                  <a:schemeClr val="tx1"/>
                </a:solidFill>
                <a:latin typeface="+mn-lt"/>
                <a:ea typeface="+mn-ea"/>
                <a:cs typeface="+mn-cs"/>
              </a:rPr>
              <a:t>. As can be seen, the </a:t>
            </a:r>
            <a:r>
              <a:rPr lang="en-US" sz="1200" b="1" i="0" u="none" strike="noStrike" kern="1200" baseline="0" dirty="0">
                <a:solidFill>
                  <a:schemeClr val="tx1"/>
                </a:solidFill>
                <a:latin typeface="+mn-lt"/>
                <a:ea typeface="+mn-ea"/>
                <a:cs typeface="+mn-cs"/>
              </a:rPr>
              <a:t>difference between the solutions</a:t>
            </a:r>
            <a:r>
              <a:rPr lang="en-US" sz="1200" b="0" i="0" u="none" strike="noStrike" kern="1200" baseline="0" dirty="0">
                <a:solidFill>
                  <a:schemeClr val="tx1"/>
                </a:solidFill>
                <a:latin typeface="+mn-lt"/>
                <a:ea typeface="+mn-ea"/>
                <a:cs typeface="+mn-cs"/>
              </a:rPr>
              <a:t> obtained by the </a:t>
            </a:r>
            <a:r>
              <a:rPr lang="en-US" sz="1200" b="1" i="0" u="none" strike="noStrike" kern="1200" baseline="0" dirty="0">
                <a:solidFill>
                  <a:schemeClr val="tx1"/>
                </a:solidFill>
                <a:latin typeface="+mn-lt"/>
                <a:ea typeface="+mn-ea"/>
                <a:cs typeface="+mn-cs"/>
              </a:rPr>
              <a:t>centralized solver with complete system information</a:t>
            </a:r>
            <a:r>
              <a:rPr lang="en-US" sz="1200" b="0" i="0" u="none" strike="noStrike" kern="1200" baseline="0" dirty="0">
                <a:solidFill>
                  <a:schemeClr val="tx1"/>
                </a:solidFill>
                <a:latin typeface="+mn-lt"/>
                <a:ea typeface="+mn-ea"/>
                <a:cs typeface="+mn-cs"/>
              </a:rPr>
              <a:t>, and </a:t>
            </a:r>
            <a:r>
              <a:rPr lang="en-US" sz="1200" b="1" i="0" u="none" strike="noStrike" kern="1200" baseline="0" dirty="0">
                <a:solidFill>
                  <a:schemeClr val="tx1"/>
                </a:solidFill>
                <a:latin typeface="+mn-lt"/>
                <a:ea typeface="+mn-ea"/>
                <a:cs typeface="+mn-cs"/>
              </a:rPr>
              <a:t>the proposed RL method under incomplete information</a:t>
            </a:r>
            <a:r>
              <a:rPr lang="en-US" sz="1200" b="0" i="0" u="none" strike="noStrike" kern="1200" baseline="0" dirty="0">
                <a:solidFill>
                  <a:schemeClr val="tx1"/>
                </a:solidFill>
                <a:latin typeface="+mn-lt"/>
                <a:ea typeface="+mn-ea"/>
                <a:cs typeface="+mn-cs"/>
              </a:rPr>
              <a:t> is less than </a:t>
            </a:r>
            <a:r>
              <a:rPr lang="en-US" sz="1200" b="1" i="0" u="none" strike="noStrike" kern="1200" baseline="0" dirty="0">
                <a:solidFill>
                  <a:schemeClr val="tx1"/>
                </a:solidFill>
                <a:latin typeface="+mn-lt"/>
                <a:ea typeface="+mn-ea"/>
                <a:cs typeface="+mn-cs"/>
              </a:rPr>
              <a:t>0.5%</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5. Note that while the initial RL </a:t>
            </a:r>
            <a:r>
              <a:rPr lang="en-US" sz="1200" b="1" i="0" u="none" strike="noStrike" kern="1200" baseline="0" dirty="0">
                <a:solidFill>
                  <a:schemeClr val="tx1"/>
                </a:solidFill>
                <a:latin typeface="+mn-lt"/>
                <a:ea typeface="+mn-ea"/>
                <a:cs typeface="+mn-cs"/>
              </a:rPr>
              <a:t>training stage </a:t>
            </a:r>
            <a:r>
              <a:rPr lang="en-US" sz="1200" b="0" i="0" u="none" strike="noStrike" kern="1200" baseline="0" dirty="0">
                <a:solidFill>
                  <a:schemeClr val="tx1"/>
                </a:solidFill>
                <a:latin typeface="+mn-lt"/>
                <a:ea typeface="+mn-ea"/>
                <a:cs typeface="+mn-cs"/>
              </a:rPr>
              <a:t>can be </a:t>
            </a:r>
            <a:r>
              <a:rPr lang="en-US" sz="1200" b="1" i="0" u="none" strike="noStrike" kern="1200" baseline="0" dirty="0">
                <a:solidFill>
                  <a:schemeClr val="tx1"/>
                </a:solidFill>
                <a:latin typeface="+mn-lt"/>
                <a:ea typeface="+mn-ea"/>
                <a:cs typeface="+mn-cs"/>
              </a:rPr>
              <a:t>time-consuming,</a:t>
            </a:r>
            <a:r>
              <a:rPr lang="en-US" sz="1200" b="0" i="0" u="none" strike="noStrike" kern="1200" baseline="0" dirty="0">
                <a:solidFill>
                  <a:schemeClr val="tx1"/>
                </a:solidFill>
                <a:latin typeface="+mn-lt"/>
                <a:ea typeface="+mn-ea"/>
                <a:cs typeface="+mn-cs"/>
              </a:rPr>
              <a:t> the decision time is much smaller than the centralized optimization method.</a:t>
            </a:r>
          </a:p>
          <a:p>
            <a:r>
              <a:rPr lang="en-US" sz="1200" b="0" i="0" u="none" strike="noStrike" kern="1200" baseline="0" dirty="0">
                <a:solidFill>
                  <a:schemeClr val="tx1"/>
                </a:solidFill>
                <a:latin typeface="+mn-lt"/>
                <a:ea typeface="+mn-ea"/>
                <a:cs typeface="+mn-cs"/>
              </a:rPr>
              <a:t>6. It is because the proposed RL-based method is able to </a:t>
            </a:r>
            <a:r>
              <a:rPr lang="en-US" sz="1200" b="1" i="0" u="none" strike="noStrike" kern="1200" baseline="0" dirty="0">
                <a:solidFill>
                  <a:schemeClr val="tx1"/>
                </a:solidFill>
                <a:latin typeface="+mn-lt"/>
                <a:ea typeface="+mn-ea"/>
                <a:cs typeface="+mn-cs"/>
              </a:rPr>
              <a:t>receive continual updates </a:t>
            </a:r>
            <a:r>
              <a:rPr lang="en-US" sz="1200" b="0" i="0" u="none" strike="noStrike" kern="1200" baseline="0" dirty="0">
                <a:solidFill>
                  <a:schemeClr val="tx1"/>
                </a:solidFill>
                <a:latin typeface="+mn-lt"/>
                <a:ea typeface="+mn-ea"/>
                <a:cs typeface="+mn-cs"/>
              </a:rPr>
              <a:t>in the training process. </a:t>
            </a:r>
            <a:r>
              <a:rPr lang="en-US" sz="1200" b="1" i="0" u="none" strike="noStrike" kern="1200" baseline="0" dirty="0">
                <a:solidFill>
                  <a:schemeClr val="tx1"/>
                </a:solidFill>
                <a:latin typeface="+mn-lt"/>
                <a:ea typeface="+mn-ea"/>
                <a:cs typeface="+mn-cs"/>
              </a:rPr>
              <a:t>A</a:t>
            </a:r>
            <a:r>
              <a:rPr lang="en-US" altLang="zh-CN" sz="1200" b="1" i="0" u="none" strike="noStrike" kern="1200" baseline="0" dirty="0">
                <a:solidFill>
                  <a:schemeClr val="tx1"/>
                </a:solidFill>
                <a:latin typeface="+mn-lt"/>
                <a:ea typeface="+mn-ea"/>
                <a:cs typeface="+mn-cs"/>
              </a:rPr>
              <a:t>fter training</a:t>
            </a:r>
            <a:r>
              <a:rPr lang="en-US" altLang="zh-CN"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the RL framework can give a solution </a:t>
            </a:r>
            <a:r>
              <a:rPr lang="en-US" sz="1200" b="1" i="0" u="none" strike="noStrike" kern="1200" baseline="0" dirty="0">
                <a:solidFill>
                  <a:schemeClr val="tx1"/>
                </a:solidFill>
                <a:latin typeface="+mn-lt"/>
                <a:ea typeface="+mn-ea"/>
                <a:cs typeface="+mn-cs"/>
              </a:rPr>
              <a:t>WITH NEW STATE in real-time </a:t>
            </a:r>
            <a:r>
              <a:rPr lang="en-US" sz="1200" b="0" i="0" u="none" strike="noStrike" kern="1200" baseline="0" dirty="0">
                <a:solidFill>
                  <a:schemeClr val="tx1"/>
                </a:solidFill>
                <a:latin typeface="+mn-lt"/>
                <a:ea typeface="+mn-ea"/>
                <a:cs typeface="+mn-cs"/>
              </a:rPr>
              <a:t>. It does not need to </a:t>
            </a:r>
            <a:r>
              <a:rPr lang="en-US" sz="1200" b="1" i="0" u="none" strike="noStrike" kern="1200" baseline="0" dirty="0">
                <a:solidFill>
                  <a:schemeClr val="tx1"/>
                </a:solidFill>
                <a:latin typeface="+mn-lt"/>
                <a:ea typeface="+mn-ea"/>
                <a:cs typeface="+mn-cs"/>
              </a:rPr>
              <a:t>solve a large-scale optimization problem</a:t>
            </a:r>
            <a:r>
              <a:rPr lang="en-US" sz="1200" b="0" i="0" u="none" strike="noStrike" kern="1200" baseline="0" dirty="0">
                <a:solidFill>
                  <a:schemeClr val="tx1"/>
                </a:solidFill>
                <a:latin typeface="+mn-lt"/>
                <a:ea typeface="+mn-ea"/>
                <a:cs typeface="+mn-cs"/>
              </a:rPr>
              <a:t>.</a:t>
            </a:r>
          </a:p>
          <a:p>
            <a:endParaRPr lang="en-US" sz="1200" dirty="0">
              <a:latin typeface="Times" panose="02020603050405020304" pitchFamily="18" charset="0"/>
              <a:cs typeface="Times" panose="02020603050405020304" pitchFamily="18" charset="0"/>
            </a:endParaRPr>
          </a:p>
        </p:txBody>
      </p:sp>
      <p:sp>
        <p:nvSpPr>
          <p:cNvPr id="4" name="Slide Number Placeholder 3"/>
          <p:cNvSpPr>
            <a:spLocks noGrp="1"/>
          </p:cNvSpPr>
          <p:nvPr>
            <p:ph type="sldNum" sz="quarter" idx="5"/>
          </p:nvPr>
        </p:nvSpPr>
        <p:spPr/>
        <p:txBody>
          <a:bodyPr/>
          <a:lstStyle/>
          <a:p>
            <a:fld id="{AB612E6D-B222-4EFA-AFFE-66ABD8BCD8EE}" type="slidenum">
              <a:rPr lang="en-US" smtClean="0"/>
              <a:t>59</a:t>
            </a:fld>
            <a:endParaRPr lang="en-US"/>
          </a:p>
        </p:txBody>
      </p:sp>
    </p:spTree>
    <p:extLst>
      <p:ext uri="{BB962C8B-B14F-4D97-AF65-F5344CB8AC3E}">
        <p14:creationId xmlns:p14="http://schemas.microsoft.com/office/powerpoint/2010/main" val="1531045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t>
            </a:r>
            <a:r>
              <a:rPr lang="en-US" dirty="0"/>
              <a:t>In </a:t>
            </a:r>
            <a:r>
              <a:rPr lang="en-US" altLang="zh-CN" dirty="0"/>
              <a:t>this table</a:t>
            </a:r>
            <a:r>
              <a:rPr lang="en-US" dirty="0"/>
              <a:t>,</a:t>
            </a:r>
            <a:r>
              <a:rPr lang="en-US" baseline="0" dirty="0"/>
              <a:t> </a:t>
            </a:r>
            <a:r>
              <a:rPr lang="en-US" sz="1200" b="0" i="0" u="none" strike="noStrike" kern="1200" baseline="0" dirty="0">
                <a:solidFill>
                  <a:schemeClr val="tx1"/>
                </a:solidFill>
                <a:latin typeface="+mn-lt"/>
                <a:ea typeface="+mn-ea"/>
                <a:cs typeface="+mn-cs"/>
              </a:rPr>
              <a:t>the total </a:t>
            </a:r>
            <a:r>
              <a:rPr lang="en-US" sz="1200" b="1" i="0" u="none" strike="noStrike" kern="1200" baseline="0" dirty="0">
                <a:solidFill>
                  <a:schemeClr val="tx1"/>
                </a:solidFill>
                <a:latin typeface="+mn-lt"/>
                <a:ea typeface="+mn-ea"/>
                <a:cs typeface="+mn-cs"/>
              </a:rPr>
              <a:t>social welfare is defined as the summation of the utility accumulated reward and the operational cost of all the MGs</a:t>
            </a:r>
            <a:r>
              <a:rPr lang="en-US" sz="1200" b="0" i="0" u="none" strike="noStrike" kern="1200" baseline="0" dirty="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2. </a:t>
            </a:r>
            <a:r>
              <a:rPr lang="en-US" sz="1200" b="0" i="0" u="none" strike="noStrike" kern="1200" baseline="0" dirty="0">
                <a:solidFill>
                  <a:schemeClr val="tx1"/>
                </a:solidFill>
                <a:latin typeface="+mn-lt"/>
                <a:ea typeface="+mn-ea"/>
                <a:cs typeface="+mn-cs"/>
              </a:rPr>
              <a:t>Ideally both of the solvers should output the </a:t>
            </a:r>
            <a:r>
              <a:rPr lang="en-US" sz="1200" b="1" i="0" u="none" strike="noStrike" kern="1200" baseline="0" dirty="0">
                <a:solidFill>
                  <a:schemeClr val="tx1"/>
                </a:solidFill>
                <a:latin typeface="+mn-lt"/>
                <a:ea typeface="+mn-ea"/>
                <a:cs typeface="+mn-cs"/>
              </a:rPr>
              <a:t>global optimal solution to the problem</a:t>
            </a:r>
            <a:r>
              <a:rPr lang="en-US" sz="1200" b="0" i="0" u="none" strike="noStrike" kern="1200" baseline="0" dirty="0">
                <a:solidFill>
                  <a:schemeClr val="tx1"/>
                </a:solidFill>
                <a:latin typeface="+mn-lt"/>
                <a:ea typeface="+mn-ea"/>
                <a:cs typeface="+mn-cs"/>
              </a:rPr>
              <a:t>. As can be seen, the </a:t>
            </a:r>
            <a:r>
              <a:rPr lang="en-US" sz="1200" b="1" i="0" u="none" strike="noStrike" kern="1200" baseline="0" dirty="0">
                <a:solidFill>
                  <a:schemeClr val="tx1"/>
                </a:solidFill>
                <a:latin typeface="+mn-lt"/>
                <a:ea typeface="+mn-ea"/>
                <a:cs typeface="+mn-cs"/>
              </a:rPr>
              <a:t>difference between the solutions</a:t>
            </a:r>
            <a:r>
              <a:rPr lang="en-US" sz="1200" b="0" i="0" u="none" strike="noStrike" kern="1200" baseline="0" dirty="0">
                <a:solidFill>
                  <a:schemeClr val="tx1"/>
                </a:solidFill>
                <a:latin typeface="+mn-lt"/>
                <a:ea typeface="+mn-ea"/>
                <a:cs typeface="+mn-cs"/>
              </a:rPr>
              <a:t> obtained by the </a:t>
            </a:r>
            <a:r>
              <a:rPr lang="en-US" sz="1200" b="1" i="0" u="none" strike="noStrike" kern="1200" baseline="0" dirty="0">
                <a:solidFill>
                  <a:schemeClr val="tx1"/>
                </a:solidFill>
                <a:latin typeface="+mn-lt"/>
                <a:ea typeface="+mn-ea"/>
                <a:cs typeface="+mn-cs"/>
              </a:rPr>
              <a:t>centralized solver with complete system information</a:t>
            </a:r>
            <a:r>
              <a:rPr lang="en-US" sz="1200" b="0" i="0" u="none" strike="noStrike" kern="1200" baseline="0" dirty="0">
                <a:solidFill>
                  <a:schemeClr val="tx1"/>
                </a:solidFill>
                <a:latin typeface="+mn-lt"/>
                <a:ea typeface="+mn-ea"/>
                <a:cs typeface="+mn-cs"/>
              </a:rPr>
              <a:t>, and </a:t>
            </a:r>
            <a:r>
              <a:rPr lang="en-US" sz="1200" b="1" i="0" u="none" strike="noStrike" kern="1200" baseline="0" dirty="0">
                <a:solidFill>
                  <a:schemeClr val="tx1"/>
                </a:solidFill>
                <a:latin typeface="+mn-lt"/>
                <a:ea typeface="+mn-ea"/>
                <a:cs typeface="+mn-cs"/>
              </a:rPr>
              <a:t>the proposed RL method under incomplete information</a:t>
            </a:r>
            <a:r>
              <a:rPr lang="en-US" sz="1200" b="0" i="0" u="none" strike="noStrike" kern="1200" baseline="0" dirty="0">
                <a:solidFill>
                  <a:schemeClr val="tx1"/>
                </a:solidFill>
                <a:latin typeface="+mn-lt"/>
                <a:ea typeface="+mn-ea"/>
                <a:cs typeface="+mn-cs"/>
              </a:rPr>
              <a:t> is less than </a:t>
            </a:r>
            <a:r>
              <a:rPr lang="en-US" sz="1200" b="1" i="0" u="none" strike="noStrike" kern="1200" baseline="0" dirty="0">
                <a:solidFill>
                  <a:schemeClr val="tx1"/>
                </a:solidFill>
                <a:latin typeface="+mn-lt"/>
                <a:ea typeface="+mn-ea"/>
                <a:cs typeface="+mn-cs"/>
              </a:rPr>
              <a:t>0.5%</a:t>
            </a:r>
            <a:r>
              <a:rPr lang="en-US" sz="1200" b="0" i="0" u="none" strike="noStrike" kern="1200" baseline="0" dirty="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3. </a:t>
            </a:r>
            <a:r>
              <a:rPr lang="en-US" sz="1200" b="0" i="0" u="none" strike="noStrike" kern="1200" baseline="0" dirty="0">
                <a:solidFill>
                  <a:schemeClr val="tx1"/>
                </a:solidFill>
                <a:latin typeface="+mn-lt"/>
                <a:ea typeface="+mn-ea"/>
                <a:cs typeface="+mn-cs"/>
              </a:rPr>
              <a:t>Note that while the initial RL </a:t>
            </a:r>
            <a:r>
              <a:rPr lang="en-US" sz="1200" b="1" i="0" u="none" strike="noStrike" kern="1200" baseline="0" dirty="0">
                <a:solidFill>
                  <a:schemeClr val="tx1"/>
                </a:solidFill>
                <a:latin typeface="+mn-lt"/>
                <a:ea typeface="+mn-ea"/>
                <a:cs typeface="+mn-cs"/>
              </a:rPr>
              <a:t>training stage </a:t>
            </a:r>
            <a:r>
              <a:rPr lang="en-US" sz="1200" b="0" i="0" u="none" strike="noStrike" kern="1200" baseline="0" dirty="0">
                <a:solidFill>
                  <a:schemeClr val="tx1"/>
                </a:solidFill>
                <a:latin typeface="+mn-lt"/>
                <a:ea typeface="+mn-ea"/>
                <a:cs typeface="+mn-cs"/>
              </a:rPr>
              <a:t>can be </a:t>
            </a:r>
            <a:r>
              <a:rPr lang="en-US" sz="1200" b="1" i="0" u="none" strike="noStrike" kern="1200" baseline="0" dirty="0">
                <a:solidFill>
                  <a:schemeClr val="tx1"/>
                </a:solidFill>
                <a:latin typeface="+mn-lt"/>
                <a:ea typeface="+mn-ea"/>
                <a:cs typeface="+mn-cs"/>
              </a:rPr>
              <a:t>time-consuming,</a:t>
            </a:r>
            <a:r>
              <a:rPr lang="en-US" sz="1200" b="0" i="0" u="none" strike="noStrike" kern="1200" baseline="0" dirty="0">
                <a:solidFill>
                  <a:schemeClr val="tx1"/>
                </a:solidFill>
                <a:latin typeface="+mn-lt"/>
                <a:ea typeface="+mn-ea"/>
                <a:cs typeface="+mn-cs"/>
              </a:rPr>
              <a:t> the decision time is much smaller than the centralized optimization method.</a:t>
            </a:r>
          </a:p>
          <a:p>
            <a:r>
              <a:rPr lang="en-US" sz="1200" b="0" i="0" u="none" strike="noStrike" kern="1200" baseline="0" dirty="0" smtClean="0">
                <a:solidFill>
                  <a:schemeClr val="tx1"/>
                </a:solidFill>
                <a:latin typeface="+mn-lt"/>
                <a:ea typeface="+mn-ea"/>
                <a:cs typeface="+mn-cs"/>
              </a:rPr>
              <a:t>4. </a:t>
            </a:r>
            <a:r>
              <a:rPr lang="en-US" sz="1200" b="0" i="0" u="none" strike="noStrike" kern="1200" baseline="0" dirty="0">
                <a:solidFill>
                  <a:schemeClr val="tx1"/>
                </a:solidFill>
                <a:latin typeface="+mn-lt"/>
                <a:ea typeface="+mn-ea"/>
                <a:cs typeface="+mn-cs"/>
              </a:rPr>
              <a:t>It is because the proposed RL-based method is able to </a:t>
            </a:r>
            <a:r>
              <a:rPr lang="en-US" sz="1200" b="1" i="0" u="none" strike="noStrike" kern="1200" baseline="0" dirty="0">
                <a:solidFill>
                  <a:schemeClr val="tx1"/>
                </a:solidFill>
                <a:latin typeface="+mn-lt"/>
                <a:ea typeface="+mn-ea"/>
                <a:cs typeface="+mn-cs"/>
              </a:rPr>
              <a:t>receive continual updates </a:t>
            </a:r>
            <a:r>
              <a:rPr lang="en-US" sz="1200" b="0" i="0" u="none" strike="noStrike" kern="1200" baseline="0" dirty="0">
                <a:solidFill>
                  <a:schemeClr val="tx1"/>
                </a:solidFill>
                <a:latin typeface="+mn-lt"/>
                <a:ea typeface="+mn-ea"/>
                <a:cs typeface="+mn-cs"/>
              </a:rPr>
              <a:t>in the training process. </a:t>
            </a:r>
            <a:r>
              <a:rPr lang="en-US" sz="1200" b="1" i="0" u="none" strike="noStrike" kern="1200" baseline="0" dirty="0">
                <a:solidFill>
                  <a:schemeClr val="tx1"/>
                </a:solidFill>
                <a:latin typeface="+mn-lt"/>
                <a:ea typeface="+mn-ea"/>
                <a:cs typeface="+mn-cs"/>
              </a:rPr>
              <a:t>A</a:t>
            </a:r>
            <a:r>
              <a:rPr lang="en-US" altLang="zh-CN" sz="1200" b="1" i="0" u="none" strike="noStrike" kern="1200" baseline="0" dirty="0">
                <a:solidFill>
                  <a:schemeClr val="tx1"/>
                </a:solidFill>
                <a:latin typeface="+mn-lt"/>
                <a:ea typeface="+mn-ea"/>
                <a:cs typeface="+mn-cs"/>
              </a:rPr>
              <a:t>fter training</a:t>
            </a:r>
            <a:r>
              <a:rPr lang="en-US" altLang="zh-CN"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the RL framework can give a solution </a:t>
            </a:r>
            <a:r>
              <a:rPr lang="en-US" sz="1200" b="1" i="0" u="none" strike="noStrike" kern="1200" baseline="0" dirty="0">
                <a:solidFill>
                  <a:schemeClr val="tx1"/>
                </a:solidFill>
                <a:latin typeface="+mn-lt"/>
                <a:ea typeface="+mn-ea"/>
                <a:cs typeface="+mn-cs"/>
              </a:rPr>
              <a:t>WITH NEW STATE in real-time </a:t>
            </a:r>
            <a:r>
              <a:rPr lang="en-US" sz="1200" b="0" i="0" u="none" strike="noStrike" kern="1200" baseline="0" dirty="0">
                <a:solidFill>
                  <a:schemeClr val="tx1"/>
                </a:solidFill>
                <a:latin typeface="+mn-lt"/>
                <a:ea typeface="+mn-ea"/>
                <a:cs typeface="+mn-cs"/>
              </a:rPr>
              <a:t>. It does not need to </a:t>
            </a:r>
            <a:r>
              <a:rPr lang="en-US" sz="1200" b="1" i="0" u="none" strike="noStrike" kern="1200" baseline="0" dirty="0">
                <a:solidFill>
                  <a:schemeClr val="tx1"/>
                </a:solidFill>
                <a:latin typeface="+mn-lt"/>
                <a:ea typeface="+mn-ea"/>
                <a:cs typeface="+mn-cs"/>
              </a:rPr>
              <a:t>solve a large-scale optimization problem</a:t>
            </a:r>
            <a:r>
              <a:rPr lang="en-US" sz="1200" b="0" i="0" u="none" strike="noStrike" kern="1200" baseline="0" dirty="0">
                <a:solidFill>
                  <a:schemeClr val="tx1"/>
                </a:solidFill>
                <a:latin typeface="+mn-lt"/>
                <a:ea typeface="+mn-ea"/>
                <a:cs typeface="+mn-cs"/>
              </a:rPr>
              <a:t>.</a:t>
            </a:r>
          </a:p>
          <a:p>
            <a:endParaRPr lang="en-US" sz="1200" dirty="0">
              <a:latin typeface="Times" panose="02020603050405020304" pitchFamily="18" charset="0"/>
              <a:cs typeface="Times" panose="02020603050405020304" pitchFamily="18" charset="0"/>
            </a:endParaRPr>
          </a:p>
        </p:txBody>
      </p:sp>
      <p:sp>
        <p:nvSpPr>
          <p:cNvPr id="4" name="Slide Number Placeholder 3"/>
          <p:cNvSpPr>
            <a:spLocks noGrp="1"/>
          </p:cNvSpPr>
          <p:nvPr>
            <p:ph type="sldNum" sz="quarter" idx="5"/>
          </p:nvPr>
        </p:nvSpPr>
        <p:spPr/>
        <p:txBody>
          <a:bodyPr/>
          <a:lstStyle/>
          <a:p>
            <a:fld id="{AB612E6D-B222-4EFA-AFFE-66ABD8BCD8EE}" type="slidenum">
              <a:rPr lang="en-US" smtClean="0"/>
              <a:t>60</a:t>
            </a:fld>
            <a:endParaRPr lang="en-US"/>
          </a:p>
        </p:txBody>
      </p:sp>
    </p:spTree>
    <p:extLst>
      <p:ext uri="{BB962C8B-B14F-4D97-AF65-F5344CB8AC3E}">
        <p14:creationId xmlns:p14="http://schemas.microsoft.com/office/powerpoint/2010/main" val="7667571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r>
              <a:rPr lang="en-US" sz="1200" dirty="0" smtClean="0">
                <a:latin typeface="Times New Roman" panose="02020603050405020304" pitchFamily="18" charset="0"/>
                <a:cs typeface="Times New Roman" panose="02020603050405020304" pitchFamily="18" charset="0"/>
              </a:rPr>
              <a:t>In each scenario the RL training is performed for one of the decision windows from random initial conditions, while the updated aggregate MG solar generation and load demand from that decision window are simply inserted into the learned state-action value functions obtained from the other three decision windows.</a:t>
            </a:r>
          </a:p>
          <a:p>
            <a:pPr marL="285750" indent="-285750" algn="just">
              <a:buFont typeface="Arial" panose="020B0604020202020204" pitchFamily="34" charset="0"/>
              <a:buChar char="•"/>
            </a:pPr>
            <a:r>
              <a:rPr lang="en-US" sz="1200" dirty="0" smtClean="0">
                <a:latin typeface="Times New Roman" panose="02020603050405020304" pitchFamily="18" charset="0"/>
                <a:cs typeface="Times New Roman" panose="02020603050405020304" pitchFamily="18" charset="0"/>
              </a:rPr>
              <a:t>As can be seen, for all scenarios the optimal solutions are close to each other and almost identical. </a:t>
            </a:r>
          </a:p>
          <a:p>
            <a:pPr marL="285750" indent="-285750" algn="just">
              <a:buFont typeface="Arial" panose="020B0604020202020204" pitchFamily="34" charset="0"/>
              <a:buChar char="•"/>
            </a:pPr>
            <a:r>
              <a:rPr lang="en-US" sz="1200" dirty="0" smtClean="0">
                <a:latin typeface="Times New Roman" panose="02020603050405020304" pitchFamily="18" charset="0"/>
                <a:cs typeface="Times New Roman" panose="02020603050405020304" pitchFamily="18" charset="0"/>
              </a:rPr>
              <a:t>This shows that the state-action value function learned from other decision windows can be used reliably in new situations using updated state information.</a:t>
            </a:r>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B612E6D-B222-4EFA-AFFE-66ABD8BCD8EE}" type="slidenum">
              <a:rPr lang="en-US" smtClean="0"/>
              <a:t>61</a:t>
            </a:fld>
            <a:endParaRPr lang="en-US"/>
          </a:p>
        </p:txBody>
      </p:sp>
    </p:spTree>
    <p:extLst>
      <p:ext uri="{BB962C8B-B14F-4D97-AF65-F5344CB8AC3E}">
        <p14:creationId xmlns:p14="http://schemas.microsoft.com/office/powerpoint/2010/main" val="39452828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Times" panose="02020603050405020304" pitchFamily="18" charset="0"/>
              <a:cs typeface="Times" panose="02020603050405020304" pitchFamily="18" charset="0"/>
            </a:endParaRPr>
          </a:p>
        </p:txBody>
      </p:sp>
      <p:sp>
        <p:nvSpPr>
          <p:cNvPr id="4" name="Slide Number Placeholder 3"/>
          <p:cNvSpPr>
            <a:spLocks noGrp="1"/>
          </p:cNvSpPr>
          <p:nvPr>
            <p:ph type="sldNum" sz="quarter" idx="5"/>
          </p:nvPr>
        </p:nvSpPr>
        <p:spPr/>
        <p:txBody>
          <a:bodyPr/>
          <a:lstStyle/>
          <a:p>
            <a:fld id="{AB612E6D-B222-4EFA-AFFE-66ABD8BCD8EE}" type="slidenum">
              <a:rPr lang="en-US" smtClean="0"/>
              <a:t>62</a:t>
            </a:fld>
            <a:endParaRPr lang="en-US"/>
          </a:p>
        </p:txBody>
      </p:sp>
    </p:spTree>
    <p:extLst>
      <p:ext uri="{BB962C8B-B14F-4D97-AF65-F5344CB8AC3E}">
        <p14:creationId xmlns:p14="http://schemas.microsoft.com/office/powerpoint/2010/main" val="3469604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Times" panose="02020603050405020304" pitchFamily="18" charset="0"/>
              <a:cs typeface="Times" panose="02020603050405020304" pitchFamily="18" charset="0"/>
            </a:endParaRPr>
          </a:p>
        </p:txBody>
      </p:sp>
      <p:sp>
        <p:nvSpPr>
          <p:cNvPr id="4" name="Slide Number Placeholder 3"/>
          <p:cNvSpPr>
            <a:spLocks noGrp="1"/>
          </p:cNvSpPr>
          <p:nvPr>
            <p:ph type="sldNum" sz="quarter" idx="5"/>
          </p:nvPr>
        </p:nvSpPr>
        <p:spPr/>
        <p:txBody>
          <a:bodyPr/>
          <a:lstStyle/>
          <a:p>
            <a:fld id="{AB612E6D-B222-4EFA-AFFE-66ABD8BCD8EE}" type="slidenum">
              <a:rPr lang="en-US" smtClean="0"/>
              <a:t>63</a:t>
            </a:fld>
            <a:endParaRPr lang="en-US"/>
          </a:p>
        </p:txBody>
      </p:sp>
    </p:spTree>
    <p:extLst>
      <p:ext uri="{BB962C8B-B14F-4D97-AF65-F5344CB8AC3E}">
        <p14:creationId xmlns:p14="http://schemas.microsoft.com/office/powerpoint/2010/main" val="12723015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We have</a:t>
            </a:r>
            <a:r>
              <a:rPr lang="en-US" sz="1200" baseline="0" dirty="0"/>
              <a:t> </a:t>
            </a:r>
            <a:r>
              <a:rPr lang="en-US" sz="1200" dirty="0"/>
              <a:t>results to verify the functionality and adaptability of the RL-based method</a:t>
            </a:r>
          </a:p>
          <a:p>
            <a:r>
              <a:rPr lang="en-US" dirty="0"/>
              <a:t>1.</a:t>
            </a:r>
            <a:r>
              <a:rPr lang="en-US" sz="1200" b="0" i="0" u="none" strike="noStrike" kern="1200" baseline="0" dirty="0">
                <a:solidFill>
                  <a:schemeClr val="tx1"/>
                </a:solidFill>
                <a:latin typeface="+mn-lt"/>
                <a:ea typeface="+mn-ea"/>
                <a:cs typeface="+mn-cs"/>
              </a:rPr>
              <a:t> At the </a:t>
            </a:r>
            <a:r>
              <a:rPr lang="en-US" sz="1200" b="1" i="0" u="none" strike="noStrike" kern="1200" baseline="0" dirty="0">
                <a:solidFill>
                  <a:schemeClr val="tx1"/>
                </a:solidFill>
                <a:latin typeface="+mn-lt"/>
                <a:ea typeface="+mn-ea"/>
                <a:cs typeface="+mn-cs"/>
              </a:rPr>
              <a:t>earlier stages </a:t>
            </a:r>
            <a:r>
              <a:rPr lang="en-US" sz="1200" b="0" i="0" u="none" strike="noStrike" kern="1200" baseline="0" dirty="0">
                <a:solidFill>
                  <a:schemeClr val="tx1"/>
                </a:solidFill>
                <a:latin typeface="+mn-lt"/>
                <a:ea typeface="+mn-ea"/>
                <a:cs typeface="+mn-cs"/>
              </a:rPr>
              <a:t>of the learning process, the </a:t>
            </a:r>
            <a:r>
              <a:rPr lang="en-US" sz="1200" b="1" i="0" u="none" strike="noStrike" kern="1200" baseline="0" dirty="0">
                <a:solidFill>
                  <a:schemeClr val="tx1"/>
                </a:solidFill>
                <a:latin typeface="+mn-lt"/>
                <a:ea typeface="+mn-ea"/>
                <a:cs typeface="+mn-cs"/>
              </a:rPr>
              <a:t>difference</a:t>
            </a:r>
            <a:r>
              <a:rPr lang="en-US" sz="1200" b="0" i="0" u="none" strike="noStrike" kern="1200" baseline="0" dirty="0">
                <a:solidFill>
                  <a:schemeClr val="tx1"/>
                </a:solidFill>
                <a:latin typeface="+mn-lt"/>
                <a:ea typeface="+mn-ea"/>
                <a:cs typeface="+mn-cs"/>
              </a:rPr>
              <a:t> between the estimated utility reward and the real reward is </a:t>
            </a:r>
            <a:r>
              <a:rPr lang="en-US" sz="1200" b="1" i="0" u="none" strike="noStrike" kern="1200" baseline="0" dirty="0">
                <a:solidFill>
                  <a:schemeClr val="tx1"/>
                </a:solidFill>
                <a:latin typeface="+mn-lt"/>
                <a:ea typeface="+mn-ea"/>
                <a:cs typeface="+mn-cs"/>
              </a:rPr>
              <a:t>relatively high</a:t>
            </a:r>
            <a:r>
              <a:rPr lang="en-US" sz="1200" b="0" i="0" u="none" strike="noStrike" kern="1200" baseline="0" dirty="0">
                <a:solidFill>
                  <a:schemeClr val="tx1"/>
                </a:solidFill>
                <a:latin typeface="+mn-lt"/>
                <a:ea typeface="+mn-ea"/>
                <a:cs typeface="+mn-cs"/>
              </a:rPr>
              <a:t>. However, as the number </a:t>
            </a:r>
            <a:r>
              <a:rPr lang="en-US" sz="1200" b="1" i="0" u="none" strike="noStrike" kern="1200" baseline="0" dirty="0">
                <a:solidFill>
                  <a:schemeClr val="tx1"/>
                </a:solidFill>
                <a:latin typeface="+mn-lt"/>
                <a:ea typeface="+mn-ea"/>
                <a:cs typeface="+mn-cs"/>
              </a:rPr>
              <a:t>of episodes increases</a:t>
            </a:r>
            <a:r>
              <a:rPr lang="en-US" sz="1200" b="0" i="0" u="none" strike="noStrike" kern="1200" baseline="0" dirty="0">
                <a:solidFill>
                  <a:schemeClr val="tx1"/>
                </a:solidFill>
                <a:latin typeface="+mn-lt"/>
                <a:ea typeface="+mn-ea"/>
                <a:cs typeface="+mn-cs"/>
              </a:rPr>
              <a:t>, this </a:t>
            </a:r>
            <a:r>
              <a:rPr lang="en-US" sz="1200" b="1" i="0" u="none" strike="noStrike" kern="1200" baseline="0" dirty="0">
                <a:solidFill>
                  <a:schemeClr val="tx1"/>
                </a:solidFill>
                <a:latin typeface="+mn-lt"/>
                <a:ea typeface="+mn-ea"/>
                <a:cs typeface="+mn-cs"/>
              </a:rPr>
              <a:t>difference drops </a:t>
            </a:r>
            <a:r>
              <a:rPr lang="en-US" sz="1200" b="0" i="0" u="none" strike="noStrike" kern="1200" baseline="0" dirty="0">
                <a:solidFill>
                  <a:schemeClr val="tx1"/>
                </a:solidFill>
                <a:latin typeface="+mn-lt"/>
                <a:ea typeface="+mn-ea"/>
                <a:cs typeface="+mn-cs"/>
              </a:rPr>
              <a:t>to within an acceptable range (less than 2%), which implies that </a:t>
            </a:r>
            <a:r>
              <a:rPr lang="en-US" sz="1200" b="1" i="0" u="none" strike="noStrike" kern="1200" baseline="0" dirty="0">
                <a:solidFill>
                  <a:schemeClr val="tx1"/>
                </a:solidFill>
                <a:latin typeface="+mn-lt"/>
                <a:ea typeface="+mn-ea"/>
                <a:cs typeface="+mn-cs"/>
              </a:rPr>
              <a:t>the utility agent is able to accurately predict the response of MGs</a:t>
            </a:r>
          </a:p>
          <a:p>
            <a:r>
              <a:rPr lang="en-US" sz="1200" b="0" i="0" u="none" strike="noStrike" kern="1200" baseline="0" dirty="0">
                <a:solidFill>
                  <a:schemeClr val="tx1"/>
                </a:solidFill>
                <a:latin typeface="+mn-lt"/>
                <a:ea typeface="+mn-ea"/>
                <a:cs typeface="+mn-cs"/>
              </a:rPr>
              <a:t>2. We assume a scenario. At </a:t>
            </a:r>
            <a:r>
              <a:rPr lang="en-US" sz="1200" b="1" i="0" u="none" strike="noStrike" kern="1200" baseline="0" dirty="0">
                <a:solidFill>
                  <a:schemeClr val="tx1"/>
                </a:solidFill>
                <a:latin typeface="+mn-lt"/>
                <a:ea typeface="+mn-ea"/>
                <a:cs typeface="+mn-cs"/>
              </a:rPr>
              <a:t>t = 1500</a:t>
            </a:r>
            <a:r>
              <a:rPr lang="en-US" sz="1200" b="0" i="0" u="none" strike="noStrike" kern="1200" baseline="0" dirty="0">
                <a:solidFill>
                  <a:schemeClr val="tx1"/>
                </a:solidFill>
                <a:latin typeface="+mn-lt"/>
                <a:ea typeface="+mn-ea"/>
                <a:cs typeface="+mn-cs"/>
              </a:rPr>
              <a:t>, the </a:t>
            </a:r>
            <a:r>
              <a:rPr lang="en-US" sz="1200" b="1" i="0" u="none" strike="noStrike" kern="1200" baseline="0" dirty="0">
                <a:solidFill>
                  <a:schemeClr val="tx1"/>
                </a:solidFill>
                <a:latin typeface="+mn-lt"/>
                <a:ea typeface="+mn-ea"/>
                <a:cs typeface="+mn-cs"/>
              </a:rPr>
              <a:t>DG fuel price is doubled</a:t>
            </a:r>
            <a:r>
              <a:rPr lang="en-US" sz="1200" b="0" i="0" u="none" strike="noStrike" kern="1200" baseline="0" dirty="0">
                <a:solidFill>
                  <a:schemeClr val="tx1"/>
                </a:solidFill>
                <a:latin typeface="+mn-lt"/>
                <a:ea typeface="+mn-ea"/>
                <a:cs typeface="+mn-cs"/>
              </a:rPr>
              <a:t>. The reward estimation Mean Absolute Percentage Error (MAPE) is shown here. As can be seen, when the sudden change happens, the learning error percentage </a:t>
            </a:r>
            <a:r>
              <a:rPr lang="en-US" sz="1200" b="1" i="0" u="none" strike="noStrike" kern="1200" baseline="0" dirty="0">
                <a:solidFill>
                  <a:schemeClr val="tx1"/>
                </a:solidFill>
                <a:latin typeface="+mn-lt"/>
                <a:ea typeface="+mn-ea"/>
                <a:cs typeface="+mn-cs"/>
              </a:rPr>
              <a:t>temporarily jumps </a:t>
            </a:r>
            <a:r>
              <a:rPr lang="en-US" sz="1200" b="0" i="0" u="none" strike="noStrike" kern="1200" baseline="0" dirty="0">
                <a:solidFill>
                  <a:schemeClr val="tx1"/>
                </a:solidFill>
                <a:latin typeface="+mn-lt"/>
                <a:ea typeface="+mn-ea"/>
                <a:cs typeface="+mn-cs"/>
              </a:rPr>
              <a:t>to a very high value since the </a:t>
            </a:r>
            <a:r>
              <a:rPr lang="en-US" sz="1200" b="1" i="0" u="none" strike="noStrike" kern="1200" baseline="0" dirty="0">
                <a:solidFill>
                  <a:schemeClr val="tx1"/>
                </a:solidFill>
                <a:latin typeface="+mn-lt"/>
                <a:ea typeface="+mn-ea"/>
                <a:cs typeface="+mn-cs"/>
              </a:rPr>
              <a:t>utility agent has a new unknown environment, and also because the fuel price is not included within the agent’s Markov decision process, as system state</a:t>
            </a:r>
            <a:r>
              <a:rPr lang="en-US" sz="1200" b="0" i="0" u="none" strike="noStrike" kern="1200" baseline="0" dirty="0">
                <a:solidFill>
                  <a:schemeClr val="tx1"/>
                </a:solidFill>
                <a:latin typeface="+mn-lt"/>
                <a:ea typeface="+mn-ea"/>
                <a:cs typeface="+mn-cs"/>
              </a:rPr>
              <a:t>. However, as the learning process with forgetting proceeds, the error percentage </a:t>
            </a:r>
            <a:r>
              <a:rPr lang="en-US" sz="1200" b="1" i="0" u="none" strike="noStrike" kern="1200" baseline="0" dirty="0">
                <a:solidFill>
                  <a:schemeClr val="tx1"/>
                </a:solidFill>
                <a:latin typeface="+mn-lt"/>
                <a:ea typeface="+mn-ea"/>
                <a:cs typeface="+mn-cs"/>
              </a:rPr>
              <a:t>drops</a:t>
            </a:r>
            <a:r>
              <a:rPr lang="en-US" sz="1200" b="0" i="0" u="none" strike="noStrike" kern="1200" baseline="0" dirty="0">
                <a:solidFill>
                  <a:schemeClr val="tx1"/>
                </a:solidFill>
                <a:latin typeface="+mn-lt"/>
                <a:ea typeface="+mn-ea"/>
                <a:cs typeface="+mn-cs"/>
              </a:rPr>
              <a:t> to within acceptable range once again. The same thing can be observed from this fig, utility agent can </a:t>
            </a:r>
            <a:r>
              <a:rPr lang="en-US" sz="1200" b="1" i="0" u="none" strike="noStrike" kern="1200" baseline="0" dirty="0">
                <a:solidFill>
                  <a:schemeClr val="tx1"/>
                </a:solidFill>
                <a:latin typeface="+mn-lt"/>
                <a:ea typeface="+mn-ea"/>
                <a:cs typeface="+mn-cs"/>
              </a:rPr>
              <a:t>still track the reward </a:t>
            </a:r>
            <a:r>
              <a:rPr lang="en-US" sz="1200" b="0" i="0" u="none" strike="noStrike" kern="1200" baseline="0" dirty="0">
                <a:solidFill>
                  <a:schemeClr val="tx1"/>
                </a:solidFill>
                <a:latin typeface="+mn-lt"/>
                <a:ea typeface="+mn-ea"/>
                <a:cs typeface="+mn-cs"/>
              </a:rPr>
              <a:t>after the changes. </a:t>
            </a:r>
          </a:p>
          <a:p>
            <a:r>
              <a:rPr lang="en-US" sz="1200" b="0" i="0" u="none" strike="noStrike" kern="1200" baseline="0" dirty="0">
                <a:solidFill>
                  <a:schemeClr val="tx1"/>
                </a:solidFill>
                <a:latin typeface="+mn-lt"/>
                <a:ea typeface="+mn-ea"/>
                <a:cs typeface="+mn-cs"/>
              </a:rPr>
              <a:t>3. </a:t>
            </a:r>
            <a:r>
              <a:rPr lang="en-US" sz="1200" b="1" i="0" u="none" strike="noStrike" kern="1200" baseline="0" dirty="0">
                <a:solidFill>
                  <a:schemeClr val="tx1"/>
                </a:solidFill>
                <a:latin typeface="+mn-lt"/>
                <a:ea typeface="+mn-ea"/>
                <a:cs typeface="+mn-cs"/>
              </a:rPr>
              <a:t>The impact </a:t>
            </a:r>
            <a:r>
              <a:rPr lang="en-US" sz="1200" b="0" i="0" u="none" strike="noStrike" kern="1200" baseline="0" dirty="0">
                <a:solidFill>
                  <a:schemeClr val="tx1"/>
                </a:solidFill>
                <a:latin typeface="+mn-lt"/>
                <a:ea typeface="+mn-ea"/>
                <a:cs typeface="+mn-cs"/>
              </a:rPr>
              <a:t>of forgetting factor on the convergence of the RL framework is demonstrated. As the forgetting factor increases from 0.01 to 0.1 the convergence speed of the RL framework has been improved. It is because the </a:t>
            </a:r>
            <a:r>
              <a:rPr lang="en-US" sz="1200" b="1" i="0" u="none" strike="noStrike" kern="1200" baseline="0" dirty="0">
                <a:solidFill>
                  <a:schemeClr val="tx1"/>
                </a:solidFill>
                <a:latin typeface="+mn-lt"/>
                <a:ea typeface="+mn-ea"/>
                <a:cs typeface="+mn-cs"/>
              </a:rPr>
              <a:t>forgetting factor controls the rate of </a:t>
            </a:r>
            <a:r>
              <a:rPr lang="en-US" sz="1200" b="1" i="0" u="none" strike="noStrike" kern="1200" baseline="0" dirty="0" err="1">
                <a:solidFill>
                  <a:schemeClr val="tx1"/>
                </a:solidFill>
                <a:latin typeface="+mn-lt"/>
                <a:ea typeface="+mn-ea"/>
                <a:cs typeface="+mn-cs"/>
              </a:rPr>
              <a:t>adaptiveness</a:t>
            </a:r>
            <a:r>
              <a:rPr lang="en-US" sz="1200" b="1" i="0" u="none" strike="noStrike" kern="1200" baseline="0" dirty="0">
                <a:solidFill>
                  <a:schemeClr val="tx1"/>
                </a:solidFill>
                <a:latin typeface="+mn-lt"/>
                <a:ea typeface="+mn-ea"/>
                <a:cs typeface="+mn-cs"/>
              </a:rPr>
              <a:t> to new conditions</a:t>
            </a:r>
            <a:r>
              <a:rPr lang="en-US" sz="1200" b="0" i="0" u="none" strike="noStrike" kern="1200" baseline="0" dirty="0">
                <a:solidFill>
                  <a:schemeClr val="tx1"/>
                </a:solidFill>
                <a:latin typeface="+mn-lt"/>
                <a:ea typeface="+mn-ea"/>
                <a:cs typeface="+mn-cs"/>
              </a:rPr>
              <a:t>. However, </a:t>
            </a:r>
            <a:r>
              <a:rPr lang="en-US" sz="1200" b="1" i="0" u="none" strike="noStrike" kern="1200" baseline="0" dirty="0">
                <a:solidFill>
                  <a:schemeClr val="tx1"/>
                </a:solidFill>
                <a:latin typeface="+mn-lt"/>
                <a:ea typeface="+mn-ea"/>
                <a:cs typeface="+mn-cs"/>
              </a:rPr>
              <a:t>a trade-off </a:t>
            </a:r>
            <a:r>
              <a:rPr lang="en-US" sz="1200" b="0" i="0" u="none" strike="noStrike" kern="1200" baseline="0" dirty="0">
                <a:solidFill>
                  <a:schemeClr val="tx1"/>
                </a:solidFill>
                <a:latin typeface="+mn-lt"/>
                <a:ea typeface="+mn-ea"/>
                <a:cs typeface="+mn-cs"/>
              </a:rPr>
              <a:t>exists between the rate of convergence and the accuracy of the solution. As observed in this figure, higher forgetting factors also lead to higher variances in the estimation error.</a:t>
            </a:r>
            <a:endParaRPr lang="en-US" dirty="0"/>
          </a:p>
          <a:p>
            <a:endParaRPr lang="en-US" sz="1200" dirty="0">
              <a:latin typeface="Times" panose="02020603050405020304" pitchFamily="18" charset="0"/>
              <a:cs typeface="Times" panose="02020603050405020304" pitchFamily="18" charset="0"/>
            </a:endParaRPr>
          </a:p>
        </p:txBody>
      </p:sp>
      <p:sp>
        <p:nvSpPr>
          <p:cNvPr id="4" name="Slide Number Placeholder 3"/>
          <p:cNvSpPr>
            <a:spLocks noGrp="1"/>
          </p:cNvSpPr>
          <p:nvPr>
            <p:ph type="sldNum" sz="quarter" idx="5"/>
          </p:nvPr>
        </p:nvSpPr>
        <p:spPr/>
        <p:txBody>
          <a:bodyPr/>
          <a:lstStyle/>
          <a:p>
            <a:fld id="{AB612E6D-B222-4EFA-AFFE-66ABD8BCD8EE}" type="slidenum">
              <a:rPr lang="en-US" smtClean="0"/>
              <a:t>64</a:t>
            </a:fld>
            <a:endParaRPr lang="en-US"/>
          </a:p>
        </p:txBody>
      </p:sp>
    </p:spTree>
    <p:extLst>
      <p:ext uri="{BB962C8B-B14F-4D97-AF65-F5344CB8AC3E}">
        <p14:creationId xmlns:p14="http://schemas.microsoft.com/office/powerpoint/2010/main" val="3527557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Times" panose="02020603050405020304" pitchFamily="18" charset="0"/>
              <a:cs typeface="Times" panose="02020603050405020304" pitchFamily="18" charset="0"/>
            </a:endParaRPr>
          </a:p>
        </p:txBody>
      </p:sp>
      <p:sp>
        <p:nvSpPr>
          <p:cNvPr id="4" name="Slide Number Placeholder 3"/>
          <p:cNvSpPr>
            <a:spLocks noGrp="1"/>
          </p:cNvSpPr>
          <p:nvPr>
            <p:ph type="sldNum" sz="quarter" idx="5"/>
          </p:nvPr>
        </p:nvSpPr>
        <p:spPr/>
        <p:txBody>
          <a:bodyPr/>
          <a:lstStyle/>
          <a:p>
            <a:fld id="{AB612E6D-B222-4EFA-AFFE-66ABD8BCD8EE}" type="slidenum">
              <a:rPr lang="en-US" smtClean="0"/>
              <a:t>65</a:t>
            </a:fld>
            <a:endParaRPr lang="en-US"/>
          </a:p>
        </p:txBody>
      </p:sp>
    </p:spTree>
    <p:extLst>
      <p:ext uri="{BB962C8B-B14F-4D97-AF65-F5344CB8AC3E}">
        <p14:creationId xmlns:p14="http://schemas.microsoft.com/office/powerpoint/2010/main" val="27121341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Tx/>
              <a:buNone/>
            </a:pPr>
            <a:r>
              <a:rPr lang="en-US" sz="2000" dirty="0"/>
              <a:t>1. Conventional RL algorithms only explore actions through the reward function without considering constraints.</a:t>
            </a:r>
          </a:p>
          <a:p>
            <a:pPr marL="457200" lvl="1" indent="0">
              <a:buFontTx/>
              <a:buNone/>
            </a:pPr>
            <a:r>
              <a:rPr lang="en-US" sz="2000" dirty="0"/>
              <a:t>2.</a:t>
            </a:r>
            <a:r>
              <a:rPr lang="en-US" sz="2000" baseline="0" dirty="0"/>
              <a:t> </a:t>
            </a:r>
            <a:r>
              <a:rPr lang="en-US" sz="2000" dirty="0"/>
              <a:t>Constrained (safe) RL-based method can avoid violating constraints during RL training and deployment process.</a:t>
            </a:r>
          </a:p>
          <a:p>
            <a:pPr marL="457200" lvl="1" indent="0">
              <a:buFontTx/>
              <a:buNone/>
            </a:pPr>
            <a:r>
              <a:rPr lang="en-US" sz="2000" dirty="0"/>
              <a:t>3.</a:t>
            </a:r>
            <a:r>
              <a:rPr lang="en-US" sz="2000" baseline="0" dirty="0"/>
              <a:t> </a:t>
            </a:r>
            <a:r>
              <a:rPr lang="en-US" sz="2000" dirty="0"/>
              <a:t>To still maintain the data privacy for each agent (MG), the RL-based method can be solved in a distributed way.  </a:t>
            </a:r>
          </a:p>
          <a:p>
            <a:endParaRPr lang="en-US" sz="1200" dirty="0">
              <a:latin typeface="Times" panose="02020603050405020304" pitchFamily="18" charset="0"/>
              <a:cs typeface="Times" panose="02020603050405020304" pitchFamily="18" charset="0"/>
            </a:endParaRPr>
          </a:p>
        </p:txBody>
      </p:sp>
      <p:sp>
        <p:nvSpPr>
          <p:cNvPr id="4" name="Slide Number Placeholder 3"/>
          <p:cNvSpPr>
            <a:spLocks noGrp="1"/>
          </p:cNvSpPr>
          <p:nvPr>
            <p:ph type="sldNum" sz="quarter" idx="5"/>
          </p:nvPr>
        </p:nvSpPr>
        <p:spPr/>
        <p:txBody>
          <a:bodyPr/>
          <a:lstStyle/>
          <a:p>
            <a:fld id="{AB612E6D-B222-4EFA-AFFE-66ABD8BCD8EE}" type="slidenum">
              <a:rPr lang="en-US" smtClean="0"/>
              <a:t>66</a:t>
            </a:fld>
            <a:endParaRPr lang="en-US"/>
          </a:p>
        </p:txBody>
      </p:sp>
    </p:spTree>
    <p:extLst>
      <p:ext uri="{BB962C8B-B14F-4D97-AF65-F5344CB8AC3E}">
        <p14:creationId xmlns:p14="http://schemas.microsoft.com/office/powerpoint/2010/main" val="3327300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Resolution too low</a:t>
            </a:r>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8</a:t>
            </a:fld>
            <a:endParaRPr lang="en-US"/>
          </a:p>
        </p:txBody>
      </p:sp>
    </p:spTree>
    <p:extLst>
      <p:ext uri="{BB962C8B-B14F-4D97-AF65-F5344CB8AC3E}">
        <p14:creationId xmlns:p14="http://schemas.microsoft.com/office/powerpoint/2010/main" val="16168887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72</a:t>
            </a:fld>
            <a:endParaRPr lang="en-US"/>
          </a:p>
        </p:txBody>
      </p:sp>
    </p:spTree>
    <p:extLst>
      <p:ext uri="{BB962C8B-B14F-4D97-AF65-F5344CB8AC3E}">
        <p14:creationId xmlns:p14="http://schemas.microsoft.com/office/powerpoint/2010/main" val="25792891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73</a:t>
            </a:fld>
            <a:endParaRPr lang="en-US"/>
          </a:p>
        </p:txBody>
      </p:sp>
    </p:spTree>
    <p:extLst>
      <p:ext uri="{BB962C8B-B14F-4D97-AF65-F5344CB8AC3E}">
        <p14:creationId xmlns:p14="http://schemas.microsoft.com/office/powerpoint/2010/main" val="2643904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Resolution too low</a:t>
            </a:r>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9</a:t>
            </a:fld>
            <a:endParaRPr lang="en-US"/>
          </a:p>
        </p:txBody>
      </p:sp>
    </p:spTree>
    <p:extLst>
      <p:ext uri="{BB962C8B-B14F-4D97-AF65-F5344CB8AC3E}">
        <p14:creationId xmlns:p14="http://schemas.microsoft.com/office/powerpoint/2010/main" val="3308532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12</a:t>
            </a:fld>
            <a:endParaRPr lang="en-US"/>
          </a:p>
        </p:txBody>
      </p:sp>
    </p:spTree>
    <p:extLst>
      <p:ext uri="{BB962C8B-B14F-4D97-AF65-F5344CB8AC3E}">
        <p14:creationId xmlns:p14="http://schemas.microsoft.com/office/powerpoint/2010/main" val="2028523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13</a:t>
            </a:fld>
            <a:endParaRPr lang="en-US"/>
          </a:p>
        </p:txBody>
      </p:sp>
    </p:spTree>
    <p:extLst>
      <p:ext uri="{BB962C8B-B14F-4D97-AF65-F5344CB8AC3E}">
        <p14:creationId xmlns:p14="http://schemas.microsoft.com/office/powerpoint/2010/main" val="538908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Times" panose="02020603050405020304" pitchFamily="18" charset="0"/>
              <a:cs typeface="Times" panose="02020603050405020304" pitchFamily="18" charset="0"/>
            </a:endParaRPr>
          </a:p>
        </p:txBody>
      </p:sp>
      <p:sp>
        <p:nvSpPr>
          <p:cNvPr id="4" name="Slide Number Placeholder 3"/>
          <p:cNvSpPr>
            <a:spLocks noGrp="1"/>
          </p:cNvSpPr>
          <p:nvPr>
            <p:ph type="sldNum" sz="quarter" idx="5"/>
          </p:nvPr>
        </p:nvSpPr>
        <p:spPr/>
        <p:txBody>
          <a:bodyPr/>
          <a:lstStyle/>
          <a:p>
            <a:fld id="{AB612E6D-B222-4EFA-AFFE-66ABD8BCD8EE}" type="slidenum">
              <a:rPr lang="en-US" smtClean="0"/>
              <a:t>21</a:t>
            </a:fld>
            <a:endParaRPr lang="en-US"/>
          </a:p>
        </p:txBody>
      </p:sp>
    </p:spTree>
    <p:extLst>
      <p:ext uri="{BB962C8B-B14F-4D97-AF65-F5344CB8AC3E}">
        <p14:creationId xmlns:p14="http://schemas.microsoft.com/office/powerpoint/2010/main" val="3902887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ltLang="zh-CN"/>
              <a:t>Go to "View | Header and Footer" to add your organization, sponsor, meeting name here; then, click "Apply to All"</a:t>
            </a:r>
          </a:p>
        </p:txBody>
      </p:sp>
      <p:sp>
        <p:nvSpPr>
          <p:cNvPr id="5" name="Rectangle 7"/>
          <p:cNvSpPr>
            <a:spLocks noGrp="1" noChangeArrowheads="1"/>
          </p:cNvSpPr>
          <p:nvPr>
            <p:ph type="sldNum" sz="quarter" idx="5"/>
          </p:nvPr>
        </p:nvSpPr>
        <p:spPr>
          <a:ln/>
        </p:spPr>
        <p:txBody>
          <a:bodyPr/>
          <a:lstStyle/>
          <a:p>
            <a:fld id="{7DA8CEFD-1280-4249-A4F5-B8EE6635988E}" type="slidenum">
              <a:rPr lang="en-US" altLang="zh-CN"/>
              <a:pPr/>
              <a:t>22</a:t>
            </a:fld>
            <a:endParaRPr lang="en-US" altLang="zh-CN"/>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zh-CN" altLang="zh-CN" dirty="0"/>
          </a:p>
        </p:txBody>
      </p:sp>
    </p:spTree>
    <p:extLst>
      <p:ext uri="{BB962C8B-B14F-4D97-AF65-F5344CB8AC3E}">
        <p14:creationId xmlns:p14="http://schemas.microsoft.com/office/powerpoint/2010/main" val="3107018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0" name="Picture 11" descr="ISU LEFT white.eps"/>
          <p:cNvPicPr>
            <a:picLocks noChangeAspect="1"/>
          </p:cNvPicPr>
          <p:nvPr userDrawn="1"/>
        </p:nvPicPr>
        <p:blipFill>
          <a:blip r:embed="rId2"/>
          <a:srcRect b="38235"/>
          <a:stretch>
            <a:fillRect/>
          </a:stretch>
        </p:blipFill>
        <p:spPr bwMode="auto">
          <a:xfrm>
            <a:off x="533400" y="830263"/>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smtClean="0"/>
              <a:t>Unit Name Goes Here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smtClean="0"/>
              <a:t>Unit Name Goes Here</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smtClean="0"/>
              <a:t>Unit Name Goes Here</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95314"/>
            <a:ext cx="8229600" cy="822325"/>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668B409-A68F-45CE-BA1A-AB9D1DC02882}" type="datetime1">
              <a:rPr lang="en-US"/>
              <a:pPr>
                <a:defRPr/>
              </a:pPr>
              <a:t>10/29/2019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FE4B61-D119-4C2A-B0FD-8BB9E4349C88}" type="slidenum">
              <a:rPr lang="en-US"/>
              <a:pPr>
                <a:defRPr/>
              </a:pPr>
              <a:t>‹#›</a:t>
            </a:fld>
            <a:endParaRPr lang="en-US" dirty="0"/>
          </a:p>
        </p:txBody>
      </p:sp>
    </p:spTree>
    <p:extLst>
      <p:ext uri="{BB962C8B-B14F-4D97-AF65-F5344CB8AC3E}">
        <p14:creationId xmlns:p14="http://schemas.microsoft.com/office/powerpoint/2010/main" val="3238419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smtClean="0"/>
              <a:t>Unit Name Goes Here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smtClean="0"/>
              <a:t>Unit Name Goes Here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smtClean="0"/>
              <a:t>Unit Name Goes Here</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smtClean="0"/>
              <a:t>Unit Name Goes Here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smtClean="0"/>
              <a:t>Unit Name Goes Here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smtClean="0"/>
              <a:t>Unit Name Goes Here</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smtClean="0"/>
              <a:t>Unit Name Goes Here</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smtClean="0"/>
              <a:t>Unit Name Goes Here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2" name="Picture 11" descr="ISU LEFT white.eps"/>
          <p:cNvPicPr>
            <a:picLocks noChangeAspect="1"/>
          </p:cNvPicPr>
          <p:nvPr userDrawn="1"/>
        </p:nvPicPr>
        <p:blipFill>
          <a:blip r:embed="rId14"/>
          <a:srcRect b="38235"/>
          <a:stretch>
            <a:fillRect/>
          </a:stretch>
        </p:blipFill>
        <p:spPr bwMode="auto">
          <a:xfrm>
            <a:off x="533400" y="6365927"/>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5715000" y="6315100"/>
            <a:ext cx="3086100"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pPr algn="r"/>
            <a:r>
              <a:rPr lang="en-US" dirty="0" smtClean="0"/>
              <a:t>Unit Name Goes Here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dt="0"/>
  <p:txStyles>
    <p:title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p:titleStyle>
    <p:bodyStyle>
      <a:lvl1pPr marL="342900" indent="-342900" algn="l" rtl="0" fontAlgn="base">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6.w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3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2.xml"/><Relationship Id="rId5" Type="http://schemas.openxmlformats.org/officeDocument/2006/relationships/image" Target="../media/image46.png"/><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71.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55.png"/></Relationships>
</file>

<file path=ppt/slides/_rels/slide52.xml.rels><?xml version="1.0" encoding="UTF-8" standalone="yes"?>
<Relationships xmlns="http://schemas.openxmlformats.org/package/2006/relationships"><Relationship Id="rId8" Type="http://schemas.openxmlformats.org/officeDocument/2006/relationships/image" Target="../media/image550.png"/><Relationship Id="rId3" Type="http://schemas.openxmlformats.org/officeDocument/2006/relationships/image" Target="../media/image500.png"/><Relationship Id="rId7" Type="http://schemas.openxmlformats.org/officeDocument/2006/relationships/image" Target="../media/image540.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530.png"/><Relationship Id="rId5" Type="http://schemas.openxmlformats.org/officeDocument/2006/relationships/image" Target="../media/image520.png"/><Relationship Id="rId4" Type="http://schemas.openxmlformats.org/officeDocument/2006/relationships/image" Target="../media/image510.png"/><Relationship Id="rId9" Type="http://schemas.openxmlformats.org/officeDocument/2006/relationships/image" Target="../media/image56.png"/></Relationships>
</file>

<file path=ppt/slides/_rels/slide53.xml.rels><?xml version="1.0" encoding="UTF-8" standalone="yes"?>
<Relationships xmlns="http://schemas.openxmlformats.org/package/2006/relationships"><Relationship Id="rId8" Type="http://schemas.openxmlformats.org/officeDocument/2006/relationships/image" Target="../media/image220.png"/><Relationship Id="rId3" Type="http://schemas.openxmlformats.org/officeDocument/2006/relationships/image" Target="../media/image170.png"/><Relationship Id="rId7" Type="http://schemas.openxmlformats.org/officeDocument/2006/relationships/image" Target="../media/image210.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200.png"/><Relationship Id="rId5" Type="http://schemas.openxmlformats.org/officeDocument/2006/relationships/image" Target="../media/image190.png"/><Relationship Id="rId4" Type="http://schemas.openxmlformats.org/officeDocument/2006/relationships/image" Target="../media/image180.png"/></Relationships>
</file>

<file path=ppt/slides/_rels/slide54.xml.rels><?xml version="1.0" encoding="UTF-8" standalone="yes"?>
<Relationships xmlns="http://schemas.openxmlformats.org/package/2006/relationships"><Relationship Id="rId8" Type="http://schemas.openxmlformats.org/officeDocument/2006/relationships/image" Target="../media/image280.png"/><Relationship Id="rId3" Type="http://schemas.openxmlformats.org/officeDocument/2006/relationships/image" Target="../media/image230.png"/><Relationship Id="rId7" Type="http://schemas.openxmlformats.org/officeDocument/2006/relationships/image" Target="../media/image270.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260.png"/><Relationship Id="rId11" Type="http://schemas.openxmlformats.org/officeDocument/2006/relationships/image" Target="../media/image310.png"/><Relationship Id="rId5" Type="http://schemas.openxmlformats.org/officeDocument/2006/relationships/image" Target="../media/image250.png"/><Relationship Id="rId10" Type="http://schemas.openxmlformats.org/officeDocument/2006/relationships/image" Target="../media/image300.png"/><Relationship Id="rId4" Type="http://schemas.openxmlformats.org/officeDocument/2006/relationships/image" Target="../media/image240.png"/><Relationship Id="rId9" Type="http://schemas.openxmlformats.org/officeDocument/2006/relationships/image" Target="../media/image290.png"/></Relationships>
</file>

<file path=ppt/slides/_rels/slide55.xml.rels><?xml version="1.0" encoding="UTF-8" standalone="yes"?>
<Relationships xmlns="http://schemas.openxmlformats.org/package/2006/relationships"><Relationship Id="rId3" Type="http://schemas.openxmlformats.org/officeDocument/2006/relationships/image" Target="../media/image320.png"/><Relationship Id="rId7" Type="http://schemas.openxmlformats.org/officeDocument/2006/relationships/image" Target="../media/image360.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350.png"/><Relationship Id="rId5" Type="http://schemas.openxmlformats.org/officeDocument/2006/relationships/image" Target="../media/image340.png"/><Relationship Id="rId4" Type="http://schemas.openxmlformats.org/officeDocument/2006/relationships/image" Target="../media/image330.png"/></Relationships>
</file>

<file path=ppt/slides/_rels/slide56.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390.png"/><Relationship Id="rId4" Type="http://schemas.openxmlformats.org/officeDocument/2006/relationships/image" Target="../media/image380.png"/></Relationships>
</file>

<file path=ppt/slides/_rels/slide57.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5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image" Target="../media/image59.png"/><Relationship Id="rId4" Type="http://schemas.openxmlformats.org/officeDocument/2006/relationships/image" Target="../media/image6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640.png"/><Relationship Id="rId7" Type="http://schemas.openxmlformats.org/officeDocument/2006/relationships/image" Target="../media/image66.png"/><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490.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slideLayout" Target="../slideLayouts/slideLayout2.xml"/><Relationship Id="rId1" Type="http://schemas.openxmlformats.org/officeDocument/2006/relationships/video" Target="https://www.youtube.com/embed/Rmrll8SZzOs" TargetMode="External"/><Relationship Id="rId4" Type="http://schemas.openxmlformats.org/officeDocument/2006/relationships/hyperlink" Target="http://iitmicrogrid.net/microgrid.aspx"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hyperlink" Target="http://iitmicrogrid.net/microgrid.aspx"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iitmicrogrid.net/microgrid.aspx"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68312" y="1295400"/>
            <a:ext cx="6999288" cy="457200"/>
          </a:xfrm>
        </p:spPr>
        <p:txBody>
          <a:bodyPr/>
          <a:lstStyle/>
          <a:p>
            <a:r>
              <a:rPr lang="en-US" dirty="0">
                <a:latin typeface="Times New Roman" panose="02020603050405020304" pitchFamily="18" charset="0"/>
                <a:cs typeface="Times New Roman" panose="02020603050405020304" pitchFamily="18" charset="0"/>
              </a:rPr>
              <a:t>EE 653 Power distribution system modeling, optimization and simulation</a:t>
            </a:r>
          </a:p>
        </p:txBody>
      </p:sp>
      <p:sp>
        <p:nvSpPr>
          <p:cNvPr id="7" name="Title 5">
            <a:extLst>
              <a:ext uri="{FF2B5EF4-FFF2-40B4-BE49-F238E27FC236}">
                <a16:creationId xmlns:a16="http://schemas.microsoft.com/office/drawing/2014/main" id="{956278CC-96C5-4C67-94C5-E3D7A22875ED}"/>
              </a:ext>
            </a:extLst>
          </p:cNvPr>
          <p:cNvSpPr>
            <a:spLocks noGrp="1"/>
          </p:cNvSpPr>
          <p:nvPr>
            <p:ph type="ctrTitle"/>
          </p:nvPr>
        </p:nvSpPr>
        <p:spPr>
          <a:xfrm>
            <a:off x="468312" y="2743200"/>
            <a:ext cx="7864261" cy="1066800"/>
          </a:xfrm>
        </p:spPr>
        <p:txBody>
          <a:bodyPr/>
          <a:lstStyle/>
          <a:p>
            <a:pPr algn="ctr"/>
            <a:r>
              <a:rPr lang="en-US" dirty="0">
                <a:latin typeface="Times New Roman" panose="02020603050405020304" pitchFamily="18" charset="0"/>
                <a:cs typeface="Times New Roman" panose="02020603050405020304" pitchFamily="18" charset="0"/>
              </a:rPr>
              <a:t>Microgrids (Part I)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Introduction and Energy Management</a:t>
            </a:r>
            <a:endParaRPr lang="en-US" dirty="0"/>
          </a:p>
        </p:txBody>
      </p:sp>
      <p:sp>
        <p:nvSpPr>
          <p:cNvPr id="5" name="Subtitle 2">
            <a:extLst>
              <a:ext uri="{FF2B5EF4-FFF2-40B4-BE49-F238E27FC236}">
                <a16:creationId xmlns:a16="http://schemas.microsoft.com/office/drawing/2014/main" id="{44E2B40A-BC2E-F042-8443-20A546DE4F60}"/>
              </a:ext>
            </a:extLst>
          </p:cNvPr>
          <p:cNvSpPr>
            <a:spLocks noGrp="1"/>
          </p:cNvSpPr>
          <p:nvPr>
            <p:ph type="subTitle" idx="1"/>
          </p:nvPr>
        </p:nvSpPr>
        <p:spPr>
          <a:xfrm>
            <a:off x="57042" y="3810000"/>
            <a:ext cx="8686800" cy="1066800"/>
          </a:xfrm>
        </p:spPr>
        <p:txBody>
          <a:bodyPr/>
          <a:lstStyle/>
          <a:p>
            <a:endParaRPr lang="en-US" sz="2000" dirty="0">
              <a:solidFill>
                <a:schemeClr val="tx1"/>
              </a:solidFill>
              <a:latin typeface="Times New Roman" panose="02020603050405020304" pitchFamily="18" charset="0"/>
              <a:cs typeface="Times New Roman" panose="02020603050405020304" pitchFamily="18" charset="0"/>
            </a:endParaRPr>
          </a:p>
          <a:p>
            <a:pPr algn="ctr"/>
            <a:r>
              <a:rPr lang="en-US" sz="2000" dirty="0">
                <a:solidFill>
                  <a:schemeClr val="tx1"/>
                </a:solidFill>
                <a:latin typeface="Times New Roman" panose="02020603050405020304" pitchFamily="18" charset="0"/>
                <a:cs typeface="Times New Roman" panose="02020603050405020304" pitchFamily="18" charset="0"/>
              </a:rPr>
              <a:t>GRA: </a:t>
            </a:r>
            <a:r>
              <a:rPr lang="en-US" sz="2000" dirty="0" err="1">
                <a:solidFill>
                  <a:schemeClr val="tx1"/>
                </a:solidFill>
                <a:latin typeface="Times New Roman" panose="02020603050405020304" pitchFamily="18" charset="0"/>
                <a:cs typeface="Times New Roman" panose="02020603050405020304" pitchFamily="18" charset="0"/>
              </a:rPr>
              <a:t>Qianzhi</a:t>
            </a:r>
            <a:r>
              <a:rPr lang="en-US" sz="2000" dirty="0">
                <a:solidFill>
                  <a:schemeClr val="tx1"/>
                </a:solidFill>
                <a:latin typeface="Times New Roman" panose="02020603050405020304" pitchFamily="18" charset="0"/>
                <a:cs typeface="Times New Roman" panose="02020603050405020304" pitchFamily="18" charset="0"/>
              </a:rPr>
              <a:t> Zhang</a:t>
            </a:r>
          </a:p>
          <a:p>
            <a:pPr algn="ctr"/>
            <a:r>
              <a:rPr lang="en-US" sz="2000" dirty="0">
                <a:solidFill>
                  <a:schemeClr val="tx1"/>
                </a:solidFill>
                <a:latin typeface="Times New Roman" panose="02020603050405020304" pitchFamily="18" charset="0"/>
                <a:cs typeface="Times New Roman" panose="02020603050405020304" pitchFamily="18" charset="0"/>
              </a:rPr>
              <a:t>Advisor: Dr. Zhaoyu Wang</a:t>
            </a:r>
          </a:p>
          <a:p>
            <a:pPr algn="ctr"/>
            <a:r>
              <a:rPr lang="en-US" sz="2000" dirty="0">
                <a:solidFill>
                  <a:schemeClr val="tx1"/>
                </a:solidFill>
                <a:latin typeface="Times New Roman" panose="02020603050405020304" pitchFamily="18" charset="0"/>
                <a:cs typeface="Times New Roman" panose="02020603050405020304" pitchFamily="18" charset="0"/>
              </a:rPr>
              <a:t>Department of Electrical and Computer Engineering</a:t>
            </a:r>
          </a:p>
          <a:p>
            <a:pPr algn="ctr"/>
            <a:r>
              <a:rPr lang="en-US" sz="2000" dirty="0">
                <a:solidFill>
                  <a:schemeClr val="tx1"/>
                </a:solidFill>
                <a:latin typeface="Times New Roman" panose="02020603050405020304" pitchFamily="18" charset="0"/>
                <a:cs typeface="Times New Roman" panose="02020603050405020304" pitchFamily="18" charset="0"/>
              </a:rPr>
              <a:t>Iowa State University</a:t>
            </a:r>
          </a:p>
          <a:p>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0654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457200"/>
          </a:xfrm>
        </p:spPr>
        <p:txBody>
          <a:bodyPr/>
          <a:lstStyle/>
          <a:p>
            <a:r>
              <a:rPr lang="en-US" sz="2400" dirty="0" smtClean="0">
                <a:latin typeface="Times New Roman" panose="02020603050405020304" pitchFamily="18" charset="0"/>
                <a:cs typeface="Times New Roman" panose="02020603050405020304" pitchFamily="18" charset="0"/>
              </a:rPr>
              <a:t>MG Categories</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10</a:t>
            </a:fld>
            <a:endParaRPr lang="en-US" dirty="0"/>
          </a:p>
        </p:txBody>
      </p:sp>
      <p:sp>
        <p:nvSpPr>
          <p:cNvPr id="5" name="Text Placeholder 4"/>
          <p:cNvSpPr>
            <a:spLocks noGrp="1"/>
          </p:cNvSpPr>
          <p:nvPr>
            <p:ph type="body" sz="quarter" idx="10"/>
          </p:nvPr>
        </p:nvSpPr>
        <p:spPr/>
        <p:txBody>
          <a:bodyPr/>
          <a:lstStyle/>
          <a:p>
            <a:endParaRPr lang="en-US"/>
          </a:p>
        </p:txBody>
      </p:sp>
      <p:sp>
        <p:nvSpPr>
          <p:cNvPr id="8" name="Rectangle 7"/>
          <p:cNvSpPr/>
          <p:nvPr/>
        </p:nvSpPr>
        <p:spPr>
          <a:xfrm>
            <a:off x="26773" y="533400"/>
            <a:ext cx="8534400" cy="5355312"/>
          </a:xfrm>
          <a:prstGeom prst="rect">
            <a:avLst/>
          </a:prstGeom>
        </p:spPr>
        <p:txBody>
          <a:bodyPr wrap="square">
            <a:spAutoFit/>
          </a:bodyPr>
          <a:lstStyle/>
          <a:p>
            <a:pPr algn="just"/>
            <a:r>
              <a:rPr lang="en-US" sz="1900" dirty="0" smtClean="0">
                <a:latin typeface="Times New Roman" panose="02020603050405020304" pitchFamily="18" charset="0"/>
                <a:cs typeface="Times New Roman" panose="02020603050405020304" pitchFamily="18" charset="0"/>
              </a:rPr>
              <a:t>Most MGs can be further described by the following four categories [4]:</a:t>
            </a:r>
          </a:p>
          <a:p>
            <a:pPr algn="just"/>
            <a:endParaRPr lang="en-US" sz="1900" dirty="0" smtClean="0">
              <a:latin typeface="Times New Roman" panose="02020603050405020304" pitchFamily="18" charset="0"/>
              <a:cs typeface="Times New Roman" panose="02020603050405020304" pitchFamily="18" charset="0"/>
            </a:endParaRPr>
          </a:p>
          <a:p>
            <a:pPr algn="just"/>
            <a:r>
              <a:rPr lang="en-US" sz="1900" dirty="0" smtClean="0">
                <a:latin typeface="Times New Roman" panose="02020603050405020304" pitchFamily="18" charset="0"/>
                <a:cs typeface="Times New Roman" panose="02020603050405020304" pitchFamily="18" charset="0"/>
              </a:rPr>
              <a:t>(1) Campus Environment/Institutional MG</a:t>
            </a:r>
          </a:p>
          <a:p>
            <a:pPr algn="just"/>
            <a:r>
              <a:rPr lang="en-US" sz="1900" dirty="0" smtClean="0"/>
              <a:t>The focus of campus micro-grids is aggregating existing on-site generation with multiple loads that located in tight geography in which owner easily manage them.</a:t>
            </a:r>
          </a:p>
          <a:p>
            <a:pPr algn="just"/>
            <a:endParaRPr lang="en-US" sz="1900" dirty="0">
              <a:latin typeface="Times New Roman" panose="02020603050405020304" pitchFamily="18" charset="0"/>
              <a:cs typeface="Times New Roman" panose="02020603050405020304" pitchFamily="18" charset="0"/>
            </a:endParaRPr>
          </a:p>
          <a:p>
            <a:pPr algn="just"/>
            <a:r>
              <a:rPr lang="en-US" sz="1900" dirty="0" smtClean="0">
                <a:latin typeface="Times New Roman" panose="02020603050405020304" pitchFamily="18" charset="0"/>
                <a:cs typeface="Times New Roman" panose="02020603050405020304" pitchFamily="18" charset="0"/>
              </a:rPr>
              <a:t>(2) Remote Off-grid MGs</a:t>
            </a:r>
            <a:endParaRPr lang="en-US" sz="1900" dirty="0">
              <a:latin typeface="Times New Roman" panose="02020603050405020304" pitchFamily="18" charset="0"/>
              <a:cs typeface="Times New Roman" panose="02020603050405020304" pitchFamily="18" charset="0"/>
            </a:endParaRPr>
          </a:p>
          <a:p>
            <a:pPr algn="just"/>
            <a:r>
              <a:rPr lang="en-US" sz="1900" dirty="0"/>
              <a:t>These </a:t>
            </a:r>
            <a:r>
              <a:rPr lang="en-US" sz="1900" dirty="0" smtClean="0"/>
              <a:t>micro-grids </a:t>
            </a:r>
            <a:r>
              <a:rPr lang="en-US" sz="1900" dirty="0"/>
              <a:t>never connect to the </a:t>
            </a:r>
            <a:r>
              <a:rPr lang="en-US" sz="1900" dirty="0" smtClean="0"/>
              <a:t>macro-grid and </a:t>
            </a:r>
            <a:r>
              <a:rPr lang="en-US" sz="1900" dirty="0"/>
              <a:t>instead operate in an island mode at all times because of economical issue or geography position. Typically, an "off-grid" </a:t>
            </a:r>
            <a:r>
              <a:rPr lang="en-US" sz="1900" dirty="0" smtClean="0"/>
              <a:t>micro-grid </a:t>
            </a:r>
            <a:r>
              <a:rPr lang="en-US" sz="1900" dirty="0"/>
              <a:t>is built in areas that are far distant from any transmission and distribution infrastructure and, therefore, have no connection to the utility grid</a:t>
            </a:r>
            <a:r>
              <a:rPr lang="en-US" sz="1900" dirty="0" smtClean="0"/>
              <a:t>.</a:t>
            </a:r>
          </a:p>
          <a:p>
            <a:pPr algn="just"/>
            <a:endParaRPr lang="en-US" sz="1900" dirty="0" smtClean="0"/>
          </a:p>
          <a:p>
            <a:pPr algn="just"/>
            <a:r>
              <a:rPr lang="en-US" sz="1900" dirty="0">
                <a:latin typeface="Times New Roman" panose="02020603050405020304" pitchFamily="18" charset="0"/>
                <a:cs typeface="Times New Roman" panose="02020603050405020304" pitchFamily="18" charset="0"/>
              </a:rPr>
              <a:t>(3) Military Base MGs</a:t>
            </a:r>
          </a:p>
          <a:p>
            <a:pPr algn="just"/>
            <a:r>
              <a:rPr lang="en-US" sz="1900" dirty="0"/>
              <a:t>These MGs are being actively deployed with focus on both physical and cyber security for military facilities in order to assure reliable power without relying on the macro-grid. </a:t>
            </a:r>
          </a:p>
          <a:p>
            <a:pPr algn="just"/>
            <a:endParaRPr lang="en-US" sz="1900" dirty="0" smtClean="0"/>
          </a:p>
          <a:p>
            <a:pPr algn="just"/>
            <a:endParaRPr lang="en-US" sz="1900" dirty="0"/>
          </a:p>
        </p:txBody>
      </p:sp>
      <p:sp>
        <p:nvSpPr>
          <p:cNvPr id="11" name="Rectangle 10"/>
          <p:cNvSpPr/>
          <p:nvPr/>
        </p:nvSpPr>
        <p:spPr>
          <a:xfrm>
            <a:off x="-49427" y="5833031"/>
            <a:ext cx="8686800" cy="246221"/>
          </a:xfrm>
          <a:prstGeom prst="rect">
            <a:avLst/>
          </a:prstGeom>
        </p:spPr>
        <p:txBody>
          <a:bodyPr wrap="square">
            <a:spAutoFit/>
          </a:bodyPr>
          <a:lstStyle/>
          <a:p>
            <a:pPr algn="just"/>
            <a:r>
              <a:rPr lang="en-US" sz="1000" dirty="0" smtClean="0"/>
              <a:t>[4] </a:t>
            </a:r>
            <a:r>
              <a:rPr lang="en-US" sz="1000" dirty="0"/>
              <a:t>Ward Bower, Dan Ton, Ross </a:t>
            </a:r>
            <a:r>
              <a:rPr lang="en-US" sz="1000" dirty="0" err="1"/>
              <a:t>Guttromson</a:t>
            </a:r>
            <a:r>
              <a:rPr lang="en-US" sz="1000" dirty="0"/>
              <a:t>, “The Advanced Micro-grid Integration and Interoperability,“ Sandia National Laboratories, 2014</a:t>
            </a:r>
          </a:p>
        </p:txBody>
      </p:sp>
    </p:spTree>
    <p:extLst>
      <p:ext uri="{BB962C8B-B14F-4D97-AF65-F5344CB8AC3E}">
        <p14:creationId xmlns:p14="http://schemas.microsoft.com/office/powerpoint/2010/main" val="34722941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11</a:t>
            </a:fld>
            <a:endParaRPr lang="en-US" dirty="0"/>
          </a:p>
        </p:txBody>
      </p:sp>
      <p:sp>
        <p:nvSpPr>
          <p:cNvPr id="5" name="Text Placeholder 4"/>
          <p:cNvSpPr>
            <a:spLocks noGrp="1"/>
          </p:cNvSpPr>
          <p:nvPr>
            <p:ph type="body" sz="quarter" idx="10"/>
          </p:nvPr>
        </p:nvSpPr>
        <p:spPr/>
        <p:txBody>
          <a:bodyPr/>
          <a:lstStyle/>
          <a:p>
            <a:endParaRPr lang="en-US"/>
          </a:p>
        </p:txBody>
      </p:sp>
      <p:sp>
        <p:nvSpPr>
          <p:cNvPr id="8" name="Rectangle 7"/>
          <p:cNvSpPr/>
          <p:nvPr/>
        </p:nvSpPr>
        <p:spPr>
          <a:xfrm>
            <a:off x="102972" y="338550"/>
            <a:ext cx="8812427" cy="2554545"/>
          </a:xfrm>
          <a:prstGeom prst="rect">
            <a:avLst/>
          </a:prstGeom>
        </p:spPr>
        <p:txBody>
          <a:bodyPr wrap="square">
            <a:spAutoFit/>
          </a:bodyPr>
          <a:lstStyle/>
          <a:p>
            <a:pPr algn="just"/>
            <a:endParaRPr lang="en-US" sz="2000" dirty="0"/>
          </a:p>
          <a:p>
            <a:pPr algn="just"/>
            <a:r>
              <a:rPr lang="en-US" sz="2000" dirty="0" smtClean="0">
                <a:latin typeface="Times New Roman" panose="02020603050405020304" pitchFamily="18" charset="0"/>
                <a:cs typeface="Times New Roman" panose="02020603050405020304" pitchFamily="18" charset="0"/>
              </a:rPr>
              <a:t>(4) Commercial and Industrial MGs</a:t>
            </a:r>
            <a:endParaRPr lang="en-US" sz="2000" dirty="0">
              <a:latin typeface="Times New Roman" panose="02020603050405020304" pitchFamily="18" charset="0"/>
              <a:cs typeface="Times New Roman" panose="02020603050405020304" pitchFamily="18" charset="0"/>
            </a:endParaRPr>
          </a:p>
          <a:p>
            <a:pPr algn="just"/>
            <a:r>
              <a:rPr lang="en-US" sz="2000" dirty="0"/>
              <a:t>These types of </a:t>
            </a:r>
            <a:r>
              <a:rPr lang="en-US" sz="2000" dirty="0" smtClean="0"/>
              <a:t>micro-grids </a:t>
            </a:r>
            <a:r>
              <a:rPr lang="en-US" sz="2000" dirty="0"/>
              <a:t>are maturing quickly in North America and Asia Pacific; however, the lack of well –known standards for these types of </a:t>
            </a:r>
            <a:r>
              <a:rPr lang="en-US" sz="2000" dirty="0" smtClean="0"/>
              <a:t>micro-grids </a:t>
            </a:r>
            <a:r>
              <a:rPr lang="en-US" sz="2000" dirty="0"/>
              <a:t>limits them globally. Main reasons for the installation of an industrial </a:t>
            </a:r>
            <a:r>
              <a:rPr lang="en-US" sz="2000" dirty="0" smtClean="0"/>
              <a:t>micro-grid </a:t>
            </a:r>
            <a:r>
              <a:rPr lang="en-US" sz="2000" dirty="0"/>
              <a:t>are power supply security and its reliability. There are many manufacturing processes in which an interruption of the power supply may cause high revenue losses and long start-up time.</a:t>
            </a:r>
          </a:p>
        </p:txBody>
      </p:sp>
      <p:graphicFrame>
        <p:nvGraphicFramePr>
          <p:cNvPr id="6" name="Table 5"/>
          <p:cNvGraphicFramePr>
            <a:graphicFrameLocks noGrp="1"/>
          </p:cNvGraphicFramePr>
          <p:nvPr>
            <p:extLst/>
          </p:nvPr>
        </p:nvGraphicFramePr>
        <p:xfrm>
          <a:off x="381000" y="3493359"/>
          <a:ext cx="8229600" cy="2102738"/>
        </p:xfrm>
        <a:graphic>
          <a:graphicData uri="http://schemas.openxmlformats.org/drawingml/2006/table">
            <a:tbl>
              <a:tblPr>
                <a:tableStyleId>{5C22544A-7EE6-4342-B048-85BDC9FD1C3A}</a:tableStyleId>
              </a:tblPr>
              <a:tblGrid>
                <a:gridCol w="2310875">
                  <a:extLst>
                    <a:ext uri="{9D8B030D-6E8A-4147-A177-3AD203B41FA5}">
                      <a16:colId xmlns:a16="http://schemas.microsoft.com/office/drawing/2014/main" val="2999769215"/>
                    </a:ext>
                  </a:extLst>
                </a:gridCol>
                <a:gridCol w="5918725">
                  <a:extLst>
                    <a:ext uri="{9D8B030D-6E8A-4147-A177-3AD203B41FA5}">
                      <a16:colId xmlns:a16="http://schemas.microsoft.com/office/drawing/2014/main" val="2769464932"/>
                    </a:ext>
                  </a:extLst>
                </a:gridCol>
              </a:tblGrid>
              <a:tr h="521905">
                <a:tc>
                  <a:txBody>
                    <a:bodyPr/>
                    <a:lstStyle/>
                    <a:p>
                      <a:pPr algn="ctr" fontAlgn="b"/>
                      <a:r>
                        <a:rPr lang="en-US" sz="2000" u="none" strike="noStrike" dirty="0" smtClean="0">
                          <a:effectLst/>
                          <a:latin typeface="Times New Roman" panose="02020603050405020304" pitchFamily="18" charset="0"/>
                          <a:cs typeface="Times New Roman" panose="02020603050405020304" pitchFamily="18" charset="0"/>
                        </a:rPr>
                        <a:t>Commercial </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smtClean="0">
                          <a:effectLst/>
                          <a:latin typeface="Times New Roman" panose="02020603050405020304" pitchFamily="18" charset="0"/>
                          <a:cs typeface="Times New Roman" panose="02020603050405020304" pitchFamily="18" charset="0"/>
                        </a:rPr>
                        <a:t>&gt;50kW, three-phase</a:t>
                      </a:r>
                      <a:r>
                        <a:rPr lang="en-US" sz="2000" u="none" strike="noStrike" baseline="0" dirty="0" smtClean="0">
                          <a:effectLst/>
                          <a:latin typeface="Times New Roman" panose="02020603050405020304" pitchFamily="18" charset="0"/>
                          <a:cs typeface="Times New Roman" panose="02020603050405020304" pitchFamily="18" charset="0"/>
                        </a:rPr>
                        <a:t> and functionally expandable</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2929222"/>
                  </a:ext>
                </a:extLst>
              </a:tr>
              <a:tr h="728606">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2000" u="none" strike="noStrike" dirty="0" smtClean="0">
                          <a:effectLst/>
                          <a:latin typeface="Times New Roman" panose="02020603050405020304" pitchFamily="18" charset="0"/>
                          <a:cs typeface="Times New Roman" panose="02020603050405020304" pitchFamily="18" charset="0"/>
                        </a:rPr>
                        <a:t>Community/Campus</a:t>
                      </a:r>
                      <a:endParaRPr lang="en-US" sz="20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smtClean="0">
                          <a:effectLst/>
                          <a:latin typeface="Times New Roman" panose="02020603050405020304" pitchFamily="18" charset="0"/>
                          <a:cs typeface="Times New Roman" panose="02020603050405020304" pitchFamily="18" charset="0"/>
                        </a:rPr>
                        <a:t>1-10 MW may be modular or</a:t>
                      </a:r>
                      <a:r>
                        <a:rPr lang="en-US" sz="2000" u="none" strike="noStrike" baseline="0" dirty="0" smtClean="0">
                          <a:effectLst/>
                          <a:latin typeface="Times New Roman" panose="02020603050405020304" pitchFamily="18" charset="0"/>
                          <a:cs typeface="Times New Roman" panose="02020603050405020304" pitchFamily="18" charset="0"/>
                        </a:rPr>
                        <a:t> single rating</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6293103"/>
                  </a:ext>
                </a:extLst>
              </a:tr>
              <a:tr h="852227">
                <a:tc>
                  <a:txBody>
                    <a:bodyPr/>
                    <a:lstStyle/>
                    <a:p>
                      <a:pPr algn="ctr" fontAlgn="b"/>
                      <a:r>
                        <a:rPr lang="en-US" sz="2000" b="0" i="0" u="none" strike="noStrike" dirty="0" smtClean="0">
                          <a:solidFill>
                            <a:srgbClr val="000000"/>
                          </a:solidFill>
                          <a:effectLst/>
                          <a:latin typeface="Times New Roman" panose="02020603050405020304" pitchFamily="18" charset="0"/>
                          <a:cs typeface="Times New Roman" panose="02020603050405020304" pitchFamily="18" charset="0"/>
                        </a:rPr>
                        <a:t>Utility Scale</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u="none" strike="noStrike" dirty="0" smtClean="0">
                          <a:effectLst/>
                          <a:latin typeface="Times New Roman" panose="02020603050405020304" pitchFamily="18" charset="0"/>
                          <a:cs typeface="Times New Roman" panose="02020603050405020304" pitchFamily="18" charset="0"/>
                        </a:rPr>
                        <a:t>&gt;10 MW possibly using multiple interconnected micro-grid</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6614138"/>
                  </a:ext>
                </a:extLst>
              </a:tr>
            </a:tbl>
          </a:graphicData>
        </a:graphic>
      </p:graphicFrame>
      <p:sp>
        <p:nvSpPr>
          <p:cNvPr id="7" name="TextBox 6"/>
          <p:cNvSpPr txBox="1"/>
          <p:nvPr/>
        </p:nvSpPr>
        <p:spPr>
          <a:xfrm>
            <a:off x="2590800" y="3102585"/>
            <a:ext cx="4509568" cy="307777"/>
          </a:xfrm>
          <a:prstGeom prst="rect">
            <a:avLst/>
          </a:prstGeom>
          <a:noFill/>
        </p:spPr>
        <p:txBody>
          <a:bodyPr wrap="none" rtlCol="0">
            <a:spAutoFit/>
          </a:bodyPr>
          <a:lstStyle/>
          <a:p>
            <a:r>
              <a:rPr lang="en-US" sz="1400" dirty="0" smtClean="0"/>
              <a:t>Tab. 1 DOE MG Program Application-Power Categories [4]</a:t>
            </a:r>
            <a:endParaRPr lang="en-US" sz="1400" dirty="0"/>
          </a:p>
        </p:txBody>
      </p:sp>
      <p:sp>
        <p:nvSpPr>
          <p:cNvPr id="9" name="Rectangle 8"/>
          <p:cNvSpPr/>
          <p:nvPr/>
        </p:nvSpPr>
        <p:spPr>
          <a:xfrm>
            <a:off x="-61784" y="5820674"/>
            <a:ext cx="8686800" cy="246221"/>
          </a:xfrm>
          <a:prstGeom prst="rect">
            <a:avLst/>
          </a:prstGeom>
        </p:spPr>
        <p:txBody>
          <a:bodyPr wrap="square">
            <a:spAutoFit/>
          </a:bodyPr>
          <a:lstStyle/>
          <a:p>
            <a:pPr algn="just"/>
            <a:r>
              <a:rPr lang="en-US" sz="1000" dirty="0" smtClean="0"/>
              <a:t>[4] </a:t>
            </a:r>
            <a:r>
              <a:rPr lang="en-US" sz="1000" dirty="0"/>
              <a:t>Ward Bower, Dan Ton, Ross </a:t>
            </a:r>
            <a:r>
              <a:rPr lang="en-US" sz="1000" dirty="0" err="1"/>
              <a:t>Guttromson</a:t>
            </a:r>
            <a:r>
              <a:rPr lang="en-US" sz="1000" dirty="0"/>
              <a:t>, “The Advanced Micro-grid Integration and Interoperability,“ Sandia National Laboratories, 2014</a:t>
            </a:r>
          </a:p>
        </p:txBody>
      </p:sp>
      <p:sp>
        <p:nvSpPr>
          <p:cNvPr id="10" name="Title 1"/>
          <p:cNvSpPr>
            <a:spLocks noGrp="1"/>
          </p:cNvSpPr>
          <p:nvPr>
            <p:ph type="title"/>
          </p:nvPr>
        </p:nvSpPr>
        <p:spPr>
          <a:xfrm>
            <a:off x="0" y="0"/>
            <a:ext cx="7772400" cy="457200"/>
          </a:xfrm>
        </p:spPr>
        <p:txBody>
          <a:bodyPr/>
          <a:lstStyle/>
          <a:p>
            <a:r>
              <a:rPr lang="en-US" sz="2400" dirty="0" smtClean="0">
                <a:latin typeface="Times New Roman" panose="02020603050405020304" pitchFamily="18" charset="0"/>
                <a:cs typeface="Times New Roman" panose="02020603050405020304" pitchFamily="18" charset="0"/>
              </a:rPr>
              <a:t>MG Categories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3586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7" y="4119"/>
            <a:ext cx="7772400" cy="476250"/>
          </a:xfrm>
        </p:spPr>
        <p:txBody>
          <a:bodyPr/>
          <a:lstStyle/>
          <a:p>
            <a:r>
              <a:rPr lang="en-US" sz="2800" dirty="0" smtClean="0">
                <a:latin typeface="Times New Roman" panose="02020603050405020304" pitchFamily="18" charset="0"/>
                <a:cs typeface="Times New Roman" panose="02020603050405020304" pitchFamily="18" charset="0"/>
              </a:rPr>
              <a:t>Technical and Economical Advantages of MG</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12</a:t>
            </a:fld>
            <a:endParaRPr lang="en-US" dirty="0"/>
          </a:p>
        </p:txBody>
      </p:sp>
      <p:sp>
        <p:nvSpPr>
          <p:cNvPr id="5" name="Text Placeholder 4"/>
          <p:cNvSpPr>
            <a:spLocks noGrp="1"/>
          </p:cNvSpPr>
          <p:nvPr>
            <p:ph type="body" sz="quarter" idx="10"/>
          </p:nvPr>
        </p:nvSpPr>
        <p:spPr/>
        <p:txBody>
          <a:bodyPr/>
          <a:lstStyle/>
          <a:p>
            <a:endParaRPr lang="en-US" dirty="0"/>
          </a:p>
        </p:txBody>
      </p:sp>
      <p:sp>
        <p:nvSpPr>
          <p:cNvPr id="6" name="TextBox 5"/>
          <p:cNvSpPr txBox="1"/>
          <p:nvPr/>
        </p:nvSpPr>
        <p:spPr>
          <a:xfrm>
            <a:off x="47368" y="576005"/>
            <a:ext cx="8587946" cy="5016758"/>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The development of MG is very promising for the electric energy industry because of the following advantages [2]:</a:t>
            </a:r>
          </a:p>
          <a:p>
            <a:endParaRPr lang="en-US" dirty="0" smtClean="0">
              <a:latin typeface="Times New Roman" panose="02020603050405020304" pitchFamily="18" charset="0"/>
              <a:cs typeface="Times New Roman" panose="02020603050405020304" pitchFamily="18" charset="0"/>
            </a:endParaRPr>
          </a:p>
          <a:p>
            <a:pPr algn="just"/>
            <a:r>
              <a:rPr lang="en-US" b="1" dirty="0" smtClean="0"/>
              <a:t>1. </a:t>
            </a:r>
            <a:r>
              <a:rPr lang="en-US" b="1" i="1" dirty="0" smtClean="0"/>
              <a:t>Environmental issues</a:t>
            </a:r>
            <a:r>
              <a:rPr lang="en-US" b="1" dirty="0" smtClean="0"/>
              <a:t> </a:t>
            </a:r>
            <a:r>
              <a:rPr lang="en-US" dirty="0" smtClean="0"/>
              <a:t>– It is needless to say that MGs would have much lesser environmental impact than the large conventional thermal power stations. However, it must be mentioned that the successful implementation of carbon capture and storage schemes for thermal power plants will drastically reduce the environmental impacts. Nevertheless, some of the benefits of MG in this regard are as follows:</a:t>
            </a:r>
          </a:p>
          <a:p>
            <a:pPr marL="971550" lvl="1" indent="-514350" algn="just">
              <a:buAutoNum type="romanLcParenBoth"/>
            </a:pPr>
            <a:r>
              <a:rPr lang="en-US" sz="2000" dirty="0" smtClean="0">
                <a:latin typeface="Times New Roman" panose="02020603050405020304" pitchFamily="18" charset="0"/>
                <a:cs typeface="Times New Roman" panose="02020603050405020304" pitchFamily="18" charset="0"/>
              </a:rPr>
              <a:t>Reduction in gaseous and particulate emissions due to close control of the combustion process may ultimately help combat global warming</a:t>
            </a:r>
          </a:p>
          <a:p>
            <a:pPr marL="971550" lvl="1" indent="-514350" algn="just">
              <a:buAutoNum type="romanLcParenBoth"/>
            </a:pPr>
            <a:r>
              <a:rPr lang="en-US" sz="2000" dirty="0" smtClean="0">
                <a:latin typeface="Times New Roman" panose="02020603050405020304" pitchFamily="18" charset="0"/>
                <a:cs typeface="Times New Roman" panose="02020603050405020304" pitchFamily="18" charset="0"/>
              </a:rPr>
              <a:t>Physical proximity of customers with </a:t>
            </a:r>
            <a:r>
              <a:rPr lang="en-US" sz="2000" dirty="0" err="1" smtClean="0">
                <a:latin typeface="Times New Roman" panose="02020603050405020304" pitchFamily="18" charset="0"/>
                <a:cs typeface="Times New Roman" panose="02020603050405020304" pitchFamily="18" charset="0"/>
              </a:rPr>
              <a:t>microsources</a:t>
            </a:r>
            <a:r>
              <a:rPr lang="en-US" sz="2000" dirty="0" smtClean="0">
                <a:latin typeface="Times New Roman" panose="02020603050405020304" pitchFamily="18" charset="0"/>
                <a:cs typeface="Times New Roman" panose="02020603050405020304" pitchFamily="18" charset="0"/>
              </a:rPr>
              <a:t> may help to increase the awareness of customers towards judicious energy usage.  </a:t>
            </a:r>
            <a:endParaRPr lang="en-US" sz="2000" dirty="0">
              <a:latin typeface="Times New Roman" panose="02020603050405020304" pitchFamily="18" charset="0"/>
              <a:cs typeface="Times New Roman" panose="02020603050405020304" pitchFamily="18" charset="0"/>
            </a:endParaRPr>
          </a:p>
        </p:txBody>
      </p:sp>
      <p:sp>
        <p:nvSpPr>
          <p:cNvPr id="3" name="Rectangle 2"/>
          <p:cNvSpPr/>
          <p:nvPr/>
        </p:nvSpPr>
        <p:spPr>
          <a:xfrm>
            <a:off x="0" y="5833031"/>
            <a:ext cx="8930846" cy="246221"/>
          </a:xfrm>
          <a:prstGeom prst="rect">
            <a:avLst/>
          </a:prstGeom>
        </p:spPr>
        <p:txBody>
          <a:bodyPr wrap="square">
            <a:spAutoFit/>
          </a:bodyPr>
          <a:lstStyle/>
          <a:p>
            <a:pPr algn="just"/>
            <a:r>
              <a:rPr lang="en-US" sz="1000" dirty="0" smtClean="0"/>
              <a:t>[2] </a:t>
            </a:r>
            <a:r>
              <a:rPr lang="en-US" sz="1000" dirty="0">
                <a:latin typeface="Times" panose="02020603050405020304" pitchFamily="18" charset="0"/>
                <a:cs typeface="Times" panose="02020603050405020304" pitchFamily="18" charset="0"/>
              </a:rPr>
              <a:t>Series, I. R. E. "</a:t>
            </a:r>
            <a:r>
              <a:rPr lang="en-US" sz="1000" dirty="0" err="1">
                <a:latin typeface="Times" panose="02020603050405020304" pitchFamily="18" charset="0"/>
                <a:cs typeface="Times" panose="02020603050405020304" pitchFamily="18" charset="0"/>
              </a:rPr>
              <a:t>Microgrids</a:t>
            </a:r>
            <a:r>
              <a:rPr lang="en-US" sz="1000" dirty="0">
                <a:latin typeface="Times" panose="02020603050405020304" pitchFamily="18" charset="0"/>
                <a:cs typeface="Times" panose="02020603050405020304" pitchFamily="18" charset="0"/>
              </a:rPr>
              <a:t> and active distribution networks." </a:t>
            </a:r>
            <a:r>
              <a:rPr lang="en-US" sz="1000" i="1" dirty="0">
                <a:latin typeface="Times" panose="02020603050405020304" pitchFamily="18" charset="0"/>
                <a:cs typeface="Times" panose="02020603050405020304" pitchFamily="18" charset="0"/>
              </a:rPr>
              <a:t>The Institution of Engineering and Technology</a:t>
            </a:r>
            <a:r>
              <a:rPr lang="en-US" sz="1000" dirty="0">
                <a:latin typeface="Times" panose="02020603050405020304" pitchFamily="18" charset="0"/>
                <a:cs typeface="Times" panose="02020603050405020304" pitchFamily="18" charset="0"/>
              </a:rPr>
              <a:t>, 2009</a:t>
            </a:r>
          </a:p>
        </p:txBody>
      </p:sp>
    </p:spTree>
    <p:extLst>
      <p:ext uri="{BB962C8B-B14F-4D97-AF65-F5344CB8AC3E}">
        <p14:creationId xmlns:p14="http://schemas.microsoft.com/office/powerpoint/2010/main" val="3489651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6" y="1744"/>
            <a:ext cx="7772400" cy="400050"/>
          </a:xfrm>
        </p:spPr>
        <p:txBody>
          <a:bodyPr/>
          <a:lstStyle/>
          <a:p>
            <a:r>
              <a:rPr lang="en-US" sz="2800" dirty="0" smtClean="0">
                <a:latin typeface="Times New Roman" panose="02020603050405020304" pitchFamily="18" charset="0"/>
                <a:cs typeface="Times New Roman" panose="02020603050405020304" pitchFamily="18" charset="0"/>
              </a:rPr>
              <a:t>Technical and Economical Advantages of MG</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13</a:t>
            </a:fld>
            <a:endParaRPr lang="en-US" dirty="0"/>
          </a:p>
        </p:txBody>
      </p:sp>
      <p:sp>
        <p:nvSpPr>
          <p:cNvPr id="5" name="Text Placeholder 4"/>
          <p:cNvSpPr>
            <a:spLocks noGrp="1"/>
          </p:cNvSpPr>
          <p:nvPr>
            <p:ph type="body" sz="quarter" idx="10"/>
          </p:nvPr>
        </p:nvSpPr>
        <p:spPr/>
        <p:txBody>
          <a:bodyPr/>
          <a:lstStyle/>
          <a:p>
            <a:endParaRPr lang="en-US" dirty="0"/>
          </a:p>
        </p:txBody>
      </p:sp>
      <p:sp>
        <p:nvSpPr>
          <p:cNvPr id="6" name="TextBox 5"/>
          <p:cNvSpPr txBox="1"/>
          <p:nvPr/>
        </p:nvSpPr>
        <p:spPr>
          <a:xfrm>
            <a:off x="98854" y="493990"/>
            <a:ext cx="8587946" cy="5262979"/>
          </a:xfrm>
          <a:prstGeom prst="rect">
            <a:avLst/>
          </a:prstGeom>
          <a:noFill/>
        </p:spPr>
        <p:txBody>
          <a:bodyPr wrap="square" rtlCol="0">
            <a:spAutoFit/>
          </a:bodyPr>
          <a:lstStyle/>
          <a:p>
            <a:pPr algn="just"/>
            <a:r>
              <a:rPr lang="en-US" b="1" dirty="0" smtClean="0"/>
              <a:t>2. </a:t>
            </a:r>
            <a:r>
              <a:rPr lang="en-US" b="1" i="1" dirty="0" smtClean="0"/>
              <a:t>Operation and investment issues </a:t>
            </a:r>
            <a:r>
              <a:rPr lang="en-US" dirty="0" smtClean="0"/>
              <a:t>– </a:t>
            </a:r>
            <a:r>
              <a:rPr lang="en-US" dirty="0"/>
              <a:t>Reduction of physical and </a:t>
            </a:r>
            <a:r>
              <a:rPr lang="en-US" dirty="0" smtClean="0"/>
              <a:t>electrical distance </a:t>
            </a:r>
            <a:r>
              <a:rPr lang="en-US" dirty="0"/>
              <a:t>between </a:t>
            </a:r>
            <a:r>
              <a:rPr lang="en-US" dirty="0" err="1"/>
              <a:t>microsource</a:t>
            </a:r>
            <a:r>
              <a:rPr lang="en-US" dirty="0"/>
              <a:t> and loads can contribute to:</a:t>
            </a:r>
          </a:p>
          <a:p>
            <a:pPr marL="971550" lvl="1" indent="-514350" algn="just">
              <a:buAutoNum type="romanLcParenBoth"/>
            </a:pPr>
            <a:r>
              <a:rPr lang="en-US" sz="2000" dirty="0" smtClean="0">
                <a:latin typeface="Times New Roman" panose="02020603050405020304" pitchFamily="18" charset="0"/>
                <a:cs typeface="Times New Roman" panose="02020603050405020304" pitchFamily="18" charset="0"/>
              </a:rPr>
              <a:t>Improvement of reactive support of the whole system, thus enhancing the voltage profile.</a:t>
            </a:r>
          </a:p>
          <a:p>
            <a:pPr marL="971550" lvl="1" indent="-514350" algn="just">
              <a:buAutoNum type="romanLcParenBoth"/>
            </a:pPr>
            <a:r>
              <a:rPr lang="en-US" sz="2000" dirty="0" smtClean="0">
                <a:latin typeface="Times New Roman" panose="02020603050405020304" pitchFamily="18" charset="0"/>
                <a:cs typeface="Times New Roman" panose="02020603050405020304" pitchFamily="18" charset="0"/>
              </a:rPr>
              <a:t>Reduction of Transmission &amp; Distribution (T &amp; D) feeder congestion.</a:t>
            </a:r>
          </a:p>
          <a:p>
            <a:pPr marL="971550" lvl="1" indent="-514350" algn="just">
              <a:buAutoNum type="romanLcParenBoth"/>
            </a:pPr>
            <a:r>
              <a:rPr lang="en-US" sz="2000" dirty="0" smtClean="0">
                <a:latin typeface="Times New Roman" panose="02020603050405020304" pitchFamily="18" charset="0"/>
                <a:cs typeface="Times New Roman" panose="02020603050405020304" pitchFamily="18" charset="0"/>
              </a:rPr>
              <a:t>Reduction of T &amp; D losses.</a:t>
            </a:r>
          </a:p>
          <a:p>
            <a:pPr marL="971550" lvl="1" indent="-514350" algn="just">
              <a:buAutoNum type="romanLcParenBoth"/>
            </a:pPr>
            <a:r>
              <a:rPr lang="en-US" sz="2000" dirty="0" smtClean="0">
                <a:latin typeface="Times New Roman" panose="02020603050405020304" pitchFamily="18" charset="0"/>
                <a:cs typeface="Times New Roman" panose="02020603050405020304" pitchFamily="18" charset="0"/>
              </a:rPr>
              <a:t>Reduction/postponement of investments in the expansion of transmission and generation systems by proper asset management. </a:t>
            </a:r>
          </a:p>
          <a:p>
            <a:pPr algn="just"/>
            <a:r>
              <a:rPr lang="en-US" b="1" dirty="0" smtClean="0"/>
              <a:t>3. </a:t>
            </a:r>
            <a:r>
              <a:rPr lang="en-US" b="1" i="1" dirty="0" smtClean="0"/>
              <a:t>Resilience and reliability </a:t>
            </a:r>
            <a:r>
              <a:rPr lang="en-US" dirty="0" smtClean="0"/>
              <a:t>– Improvement in power resilience and reliability is achieved due to :</a:t>
            </a:r>
            <a:endParaRPr lang="en-US" dirty="0"/>
          </a:p>
          <a:p>
            <a:pPr marL="971550" lvl="1" indent="-514350" algn="just">
              <a:buAutoNum type="romanLcParenBoth"/>
            </a:pPr>
            <a:r>
              <a:rPr lang="en-US" sz="2000" dirty="0" smtClean="0">
                <a:latin typeface="Times New Roman" panose="02020603050405020304" pitchFamily="18" charset="0"/>
                <a:cs typeface="Times New Roman" panose="02020603050405020304" pitchFamily="18" charset="0"/>
              </a:rPr>
              <a:t>Decentralization of supply.</a:t>
            </a:r>
            <a:endParaRPr lang="en-US" sz="2000" dirty="0">
              <a:latin typeface="Times New Roman" panose="02020603050405020304" pitchFamily="18" charset="0"/>
              <a:cs typeface="Times New Roman" panose="02020603050405020304" pitchFamily="18" charset="0"/>
            </a:endParaRPr>
          </a:p>
          <a:p>
            <a:pPr marL="971550" lvl="1" indent="-514350" algn="just">
              <a:buAutoNum type="romanLcParenBoth"/>
            </a:pPr>
            <a:r>
              <a:rPr lang="en-US" sz="2000" dirty="0" smtClean="0">
                <a:latin typeface="Times New Roman" panose="02020603050405020304" pitchFamily="18" charset="0"/>
                <a:cs typeface="Times New Roman" panose="02020603050405020304" pitchFamily="18" charset="0"/>
              </a:rPr>
              <a:t>Better match of supply and demand.</a:t>
            </a:r>
            <a:endParaRPr lang="en-US" sz="2000" dirty="0">
              <a:latin typeface="Times New Roman" panose="02020603050405020304" pitchFamily="18" charset="0"/>
              <a:cs typeface="Times New Roman" panose="02020603050405020304" pitchFamily="18" charset="0"/>
            </a:endParaRPr>
          </a:p>
          <a:p>
            <a:pPr marL="971550" lvl="1" indent="-514350" algn="just">
              <a:buAutoNum type="romanLcParenBoth"/>
            </a:pPr>
            <a:r>
              <a:rPr lang="en-US" sz="2000" dirty="0" smtClean="0">
                <a:latin typeface="Times New Roman" panose="02020603050405020304" pitchFamily="18" charset="0"/>
                <a:cs typeface="Times New Roman" panose="02020603050405020304" pitchFamily="18" charset="0"/>
              </a:rPr>
              <a:t>Reduction of the impact of large-scale transmission and generation outages.</a:t>
            </a:r>
            <a:endParaRPr lang="en-US" sz="2000" dirty="0">
              <a:latin typeface="Times New Roman" panose="02020603050405020304" pitchFamily="18" charset="0"/>
              <a:cs typeface="Times New Roman" panose="02020603050405020304" pitchFamily="18" charset="0"/>
            </a:endParaRPr>
          </a:p>
          <a:p>
            <a:pPr marL="971550" lvl="1" indent="-514350" algn="just">
              <a:buAutoNum type="romanLcParenBoth"/>
            </a:pPr>
            <a:r>
              <a:rPr lang="en-US" sz="2000" dirty="0" smtClean="0">
                <a:latin typeface="Times New Roman" panose="02020603050405020304" pitchFamily="18" charset="0"/>
                <a:cs typeface="Times New Roman" panose="02020603050405020304" pitchFamily="18" charset="0"/>
              </a:rPr>
              <a:t>Minimization of downtimes and enhancement of the restoration process through black start operations of </a:t>
            </a:r>
            <a:r>
              <a:rPr lang="en-US" sz="2000" dirty="0" err="1" smtClean="0">
                <a:latin typeface="Times New Roman" panose="02020603050405020304" pitchFamily="18" charset="0"/>
                <a:cs typeface="Times New Roman" panose="02020603050405020304" pitchFamily="18" charset="0"/>
              </a:rPr>
              <a:t>microsources</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3" name="Rectangle 2"/>
          <p:cNvSpPr/>
          <p:nvPr/>
        </p:nvSpPr>
        <p:spPr>
          <a:xfrm>
            <a:off x="0" y="5833031"/>
            <a:ext cx="8930846" cy="246221"/>
          </a:xfrm>
          <a:prstGeom prst="rect">
            <a:avLst/>
          </a:prstGeom>
        </p:spPr>
        <p:txBody>
          <a:bodyPr wrap="square">
            <a:spAutoFit/>
          </a:bodyPr>
          <a:lstStyle/>
          <a:p>
            <a:pPr algn="just"/>
            <a:r>
              <a:rPr lang="en-US" sz="1000" dirty="0" smtClean="0"/>
              <a:t>[2] </a:t>
            </a:r>
            <a:r>
              <a:rPr lang="en-US" sz="1000" dirty="0">
                <a:latin typeface="Times" panose="02020603050405020304" pitchFamily="18" charset="0"/>
                <a:cs typeface="Times" panose="02020603050405020304" pitchFamily="18" charset="0"/>
              </a:rPr>
              <a:t>Series, I. R. E. "</a:t>
            </a:r>
            <a:r>
              <a:rPr lang="en-US" sz="1000" dirty="0" err="1">
                <a:latin typeface="Times" panose="02020603050405020304" pitchFamily="18" charset="0"/>
                <a:cs typeface="Times" panose="02020603050405020304" pitchFamily="18" charset="0"/>
              </a:rPr>
              <a:t>Microgrids</a:t>
            </a:r>
            <a:r>
              <a:rPr lang="en-US" sz="1000" dirty="0">
                <a:latin typeface="Times" panose="02020603050405020304" pitchFamily="18" charset="0"/>
                <a:cs typeface="Times" panose="02020603050405020304" pitchFamily="18" charset="0"/>
              </a:rPr>
              <a:t> and active distribution networks." </a:t>
            </a:r>
            <a:r>
              <a:rPr lang="en-US" sz="1000" i="1" dirty="0">
                <a:latin typeface="Times" panose="02020603050405020304" pitchFamily="18" charset="0"/>
                <a:cs typeface="Times" panose="02020603050405020304" pitchFamily="18" charset="0"/>
              </a:rPr>
              <a:t>The Institution of Engineering and Technology</a:t>
            </a:r>
            <a:r>
              <a:rPr lang="en-US" sz="1000" dirty="0">
                <a:latin typeface="Times" panose="02020603050405020304" pitchFamily="18" charset="0"/>
                <a:cs typeface="Times" panose="02020603050405020304" pitchFamily="18" charset="0"/>
              </a:rPr>
              <a:t>, 2009</a:t>
            </a:r>
          </a:p>
        </p:txBody>
      </p:sp>
    </p:spTree>
    <p:extLst>
      <p:ext uri="{BB962C8B-B14F-4D97-AF65-F5344CB8AC3E}">
        <p14:creationId xmlns:p14="http://schemas.microsoft.com/office/powerpoint/2010/main" val="6985939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14</a:t>
            </a:fld>
            <a:endParaRPr lang="en-US" dirty="0"/>
          </a:p>
        </p:txBody>
      </p:sp>
      <p:sp>
        <p:nvSpPr>
          <p:cNvPr id="5" name="Text Placeholder 4"/>
          <p:cNvSpPr>
            <a:spLocks noGrp="1"/>
          </p:cNvSpPr>
          <p:nvPr>
            <p:ph type="body" sz="quarter" idx="10"/>
          </p:nvPr>
        </p:nvSpPr>
        <p:spPr/>
        <p:txBody>
          <a:bodyPr/>
          <a:lstStyle/>
          <a:p>
            <a:endParaRPr lang="en-US"/>
          </a:p>
        </p:txBody>
      </p:sp>
      <p:sp>
        <p:nvSpPr>
          <p:cNvPr id="7" name="TextBox 6"/>
          <p:cNvSpPr txBox="1"/>
          <p:nvPr/>
        </p:nvSpPr>
        <p:spPr>
          <a:xfrm>
            <a:off x="76200" y="639226"/>
            <a:ext cx="8908192" cy="4924425"/>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In spite of potential benefits, development of MGs suffers from several challenges and potential drawback as follows [1], [2]: </a:t>
            </a:r>
          </a:p>
          <a:p>
            <a:endParaRPr lang="en-US" dirty="0" smtClean="0">
              <a:latin typeface="Times New Roman" panose="02020603050405020304" pitchFamily="18" charset="0"/>
              <a:cs typeface="Times New Roman" panose="02020603050405020304" pitchFamily="18" charset="0"/>
            </a:endParaRPr>
          </a:p>
          <a:p>
            <a:r>
              <a:rPr lang="en-US" b="1" i="1" dirty="0" smtClean="0">
                <a:latin typeface="Times New Roman" panose="02020603050405020304" pitchFamily="18" charset="0"/>
                <a:cs typeface="Times New Roman" panose="02020603050405020304" pitchFamily="18" charset="0"/>
              </a:rPr>
              <a:t>1. Bidirectional power flows: </a:t>
            </a:r>
          </a:p>
          <a:p>
            <a:pPr marL="742950" lvl="1" indent="-285750" algn="just">
              <a:buFontTx/>
              <a:buChar char="-"/>
            </a:pPr>
            <a:r>
              <a:rPr lang="en-US" sz="1800" dirty="0" smtClean="0"/>
              <a:t>While </a:t>
            </a:r>
            <a:r>
              <a:rPr lang="en-US" sz="1800" dirty="0"/>
              <a:t>distribution feeders were initially designed for unidirectional power flow, integration of DG units at low voltage levels can cause reverse power flows and lead to complications in protection coordination, undesirable power flow patterns, fault current distribution, and voltage </a:t>
            </a:r>
            <a:r>
              <a:rPr lang="en-US" sz="1800" dirty="0" smtClean="0"/>
              <a:t>control.</a:t>
            </a:r>
            <a:endParaRPr lang="en-US" sz="1800" dirty="0"/>
          </a:p>
          <a:p>
            <a:pPr lvl="1" algn="just"/>
            <a:endParaRPr lang="en-US" sz="1800" dirty="0" smtClean="0">
              <a:latin typeface="Times New Roman" panose="02020603050405020304" pitchFamily="18" charset="0"/>
              <a:cs typeface="Times New Roman" panose="02020603050405020304" pitchFamily="18" charset="0"/>
            </a:endParaRPr>
          </a:p>
          <a:p>
            <a:r>
              <a:rPr lang="en-US" b="1" i="1" dirty="0" smtClean="0">
                <a:latin typeface="Times New Roman" panose="02020603050405020304" pitchFamily="18" charset="0"/>
                <a:cs typeface="Times New Roman" panose="02020603050405020304" pitchFamily="18" charset="0"/>
              </a:rPr>
              <a:t>2. Stability issues: </a:t>
            </a:r>
          </a:p>
          <a:p>
            <a:pPr marL="742950" lvl="1" indent="-285750" algn="just">
              <a:buFontTx/>
              <a:buChar char="-"/>
            </a:pPr>
            <a:r>
              <a:rPr lang="en-US" sz="1800" dirty="0" smtClean="0"/>
              <a:t>Local </a:t>
            </a:r>
            <a:r>
              <a:rPr lang="en-US" sz="1800" dirty="0"/>
              <a:t>oscillations may emerge from </a:t>
            </a:r>
            <a:r>
              <a:rPr lang="en-US" sz="1800" dirty="0" smtClean="0"/>
              <a:t>the interaction </a:t>
            </a:r>
            <a:r>
              <a:rPr lang="en-US" sz="1800" dirty="0"/>
              <a:t>of the control systems of DG units, </a:t>
            </a:r>
            <a:r>
              <a:rPr lang="en-US" sz="1800" dirty="0" smtClean="0"/>
              <a:t>requiring a </a:t>
            </a:r>
            <a:r>
              <a:rPr lang="en-US" sz="1800" dirty="0"/>
              <a:t>thorough small-disturbance stability analysis. </a:t>
            </a:r>
            <a:r>
              <a:rPr lang="en-US" sz="1800" dirty="0" smtClean="0"/>
              <a:t>Moreover, transient </a:t>
            </a:r>
            <a:r>
              <a:rPr lang="en-US" sz="1800" dirty="0"/>
              <a:t>stability analyses are required to ensure </a:t>
            </a:r>
            <a:r>
              <a:rPr lang="en-US" sz="1800" dirty="0" smtClean="0"/>
              <a:t>seamless transition </a:t>
            </a:r>
            <a:r>
              <a:rPr lang="en-US" sz="1800" dirty="0"/>
              <a:t>between the grid-connected and </a:t>
            </a:r>
            <a:r>
              <a:rPr lang="en-US" sz="1800" dirty="0" smtClean="0"/>
              <a:t>stand-alone modes </a:t>
            </a:r>
            <a:r>
              <a:rPr lang="en-US" sz="1800" dirty="0"/>
              <a:t>of operation in a </a:t>
            </a:r>
            <a:r>
              <a:rPr lang="en-US" sz="1800" dirty="0" smtClean="0"/>
              <a:t>MG.</a:t>
            </a:r>
          </a:p>
          <a:p>
            <a:pPr marL="742950" lvl="1" indent="-285750" algn="just">
              <a:buFontTx/>
              <a:buChar char="-"/>
            </a:pPr>
            <a:endParaRPr lang="en-US" sz="1600" dirty="0">
              <a:latin typeface="Times New Roman" panose="02020603050405020304" pitchFamily="18" charset="0"/>
              <a:cs typeface="Times New Roman" panose="02020603050405020304" pitchFamily="18" charset="0"/>
            </a:endParaRPr>
          </a:p>
          <a:p>
            <a:pPr marL="742950" lvl="1" indent="-285750" algn="just">
              <a:buFontTx/>
              <a:buChar char="-"/>
            </a:pPr>
            <a:endParaRPr lang="en-US" sz="1600" dirty="0">
              <a:latin typeface="Times New Roman" panose="02020603050405020304" pitchFamily="18" charset="0"/>
              <a:cs typeface="Times New Roman" panose="02020603050405020304" pitchFamily="18" charset="0"/>
            </a:endParaRPr>
          </a:p>
        </p:txBody>
      </p:sp>
      <p:sp>
        <p:nvSpPr>
          <p:cNvPr id="8" name="Title 1"/>
          <p:cNvSpPr txBox="1">
            <a:spLocks/>
          </p:cNvSpPr>
          <p:nvPr/>
        </p:nvSpPr>
        <p:spPr bwMode="auto">
          <a:xfrm>
            <a:off x="-10297" y="29626"/>
            <a:ext cx="80772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800" kern="0" dirty="0" smtClean="0">
                <a:latin typeface="Times New Roman" panose="02020603050405020304" pitchFamily="18" charset="0"/>
                <a:cs typeface="Times New Roman" panose="02020603050405020304" pitchFamily="18" charset="0"/>
              </a:rPr>
              <a:t>Challenges and Disadvantages of MG’s Development</a:t>
            </a:r>
            <a:endParaRPr lang="en-US" sz="2800" kern="0" dirty="0">
              <a:latin typeface="Times New Roman" panose="02020603050405020304" pitchFamily="18" charset="0"/>
              <a:cs typeface="Times New Roman" panose="02020603050405020304" pitchFamily="18" charset="0"/>
            </a:endParaRPr>
          </a:p>
        </p:txBody>
      </p:sp>
      <p:sp>
        <p:nvSpPr>
          <p:cNvPr id="9" name="Rectangle 8"/>
          <p:cNvSpPr/>
          <p:nvPr/>
        </p:nvSpPr>
        <p:spPr>
          <a:xfrm>
            <a:off x="-76200" y="5727444"/>
            <a:ext cx="8930846" cy="400110"/>
          </a:xfrm>
          <a:prstGeom prst="rect">
            <a:avLst/>
          </a:prstGeom>
        </p:spPr>
        <p:txBody>
          <a:bodyPr wrap="square">
            <a:spAutoFit/>
          </a:bodyPr>
          <a:lstStyle/>
          <a:p>
            <a:pPr algn="just"/>
            <a:r>
              <a:rPr lang="en-US" sz="1000" dirty="0"/>
              <a:t>[1] D. E. Olivares </a:t>
            </a:r>
            <a:r>
              <a:rPr lang="en-US" sz="1000" i="1" dirty="0"/>
              <a:t>et al</a:t>
            </a:r>
            <a:r>
              <a:rPr lang="en-US" sz="1000" dirty="0"/>
              <a:t>., "Trends in Microgrid Control," in </a:t>
            </a:r>
            <a:r>
              <a:rPr lang="en-US" sz="1000" i="1" dirty="0"/>
              <a:t>IEEE Transactions on Smart Grid</a:t>
            </a:r>
            <a:r>
              <a:rPr lang="en-US" sz="1000" dirty="0"/>
              <a:t>, vol. 5, no. 4, pp. 1905-1919, July 2014</a:t>
            </a:r>
            <a:r>
              <a:rPr lang="en-US" sz="1000" dirty="0" smtClean="0"/>
              <a:t>.</a:t>
            </a:r>
          </a:p>
          <a:p>
            <a:pPr algn="just"/>
            <a:r>
              <a:rPr lang="en-US" sz="1000" dirty="0" smtClean="0"/>
              <a:t>[2] </a:t>
            </a:r>
            <a:r>
              <a:rPr lang="en-US" sz="1000" dirty="0" smtClean="0">
                <a:latin typeface="Times" panose="02020603050405020304" pitchFamily="18" charset="0"/>
                <a:cs typeface="Times" panose="02020603050405020304" pitchFamily="18" charset="0"/>
              </a:rPr>
              <a:t>Series, I. R. E. "Microgrids and active distribution networks." </a:t>
            </a:r>
            <a:r>
              <a:rPr lang="en-US" sz="1000" i="1" dirty="0" smtClean="0">
                <a:latin typeface="Times" panose="02020603050405020304" pitchFamily="18" charset="0"/>
                <a:cs typeface="Times" panose="02020603050405020304" pitchFamily="18" charset="0"/>
              </a:rPr>
              <a:t>The Institution of Engineering and Technology</a:t>
            </a:r>
            <a:r>
              <a:rPr lang="en-US" sz="1000" dirty="0" smtClean="0">
                <a:latin typeface="Times" panose="02020603050405020304" pitchFamily="18" charset="0"/>
                <a:cs typeface="Times" panose="02020603050405020304" pitchFamily="18" charset="0"/>
              </a:rPr>
              <a:t>, 2009</a:t>
            </a:r>
            <a:endParaRPr lang="en-US" sz="10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8730337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77200" cy="609600"/>
          </a:xfrm>
        </p:spPr>
        <p:txBody>
          <a:bodyPr/>
          <a:lstStyle/>
          <a:p>
            <a:pPr eaLnBrk="1" hangingPunct="1"/>
            <a:r>
              <a:rPr lang="en-US" sz="2800" dirty="0">
                <a:latin typeface="Times New Roman" panose="02020603050405020304" pitchFamily="18" charset="0"/>
                <a:cs typeface="Times New Roman" panose="02020603050405020304" pitchFamily="18" charset="0"/>
              </a:rPr>
              <a:t>Challenges and Disadvantages of </a:t>
            </a:r>
            <a:r>
              <a:rPr lang="en-US" sz="2800" dirty="0" smtClean="0">
                <a:latin typeface="Times New Roman" panose="02020603050405020304" pitchFamily="18" charset="0"/>
                <a:cs typeface="Times New Roman" panose="02020603050405020304" pitchFamily="18" charset="0"/>
              </a:rPr>
              <a:t>MG’s </a:t>
            </a:r>
            <a:r>
              <a:rPr lang="en-US" sz="2800" dirty="0">
                <a:latin typeface="Times New Roman" panose="02020603050405020304" pitchFamily="18" charset="0"/>
                <a:cs typeface="Times New Roman" panose="02020603050405020304" pitchFamily="18" charset="0"/>
              </a:rPr>
              <a:t>Development</a:t>
            </a:r>
          </a:p>
        </p:txBody>
      </p:sp>
      <p:sp>
        <p:nvSpPr>
          <p:cNvPr id="4" name="Slide Number Placeholder 3"/>
          <p:cNvSpPr>
            <a:spLocks noGrp="1"/>
          </p:cNvSpPr>
          <p:nvPr>
            <p:ph type="sldNum" sz="quarter" idx="4"/>
          </p:nvPr>
        </p:nvSpPr>
        <p:spPr/>
        <p:txBody>
          <a:bodyPr/>
          <a:lstStyle/>
          <a:p>
            <a:fld id="{179A9A4E-4C82-4D44-9372-C31BB3818094}" type="slidenum">
              <a:rPr lang="en-US" smtClean="0"/>
              <a:pPr/>
              <a:t>15</a:t>
            </a:fld>
            <a:endParaRPr lang="en-US" dirty="0"/>
          </a:p>
        </p:txBody>
      </p:sp>
      <p:sp>
        <p:nvSpPr>
          <p:cNvPr id="5" name="Text Placeholder 4"/>
          <p:cNvSpPr>
            <a:spLocks noGrp="1"/>
          </p:cNvSpPr>
          <p:nvPr>
            <p:ph type="body" sz="quarter" idx="10"/>
          </p:nvPr>
        </p:nvSpPr>
        <p:spPr/>
        <p:txBody>
          <a:bodyPr/>
          <a:lstStyle/>
          <a:p>
            <a:endParaRPr lang="en-US"/>
          </a:p>
        </p:txBody>
      </p:sp>
      <p:sp>
        <p:nvSpPr>
          <p:cNvPr id="7" name="TextBox 6"/>
          <p:cNvSpPr txBox="1"/>
          <p:nvPr/>
        </p:nvSpPr>
        <p:spPr>
          <a:xfrm>
            <a:off x="98854" y="756797"/>
            <a:ext cx="8587946" cy="4955203"/>
          </a:xfrm>
          <a:prstGeom prst="rect">
            <a:avLst/>
          </a:prstGeom>
          <a:noFill/>
        </p:spPr>
        <p:txBody>
          <a:bodyPr wrap="square" rtlCol="0">
            <a:spAutoFit/>
          </a:bodyPr>
          <a:lstStyle/>
          <a:p>
            <a:r>
              <a:rPr lang="en-US" b="1" i="1" dirty="0" smtClean="0">
                <a:latin typeface="Times New Roman" panose="02020603050405020304" pitchFamily="18" charset="0"/>
                <a:cs typeface="Times New Roman" panose="02020603050405020304" pitchFamily="18" charset="0"/>
              </a:rPr>
              <a:t>3. Low inertia</a:t>
            </a:r>
          </a:p>
          <a:p>
            <a:pPr marL="742950" lvl="1" indent="-285750" algn="just">
              <a:buFontTx/>
              <a:buChar char="-"/>
            </a:pPr>
            <a:r>
              <a:rPr lang="en-US" sz="1800" dirty="0" smtClean="0"/>
              <a:t>Unlike </a:t>
            </a:r>
            <a:r>
              <a:rPr lang="en-US" sz="1800" dirty="0"/>
              <a:t>bulk power systems where high number of synchronous generators ensures a relatively large inertia, MGs might show a low-inertia characteristic, especially if there is a significant share of power electronic-interfaced DG units. Although such an interface can enhance the system dynamic performance, the low inertia in the system can lead to severe frequency deviations in stand-alone operation if a proper control </a:t>
            </a:r>
            <a:r>
              <a:rPr lang="en-US" sz="1800" dirty="0" smtClean="0"/>
              <a:t>mechanism is </a:t>
            </a:r>
            <a:r>
              <a:rPr lang="en-US" sz="1800" dirty="0"/>
              <a:t>not implemented</a:t>
            </a:r>
            <a:r>
              <a:rPr lang="en-US" sz="1800" dirty="0" smtClean="0"/>
              <a:t>.</a:t>
            </a:r>
          </a:p>
          <a:p>
            <a:pPr marL="742950" lvl="1" indent="-285750" algn="just">
              <a:buFontTx/>
              <a:buChar char="-"/>
            </a:pPr>
            <a:r>
              <a:rPr lang="en-US" sz="1800" dirty="0" smtClean="0"/>
              <a:t>Grid-forming virtual inertia devices are developed for fast frequency response for low </a:t>
            </a:r>
            <a:r>
              <a:rPr lang="en-US" sz="1800" smtClean="0"/>
              <a:t>inertia system. </a:t>
            </a:r>
          </a:p>
          <a:p>
            <a:pPr marL="742950" lvl="1" indent="-285750" algn="just">
              <a:buFontTx/>
              <a:buChar char="-"/>
            </a:pPr>
            <a:endParaRPr lang="en-US" sz="1800" dirty="0" smtClean="0"/>
          </a:p>
          <a:p>
            <a:r>
              <a:rPr lang="en-US" b="1" i="1" dirty="0" smtClean="0">
                <a:latin typeface="Times New Roman" panose="02020603050405020304" pitchFamily="18" charset="0"/>
                <a:cs typeface="Times New Roman" panose="02020603050405020304" pitchFamily="18" charset="0"/>
              </a:rPr>
              <a:t>4. </a:t>
            </a:r>
            <a:r>
              <a:rPr lang="en-US" b="1" i="1" dirty="0">
                <a:latin typeface="Times New Roman" panose="02020603050405020304" pitchFamily="18" charset="0"/>
                <a:cs typeface="Times New Roman" panose="02020603050405020304" pitchFamily="18" charset="0"/>
              </a:rPr>
              <a:t>Uncertainty</a:t>
            </a:r>
          </a:p>
          <a:p>
            <a:pPr marL="742950" lvl="1" indent="-285750" algn="just">
              <a:buFontTx/>
              <a:buChar char="-"/>
            </a:pPr>
            <a:r>
              <a:rPr lang="en-US" sz="1800" dirty="0"/>
              <a:t>Taking into account the uncertainty of parameters such as load profile and weather forecast. This uncertainty is higher than those in bulk power systems, due to the reduced number of loads and highly correlated variations of available energy resources (limited averaging effect).</a:t>
            </a:r>
          </a:p>
          <a:p>
            <a:pPr marL="742950" lvl="1" indent="-285750" algn="just">
              <a:buFontTx/>
              <a:buChar char="-"/>
            </a:pPr>
            <a:endParaRPr lang="en-US" sz="1800" dirty="0" smtClean="0"/>
          </a:p>
          <a:p>
            <a:pPr lvl="1" algn="just"/>
            <a:endParaRPr lang="en-US" sz="1600" dirty="0" smtClean="0"/>
          </a:p>
        </p:txBody>
      </p:sp>
      <p:sp>
        <p:nvSpPr>
          <p:cNvPr id="10" name="Rectangle 9"/>
          <p:cNvSpPr/>
          <p:nvPr/>
        </p:nvSpPr>
        <p:spPr>
          <a:xfrm>
            <a:off x="-76200" y="5727444"/>
            <a:ext cx="8930846" cy="400110"/>
          </a:xfrm>
          <a:prstGeom prst="rect">
            <a:avLst/>
          </a:prstGeom>
        </p:spPr>
        <p:txBody>
          <a:bodyPr wrap="square">
            <a:spAutoFit/>
          </a:bodyPr>
          <a:lstStyle/>
          <a:p>
            <a:pPr algn="just"/>
            <a:r>
              <a:rPr lang="en-US" sz="1000" dirty="0"/>
              <a:t>[1] D. E. Olivares </a:t>
            </a:r>
            <a:r>
              <a:rPr lang="en-US" sz="1000" i="1" dirty="0"/>
              <a:t>et al</a:t>
            </a:r>
            <a:r>
              <a:rPr lang="en-US" sz="1000" dirty="0"/>
              <a:t>., "Trends in Microgrid Control," in </a:t>
            </a:r>
            <a:r>
              <a:rPr lang="en-US" sz="1000" i="1" dirty="0"/>
              <a:t>IEEE Transactions on Smart Grid</a:t>
            </a:r>
            <a:r>
              <a:rPr lang="en-US" sz="1000" dirty="0"/>
              <a:t>, vol. 5, no. 4, pp. 1905-1919, July 2014</a:t>
            </a:r>
            <a:r>
              <a:rPr lang="en-US" sz="1000" dirty="0" smtClean="0"/>
              <a:t>.</a:t>
            </a:r>
          </a:p>
          <a:p>
            <a:pPr algn="just"/>
            <a:r>
              <a:rPr lang="en-US" sz="1000" dirty="0" smtClean="0"/>
              <a:t>[2] </a:t>
            </a:r>
            <a:r>
              <a:rPr lang="en-US" sz="1000" dirty="0" smtClean="0">
                <a:latin typeface="Times" panose="02020603050405020304" pitchFamily="18" charset="0"/>
                <a:cs typeface="Times" panose="02020603050405020304" pitchFamily="18" charset="0"/>
              </a:rPr>
              <a:t>Series, I. R. E. "Microgrids and active distribution networks." </a:t>
            </a:r>
            <a:r>
              <a:rPr lang="en-US" sz="1000" i="1" dirty="0" smtClean="0">
                <a:latin typeface="Times" panose="02020603050405020304" pitchFamily="18" charset="0"/>
                <a:cs typeface="Times" panose="02020603050405020304" pitchFamily="18" charset="0"/>
              </a:rPr>
              <a:t>The Institution of Engineering and Technology</a:t>
            </a:r>
            <a:r>
              <a:rPr lang="en-US" sz="1000" dirty="0" smtClean="0">
                <a:latin typeface="Times" panose="02020603050405020304" pitchFamily="18" charset="0"/>
                <a:cs typeface="Times" panose="02020603050405020304" pitchFamily="18" charset="0"/>
              </a:rPr>
              <a:t>, 2009</a:t>
            </a:r>
            <a:endParaRPr lang="en-US" sz="10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509834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04"/>
            <a:ext cx="8077200" cy="609600"/>
          </a:xfrm>
        </p:spPr>
        <p:txBody>
          <a:bodyPr/>
          <a:lstStyle/>
          <a:p>
            <a:pPr eaLnBrk="1" hangingPunct="1"/>
            <a:r>
              <a:rPr lang="en-US" sz="2800" dirty="0">
                <a:latin typeface="Times New Roman" panose="02020603050405020304" pitchFamily="18" charset="0"/>
                <a:cs typeface="Times New Roman" panose="02020603050405020304" pitchFamily="18" charset="0"/>
              </a:rPr>
              <a:t>Challenges and Disadvantages of </a:t>
            </a:r>
            <a:r>
              <a:rPr lang="en-US" sz="2800" dirty="0" smtClean="0">
                <a:latin typeface="Times New Roman" panose="02020603050405020304" pitchFamily="18" charset="0"/>
                <a:cs typeface="Times New Roman" panose="02020603050405020304" pitchFamily="18" charset="0"/>
              </a:rPr>
              <a:t>MG’s </a:t>
            </a:r>
            <a:r>
              <a:rPr lang="en-US" sz="2800" dirty="0">
                <a:latin typeface="Times New Roman" panose="02020603050405020304" pitchFamily="18" charset="0"/>
                <a:cs typeface="Times New Roman" panose="02020603050405020304" pitchFamily="18" charset="0"/>
              </a:rPr>
              <a:t>Development</a:t>
            </a:r>
          </a:p>
        </p:txBody>
      </p:sp>
      <p:sp>
        <p:nvSpPr>
          <p:cNvPr id="4" name="Slide Number Placeholder 3"/>
          <p:cNvSpPr>
            <a:spLocks noGrp="1"/>
          </p:cNvSpPr>
          <p:nvPr>
            <p:ph type="sldNum" sz="quarter" idx="4"/>
          </p:nvPr>
        </p:nvSpPr>
        <p:spPr/>
        <p:txBody>
          <a:bodyPr/>
          <a:lstStyle/>
          <a:p>
            <a:fld id="{179A9A4E-4C82-4D44-9372-C31BB3818094}" type="slidenum">
              <a:rPr lang="en-US" smtClean="0"/>
              <a:pPr/>
              <a:t>16</a:t>
            </a:fld>
            <a:endParaRPr lang="en-US" dirty="0"/>
          </a:p>
        </p:txBody>
      </p:sp>
      <p:sp>
        <p:nvSpPr>
          <p:cNvPr id="5" name="Text Placeholder 4"/>
          <p:cNvSpPr>
            <a:spLocks noGrp="1"/>
          </p:cNvSpPr>
          <p:nvPr>
            <p:ph type="body" sz="quarter" idx="10"/>
          </p:nvPr>
        </p:nvSpPr>
        <p:spPr/>
        <p:txBody>
          <a:bodyPr/>
          <a:lstStyle/>
          <a:p>
            <a:endParaRPr lang="en-US"/>
          </a:p>
        </p:txBody>
      </p:sp>
      <p:sp>
        <p:nvSpPr>
          <p:cNvPr id="7" name="TextBox 6"/>
          <p:cNvSpPr txBox="1"/>
          <p:nvPr/>
        </p:nvSpPr>
        <p:spPr>
          <a:xfrm>
            <a:off x="81349" y="553401"/>
            <a:ext cx="8587946" cy="5601533"/>
          </a:xfrm>
          <a:prstGeom prst="rect">
            <a:avLst/>
          </a:prstGeom>
          <a:noFill/>
        </p:spPr>
        <p:txBody>
          <a:bodyPr wrap="square" rtlCol="0">
            <a:spAutoFit/>
          </a:bodyPr>
          <a:lstStyle/>
          <a:p>
            <a:r>
              <a:rPr lang="en-US" b="1" i="1" dirty="0" smtClean="0">
                <a:latin typeface="Times New Roman" panose="02020603050405020304" pitchFamily="18" charset="0"/>
                <a:cs typeface="Times New Roman" panose="02020603050405020304" pitchFamily="18" charset="0"/>
              </a:rPr>
              <a:t>5. </a:t>
            </a:r>
            <a:r>
              <a:rPr lang="en-US" b="1" i="1" dirty="0">
                <a:latin typeface="Times New Roman" panose="02020603050405020304" pitchFamily="18" charset="0"/>
                <a:cs typeface="Times New Roman" panose="02020603050405020304" pitchFamily="18" charset="0"/>
              </a:rPr>
              <a:t>High costs of distributed energy resources</a:t>
            </a:r>
          </a:p>
          <a:p>
            <a:pPr marL="742950" lvl="1" indent="-285750" algn="just">
              <a:buFontTx/>
              <a:buChar char="-"/>
            </a:pPr>
            <a:r>
              <a:rPr lang="en-US" sz="1800" dirty="0"/>
              <a:t>The high installation cost for MGs is a great disadvantage. This can be reduced by arranging some form of subsidies from government bodies to encourage investments. </a:t>
            </a:r>
            <a:endParaRPr lang="en-US" sz="1800" dirty="0" smtClean="0"/>
          </a:p>
          <a:p>
            <a:r>
              <a:rPr lang="en-US" b="1" i="1" dirty="0" smtClean="0">
                <a:latin typeface="Times New Roman" panose="02020603050405020304" pitchFamily="18" charset="0"/>
                <a:cs typeface="Times New Roman" panose="02020603050405020304" pitchFamily="18" charset="0"/>
              </a:rPr>
              <a:t>6. </a:t>
            </a:r>
            <a:r>
              <a:rPr lang="en-US" b="1" i="1" dirty="0">
                <a:latin typeface="Times New Roman" panose="02020603050405020304" pitchFamily="18" charset="0"/>
                <a:cs typeface="Times New Roman" panose="02020603050405020304" pitchFamily="18" charset="0"/>
              </a:rPr>
              <a:t>Administrative and legal barriers</a:t>
            </a:r>
          </a:p>
          <a:p>
            <a:pPr marL="742950" lvl="1" indent="-285750" algn="just">
              <a:buFontTx/>
              <a:buChar char="-"/>
            </a:pPr>
            <a:r>
              <a:rPr lang="en-US" sz="1800" dirty="0"/>
              <a:t>In most counties, no standard legislation and regulations are available to regulate the operation of MGs.  Governments of some countries are encouraging the establishment of green power MGs, but standard regulations are yet to be framed for implementation in future. </a:t>
            </a:r>
            <a:endParaRPr lang="en-US" sz="1800" dirty="0" smtClean="0"/>
          </a:p>
          <a:p>
            <a:r>
              <a:rPr lang="en-US" b="1" i="1" dirty="0" smtClean="0">
                <a:latin typeface="Times New Roman" panose="02020603050405020304" pitchFamily="18" charset="0"/>
                <a:cs typeface="Times New Roman" panose="02020603050405020304" pitchFamily="18" charset="0"/>
              </a:rPr>
              <a:t>7. </a:t>
            </a:r>
            <a:r>
              <a:rPr lang="en-US" b="1" i="1" dirty="0">
                <a:latin typeface="Times New Roman" panose="02020603050405020304" pitchFamily="18" charset="0"/>
                <a:cs typeface="Times New Roman" panose="02020603050405020304" pitchFamily="18" charset="0"/>
              </a:rPr>
              <a:t>Market monopoly</a:t>
            </a:r>
          </a:p>
          <a:p>
            <a:pPr marL="742950" lvl="1" indent="-285750" algn="just">
              <a:buFontTx/>
              <a:buChar char="-"/>
            </a:pPr>
            <a:r>
              <a:rPr lang="en-US" sz="1800" dirty="0"/>
              <a:t>In the MGs are allowed to supply energy autonomously to priority loads during any main grid contingency, the main question that arises is who will then control energy supply prices during the period over when main grid is not available. Since the main grid will be disconnected and the current electricity market will lose its control on the energy price. However, MGs might retail energy at a very high price exploiting market monopoly.   </a:t>
            </a:r>
          </a:p>
          <a:p>
            <a:pPr marL="742950" lvl="1" indent="-285750" algn="just">
              <a:buFontTx/>
              <a:buChar char="-"/>
            </a:pPr>
            <a:endParaRPr lang="en-US" sz="1800" dirty="0"/>
          </a:p>
          <a:p>
            <a:pPr marL="742950" lvl="1" indent="-285750" algn="just">
              <a:buFontTx/>
              <a:buChar char="-"/>
            </a:pPr>
            <a:endParaRPr lang="en-US" sz="1800" dirty="0" smtClean="0"/>
          </a:p>
          <a:p>
            <a:pPr marL="742950" lvl="1" indent="-285750" algn="just">
              <a:buFontTx/>
              <a:buChar char="-"/>
            </a:pPr>
            <a:endParaRPr lang="en-US" sz="1600" dirty="0"/>
          </a:p>
        </p:txBody>
      </p:sp>
      <p:sp>
        <p:nvSpPr>
          <p:cNvPr id="9" name="Rectangle 8"/>
          <p:cNvSpPr/>
          <p:nvPr/>
        </p:nvSpPr>
        <p:spPr>
          <a:xfrm>
            <a:off x="-76200" y="5727444"/>
            <a:ext cx="8930846" cy="400110"/>
          </a:xfrm>
          <a:prstGeom prst="rect">
            <a:avLst/>
          </a:prstGeom>
        </p:spPr>
        <p:txBody>
          <a:bodyPr wrap="square">
            <a:spAutoFit/>
          </a:bodyPr>
          <a:lstStyle/>
          <a:p>
            <a:pPr algn="just"/>
            <a:r>
              <a:rPr lang="en-US" sz="1000" dirty="0"/>
              <a:t>[1] D. E. Olivares </a:t>
            </a:r>
            <a:r>
              <a:rPr lang="en-US" sz="1000" i="1" dirty="0"/>
              <a:t>et al</a:t>
            </a:r>
            <a:r>
              <a:rPr lang="en-US" sz="1000" dirty="0"/>
              <a:t>., "Trends in Microgrid Control," in </a:t>
            </a:r>
            <a:r>
              <a:rPr lang="en-US" sz="1000" i="1" dirty="0"/>
              <a:t>IEEE Transactions on Smart Grid</a:t>
            </a:r>
            <a:r>
              <a:rPr lang="en-US" sz="1000" dirty="0"/>
              <a:t>, vol. 5, no. 4, pp. 1905-1919, July 2014</a:t>
            </a:r>
            <a:r>
              <a:rPr lang="en-US" sz="1000" dirty="0" smtClean="0"/>
              <a:t>.</a:t>
            </a:r>
          </a:p>
          <a:p>
            <a:pPr algn="just"/>
            <a:r>
              <a:rPr lang="en-US" sz="1000" dirty="0" smtClean="0"/>
              <a:t>[2] </a:t>
            </a:r>
            <a:r>
              <a:rPr lang="en-US" sz="1000" dirty="0" smtClean="0">
                <a:latin typeface="Times" panose="02020603050405020304" pitchFamily="18" charset="0"/>
                <a:cs typeface="Times" panose="02020603050405020304" pitchFamily="18" charset="0"/>
              </a:rPr>
              <a:t>Series, I. R. E. "Microgrids and active distribution networks." </a:t>
            </a:r>
            <a:r>
              <a:rPr lang="en-US" sz="1000" i="1" dirty="0" smtClean="0">
                <a:latin typeface="Times" panose="02020603050405020304" pitchFamily="18" charset="0"/>
                <a:cs typeface="Times" panose="02020603050405020304" pitchFamily="18" charset="0"/>
              </a:rPr>
              <a:t>The Institution of Engineering and Technology</a:t>
            </a:r>
            <a:r>
              <a:rPr lang="en-US" sz="1000" dirty="0" smtClean="0">
                <a:latin typeface="Times" panose="02020603050405020304" pitchFamily="18" charset="0"/>
                <a:cs typeface="Times" panose="02020603050405020304" pitchFamily="18" charset="0"/>
              </a:rPr>
              <a:t>, 2009</a:t>
            </a:r>
            <a:endParaRPr lang="en-US" sz="10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7498048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17</a:t>
            </a:fld>
            <a:endParaRPr lang="en-US" dirty="0"/>
          </a:p>
        </p:txBody>
      </p:sp>
      <p:sp>
        <p:nvSpPr>
          <p:cNvPr id="5" name="Text Placeholder 4"/>
          <p:cNvSpPr>
            <a:spLocks noGrp="1"/>
          </p:cNvSpPr>
          <p:nvPr>
            <p:ph type="body" sz="quarter" idx="10"/>
          </p:nvPr>
        </p:nvSpPr>
        <p:spPr/>
        <p:txBody>
          <a:bodyPr/>
          <a:lstStyle/>
          <a:p>
            <a:endParaRPr lang="en-US"/>
          </a:p>
        </p:txBody>
      </p:sp>
      <p:sp>
        <p:nvSpPr>
          <p:cNvPr id="6" name="Rectangle 5"/>
          <p:cNvSpPr/>
          <p:nvPr/>
        </p:nvSpPr>
        <p:spPr>
          <a:xfrm>
            <a:off x="-12107" y="5869076"/>
            <a:ext cx="9144000" cy="400110"/>
          </a:xfrm>
          <a:prstGeom prst="rect">
            <a:avLst/>
          </a:prstGeom>
        </p:spPr>
        <p:txBody>
          <a:bodyPr wrap="square">
            <a:spAutoFit/>
          </a:bodyPr>
          <a:lstStyle/>
          <a:p>
            <a:pPr algn="just"/>
            <a:r>
              <a:rPr lang="en-US" sz="1000" dirty="0"/>
              <a:t>[5] A. </a:t>
            </a:r>
            <a:r>
              <a:rPr lang="en-US" sz="1000" dirty="0" err="1"/>
              <a:t>Bidram</a:t>
            </a:r>
            <a:r>
              <a:rPr lang="en-US" sz="1000" dirty="0"/>
              <a:t> and A. </a:t>
            </a:r>
            <a:r>
              <a:rPr lang="en-US" sz="1000" dirty="0" err="1"/>
              <a:t>Davoudi</a:t>
            </a:r>
            <a:r>
              <a:rPr lang="en-US" sz="1000" dirty="0"/>
              <a:t>, "Hierarchical Structure of Microgrids Control System," in </a:t>
            </a:r>
            <a:r>
              <a:rPr lang="en-US" sz="1000" i="1" dirty="0"/>
              <a:t>IEEE Transactions on Smart Grid</a:t>
            </a:r>
            <a:r>
              <a:rPr lang="en-US" sz="1000" dirty="0"/>
              <a:t>, vol. 3, no. 4, pp. 1963-1976, Dec. 2012.</a:t>
            </a:r>
            <a:br>
              <a:rPr lang="en-US" sz="1000" dirty="0"/>
            </a:br>
            <a:endParaRPr lang="en-US" sz="1000" dirty="0"/>
          </a:p>
        </p:txBody>
      </p:sp>
      <p:sp>
        <p:nvSpPr>
          <p:cNvPr id="8" name="TextBox 7"/>
          <p:cNvSpPr txBox="1"/>
          <p:nvPr/>
        </p:nvSpPr>
        <p:spPr>
          <a:xfrm>
            <a:off x="2514600" y="5463604"/>
            <a:ext cx="3114955" cy="276999"/>
          </a:xfrm>
          <a:prstGeom prst="rect">
            <a:avLst/>
          </a:prstGeom>
          <a:noFill/>
        </p:spPr>
        <p:txBody>
          <a:bodyPr wrap="none" rtlCol="0">
            <a:spAutoFit/>
          </a:bodyPr>
          <a:lstStyle/>
          <a:p>
            <a:r>
              <a:rPr lang="en-US" sz="1200" dirty="0" smtClean="0"/>
              <a:t>Fig. 4.1 Hierarchical control levels of a MG [5]</a:t>
            </a:r>
            <a:endParaRPr lang="en-US" sz="1200" dirty="0"/>
          </a:p>
        </p:txBody>
      </p:sp>
      <p:sp>
        <p:nvSpPr>
          <p:cNvPr id="9" name="Title 1"/>
          <p:cNvSpPr txBox="1">
            <a:spLocks/>
          </p:cNvSpPr>
          <p:nvPr/>
        </p:nvSpPr>
        <p:spPr bwMode="auto">
          <a:xfrm>
            <a:off x="11394" y="5990"/>
            <a:ext cx="77724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800" kern="0" dirty="0" smtClean="0">
                <a:latin typeface="Times New Roman" panose="02020603050405020304" pitchFamily="18" charset="0"/>
                <a:cs typeface="Times New Roman" panose="02020603050405020304" pitchFamily="18" charset="0"/>
              </a:rPr>
              <a:t>MG Control</a:t>
            </a:r>
            <a:endParaRPr lang="en-US" sz="2800" kern="0" dirty="0"/>
          </a:p>
        </p:txBody>
      </p:sp>
      <p:pic>
        <p:nvPicPr>
          <p:cNvPr id="2" name="Picture 1"/>
          <p:cNvPicPr>
            <a:picLocks noChangeAspect="1"/>
          </p:cNvPicPr>
          <p:nvPr/>
        </p:nvPicPr>
        <p:blipFill>
          <a:blip r:embed="rId2"/>
          <a:stretch>
            <a:fillRect/>
          </a:stretch>
        </p:blipFill>
        <p:spPr>
          <a:xfrm>
            <a:off x="1876425" y="124685"/>
            <a:ext cx="3990975" cy="5366351"/>
          </a:xfrm>
          <a:prstGeom prst="rect">
            <a:avLst/>
          </a:prstGeom>
        </p:spPr>
      </p:pic>
      <p:sp>
        <p:nvSpPr>
          <p:cNvPr id="3" name="TextBox 2"/>
          <p:cNvSpPr txBox="1"/>
          <p:nvPr/>
        </p:nvSpPr>
        <p:spPr>
          <a:xfrm>
            <a:off x="5791200" y="838200"/>
            <a:ext cx="3048000" cy="4031873"/>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t>The primary control maintains voltage and </a:t>
            </a:r>
            <a:r>
              <a:rPr lang="en-US" sz="1600" dirty="0" smtClean="0"/>
              <a:t>frequency stability </a:t>
            </a:r>
            <a:r>
              <a:rPr lang="en-US" sz="1600" dirty="0"/>
              <a:t>of the microgrid subsequent to the islanding process</a:t>
            </a:r>
            <a:r>
              <a:rPr lang="en-US" sz="1600" dirty="0" smtClean="0"/>
              <a:t>.</a:t>
            </a:r>
          </a:p>
          <a:p>
            <a:pPr algn="just"/>
            <a:endParaRPr lang="en-US" sz="1600" dirty="0" smtClean="0"/>
          </a:p>
          <a:p>
            <a:pPr marL="285750" indent="-285750" algn="just">
              <a:buFont typeface="Arial" panose="020B0604020202020204" pitchFamily="34" charset="0"/>
              <a:buChar char="•"/>
            </a:pPr>
            <a:r>
              <a:rPr lang="en-US" sz="1600" dirty="0"/>
              <a:t>The secondary control compensates for </a:t>
            </a:r>
            <a:r>
              <a:rPr lang="en-US" sz="1600" dirty="0" smtClean="0"/>
              <a:t>the voltage </a:t>
            </a:r>
            <a:r>
              <a:rPr lang="en-US" sz="1600" dirty="0"/>
              <a:t>and frequency deviations caused by the operation </a:t>
            </a:r>
            <a:r>
              <a:rPr lang="en-US" sz="1600" dirty="0" smtClean="0"/>
              <a:t>of the </a:t>
            </a:r>
            <a:r>
              <a:rPr lang="en-US" sz="1600" dirty="0"/>
              <a:t>primary controls</a:t>
            </a:r>
            <a:r>
              <a:rPr lang="en-US" sz="1600" dirty="0" smtClean="0"/>
              <a:t>.</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T</a:t>
            </a:r>
            <a:r>
              <a:rPr lang="en-US" sz="1600" dirty="0" smtClean="0"/>
              <a:t>he </a:t>
            </a:r>
            <a:r>
              <a:rPr lang="en-US" sz="1600" dirty="0"/>
              <a:t>tertiary control </a:t>
            </a:r>
            <a:r>
              <a:rPr lang="en-US" sz="1600" dirty="0" smtClean="0"/>
              <a:t>manages the </a:t>
            </a:r>
            <a:r>
              <a:rPr lang="en-US" sz="1600" dirty="0"/>
              <a:t>power flow between the microgrid and the main grid </a:t>
            </a:r>
            <a:r>
              <a:rPr lang="en-US" sz="1600" dirty="0" smtClean="0"/>
              <a:t>and facilitates </a:t>
            </a:r>
            <a:r>
              <a:rPr lang="en-US" sz="1600" dirty="0"/>
              <a:t>an economically optimal </a:t>
            </a:r>
            <a:r>
              <a:rPr lang="en-US" sz="1600" dirty="0" smtClean="0"/>
              <a:t>operation.</a:t>
            </a:r>
            <a:endParaRPr lang="en-US" sz="1600" dirty="0"/>
          </a:p>
        </p:txBody>
      </p:sp>
    </p:spTree>
    <p:extLst>
      <p:ext uri="{BB962C8B-B14F-4D97-AF65-F5344CB8AC3E}">
        <p14:creationId xmlns:p14="http://schemas.microsoft.com/office/powerpoint/2010/main" val="10165580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18</a:t>
            </a:fld>
            <a:endParaRPr lang="en-US" dirty="0"/>
          </a:p>
        </p:txBody>
      </p:sp>
      <p:sp>
        <p:nvSpPr>
          <p:cNvPr id="5" name="Text Placeholder 4"/>
          <p:cNvSpPr>
            <a:spLocks noGrp="1"/>
          </p:cNvSpPr>
          <p:nvPr>
            <p:ph type="body" sz="quarter" idx="10"/>
          </p:nvPr>
        </p:nvSpPr>
        <p:spPr/>
        <p:txBody>
          <a:bodyPr/>
          <a:lstStyle/>
          <a:p>
            <a:endParaRPr lang="en-US"/>
          </a:p>
        </p:txBody>
      </p:sp>
      <p:sp>
        <p:nvSpPr>
          <p:cNvPr id="9" name="Rectangle 8"/>
          <p:cNvSpPr/>
          <p:nvPr/>
        </p:nvSpPr>
        <p:spPr>
          <a:xfrm>
            <a:off x="163794" y="611016"/>
            <a:ext cx="8686800" cy="5139869"/>
          </a:xfrm>
          <a:prstGeom prst="rect">
            <a:avLst/>
          </a:prstGeom>
        </p:spPr>
        <p:txBody>
          <a:bodyPr wrap="square">
            <a:spAutoFit/>
          </a:bodyPr>
          <a:lstStyle/>
          <a:p>
            <a:r>
              <a:rPr lang="en-US" dirty="0" smtClean="0">
                <a:latin typeface="Times" panose="02020603050405020304" pitchFamily="18" charset="0"/>
                <a:cs typeface="Times" panose="02020603050405020304" pitchFamily="18" charset="0"/>
              </a:rPr>
              <a:t>As seen in Fig. 4, the MG control system can be categorized into three levels, namely, primary, secondary and tertiary [5]:</a:t>
            </a:r>
            <a:endParaRPr lang="en-US" dirty="0">
              <a:latin typeface="Times" panose="02020603050405020304" pitchFamily="18" charset="0"/>
              <a:cs typeface="Times" panose="02020603050405020304" pitchFamily="18" charset="0"/>
            </a:endParaRPr>
          </a:p>
          <a:p>
            <a:pPr marL="457200" indent="-457200">
              <a:buAutoNum type="arabicPeriod"/>
            </a:pPr>
            <a:r>
              <a:rPr lang="en-US" sz="2000" b="1" i="1" dirty="0" smtClean="0"/>
              <a:t>Primary control</a:t>
            </a:r>
          </a:p>
          <a:p>
            <a:pPr marL="800100" lvl="1" indent="-342900" algn="just">
              <a:buFont typeface="Arial" panose="020B0604020202020204" pitchFamily="34" charset="0"/>
              <a:buChar char="•"/>
            </a:pPr>
            <a:r>
              <a:rPr lang="en-US" sz="2000" dirty="0" smtClean="0">
                <a:latin typeface="Times" panose="02020603050405020304" pitchFamily="18" charset="0"/>
                <a:cs typeface="Times" panose="02020603050405020304" pitchFamily="18" charset="0"/>
              </a:rPr>
              <a:t>To stabilize the voltage and frequency. Subsequent to an islanding event, the MG may lose its voltage and frequency stability due to the mismatch between the power generated and consumed. </a:t>
            </a:r>
          </a:p>
          <a:p>
            <a:pPr marL="800100" lvl="1" indent="-342900" algn="just">
              <a:buFont typeface="Arial" panose="020B0604020202020204" pitchFamily="34" charset="0"/>
              <a:buChar char="•"/>
            </a:pPr>
            <a:r>
              <a:rPr lang="en-US" sz="2000" dirty="0" smtClean="0">
                <a:latin typeface="Times" panose="02020603050405020304" pitchFamily="18" charset="0"/>
                <a:cs typeface="Times" panose="02020603050405020304" pitchFamily="18" charset="0"/>
              </a:rPr>
              <a:t>To offer plug and play capability for DERs and properly share the active and reactive power among them, preferably, without any communication links. </a:t>
            </a:r>
          </a:p>
          <a:p>
            <a:pPr marL="800100" lvl="1" indent="-342900" algn="just">
              <a:buFont typeface="Arial" panose="020B0604020202020204" pitchFamily="34" charset="0"/>
              <a:buChar char="•"/>
            </a:pPr>
            <a:r>
              <a:rPr lang="en-US" sz="2000" dirty="0" smtClean="0">
                <a:latin typeface="Times" panose="02020603050405020304" pitchFamily="18" charset="0"/>
                <a:cs typeface="Times" panose="02020603050405020304" pitchFamily="18" charset="0"/>
              </a:rPr>
              <a:t>To provide the reference points for the control loops of DERs. </a:t>
            </a:r>
          </a:p>
          <a:p>
            <a:pPr marL="457200" indent="-457200">
              <a:buAutoNum type="arabicPeriod"/>
            </a:pPr>
            <a:r>
              <a:rPr lang="en-US" sz="2000" b="1" i="1" dirty="0" smtClean="0"/>
              <a:t>Secondary </a:t>
            </a:r>
            <a:r>
              <a:rPr lang="en-US" sz="2000" b="1" i="1" dirty="0"/>
              <a:t>control</a:t>
            </a:r>
          </a:p>
          <a:p>
            <a:pPr marL="800100" lvl="1" indent="-342900" algn="just">
              <a:buFont typeface="Arial" panose="020B0604020202020204" pitchFamily="34" charset="0"/>
              <a:buChar char="•"/>
            </a:pPr>
            <a:r>
              <a:rPr lang="en-US" sz="2000" dirty="0" smtClean="0">
                <a:latin typeface="Times" panose="02020603050405020304" pitchFamily="18" charset="0"/>
                <a:cs typeface="Times" panose="02020603050405020304" pitchFamily="18" charset="0"/>
              </a:rPr>
              <a:t>As a centralized controller, secondary control restores the MG voltage and frequency and compensate for the deviations caused by the primary control. </a:t>
            </a:r>
          </a:p>
          <a:p>
            <a:pPr marL="800100" lvl="1" indent="-342900" algn="just">
              <a:buFont typeface="Arial" panose="020B0604020202020204" pitchFamily="34" charset="0"/>
              <a:buChar char="•"/>
            </a:pPr>
            <a:r>
              <a:rPr lang="en-US" sz="2000" dirty="0" smtClean="0">
                <a:latin typeface="Times" panose="02020603050405020304" pitchFamily="18" charset="0"/>
                <a:cs typeface="Times" panose="02020603050405020304" pitchFamily="18" charset="0"/>
              </a:rPr>
              <a:t>Secondary control is designed to have slower dynamics response than that of the primary. </a:t>
            </a:r>
            <a:endParaRPr lang="en-US" sz="2000" dirty="0">
              <a:latin typeface="Times" panose="02020603050405020304" pitchFamily="18" charset="0"/>
              <a:cs typeface="Times" panose="02020603050405020304" pitchFamily="18" charset="0"/>
            </a:endParaRPr>
          </a:p>
          <a:p>
            <a:pPr marL="800100" lvl="1" indent="-342900" algn="just">
              <a:buFont typeface="Arial" panose="020B0604020202020204" pitchFamily="34" charset="0"/>
              <a:buChar char="•"/>
            </a:pPr>
            <a:endParaRPr lang="en-US" sz="2000" dirty="0">
              <a:latin typeface="Times" panose="02020603050405020304" pitchFamily="18" charset="0"/>
              <a:cs typeface="Times" panose="02020603050405020304" pitchFamily="18" charset="0"/>
            </a:endParaRPr>
          </a:p>
        </p:txBody>
      </p:sp>
      <p:sp>
        <p:nvSpPr>
          <p:cNvPr id="11" name="Rectangle 10"/>
          <p:cNvSpPr/>
          <p:nvPr/>
        </p:nvSpPr>
        <p:spPr>
          <a:xfrm>
            <a:off x="11394" y="5833031"/>
            <a:ext cx="8839200" cy="400110"/>
          </a:xfrm>
          <a:prstGeom prst="rect">
            <a:avLst/>
          </a:prstGeom>
        </p:spPr>
        <p:txBody>
          <a:bodyPr wrap="square">
            <a:spAutoFit/>
          </a:bodyPr>
          <a:lstStyle/>
          <a:p>
            <a:pPr algn="just"/>
            <a:r>
              <a:rPr lang="en-US" sz="1000" dirty="0" smtClean="0"/>
              <a:t>[5] </a:t>
            </a:r>
            <a:r>
              <a:rPr lang="en-US" sz="1000" dirty="0"/>
              <a:t>A. </a:t>
            </a:r>
            <a:r>
              <a:rPr lang="en-US" sz="1000" dirty="0" err="1"/>
              <a:t>Bidram</a:t>
            </a:r>
            <a:r>
              <a:rPr lang="en-US" sz="1000" dirty="0"/>
              <a:t> and A. </a:t>
            </a:r>
            <a:r>
              <a:rPr lang="en-US" sz="1000" dirty="0" err="1"/>
              <a:t>Davoudi</a:t>
            </a:r>
            <a:r>
              <a:rPr lang="en-US" sz="1000" dirty="0"/>
              <a:t>, "Hierarchical Structure of Microgrids Control System," in </a:t>
            </a:r>
            <a:r>
              <a:rPr lang="en-US" sz="1000" i="1" dirty="0"/>
              <a:t>IEEE Transactions on Smart Grid</a:t>
            </a:r>
            <a:r>
              <a:rPr lang="en-US" sz="1000" dirty="0"/>
              <a:t>, vol. 3, no. 4, pp. 1963-1976, Dec. 2012.</a:t>
            </a:r>
            <a:br>
              <a:rPr lang="en-US" sz="1000" dirty="0"/>
            </a:br>
            <a:endParaRPr lang="en-US" sz="1000" dirty="0"/>
          </a:p>
        </p:txBody>
      </p:sp>
      <p:sp>
        <p:nvSpPr>
          <p:cNvPr id="12" name="Title 1"/>
          <p:cNvSpPr txBox="1">
            <a:spLocks/>
          </p:cNvSpPr>
          <p:nvPr/>
        </p:nvSpPr>
        <p:spPr bwMode="auto">
          <a:xfrm>
            <a:off x="11394" y="5990"/>
            <a:ext cx="77724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800" kern="0" dirty="0" smtClean="0">
                <a:latin typeface="Times New Roman" panose="02020603050405020304" pitchFamily="18" charset="0"/>
                <a:cs typeface="Times New Roman" panose="02020603050405020304" pitchFamily="18" charset="0"/>
              </a:rPr>
              <a:t>MG Control</a:t>
            </a:r>
            <a:endParaRPr lang="en-US" sz="2800" kern="0" dirty="0"/>
          </a:p>
        </p:txBody>
      </p:sp>
    </p:spTree>
    <p:extLst>
      <p:ext uri="{BB962C8B-B14F-4D97-AF65-F5344CB8AC3E}">
        <p14:creationId xmlns:p14="http://schemas.microsoft.com/office/powerpoint/2010/main" val="6567032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94" y="5990"/>
            <a:ext cx="7772400" cy="533400"/>
          </a:xfrm>
        </p:spPr>
        <p:txBody>
          <a:bodyPr/>
          <a:lstStyle/>
          <a:p>
            <a:r>
              <a:rPr lang="en-US" sz="2800" dirty="0" smtClean="0">
                <a:latin typeface="Times New Roman" panose="02020603050405020304" pitchFamily="18" charset="0"/>
                <a:cs typeface="Times New Roman" panose="02020603050405020304" pitchFamily="18" charset="0"/>
              </a:rPr>
              <a:t>MG Control</a:t>
            </a:r>
            <a:endParaRPr lang="en-US" sz="28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19</a:t>
            </a:fld>
            <a:endParaRPr lang="en-US" dirty="0"/>
          </a:p>
        </p:txBody>
      </p:sp>
      <p:sp>
        <p:nvSpPr>
          <p:cNvPr id="5" name="Text Placeholder 4"/>
          <p:cNvSpPr>
            <a:spLocks noGrp="1"/>
          </p:cNvSpPr>
          <p:nvPr>
            <p:ph type="body" sz="quarter" idx="10"/>
          </p:nvPr>
        </p:nvSpPr>
        <p:spPr/>
        <p:txBody>
          <a:bodyPr/>
          <a:lstStyle/>
          <a:p>
            <a:endParaRPr lang="en-US"/>
          </a:p>
        </p:txBody>
      </p:sp>
      <p:sp>
        <p:nvSpPr>
          <p:cNvPr id="9" name="Rectangle 8"/>
          <p:cNvSpPr/>
          <p:nvPr/>
        </p:nvSpPr>
        <p:spPr>
          <a:xfrm>
            <a:off x="228600" y="515516"/>
            <a:ext cx="8686800" cy="1754326"/>
          </a:xfrm>
          <a:prstGeom prst="rect">
            <a:avLst/>
          </a:prstGeom>
        </p:spPr>
        <p:txBody>
          <a:bodyPr wrap="square">
            <a:spAutoFit/>
          </a:bodyPr>
          <a:lstStyle/>
          <a:p>
            <a:r>
              <a:rPr lang="en-US" b="1" i="1" dirty="0" smtClean="0"/>
              <a:t>3. Tertiary control</a:t>
            </a:r>
          </a:p>
          <a:p>
            <a:pPr marL="800100" lvl="1" indent="-342900" algn="just">
              <a:buFont typeface="Arial" panose="020B0604020202020204" pitchFamily="34" charset="0"/>
              <a:buChar char="•"/>
            </a:pPr>
            <a:r>
              <a:rPr lang="en-US" sz="2000" dirty="0" smtClean="0">
                <a:latin typeface="Times" panose="02020603050405020304" pitchFamily="18" charset="0"/>
                <a:cs typeface="Times" panose="02020603050405020304" pitchFamily="18" charset="0"/>
              </a:rPr>
              <a:t>Tertiary control is the last and the slowest control level that considers the economical concerns in the optimal operation of the MG, and manages the power flow between MG and main grid. </a:t>
            </a:r>
            <a:endParaRPr lang="en-US" sz="2000" dirty="0">
              <a:latin typeface="Times" panose="02020603050405020304" pitchFamily="18" charset="0"/>
              <a:cs typeface="Times" panose="02020603050405020304" pitchFamily="18" charset="0"/>
            </a:endParaRPr>
          </a:p>
          <a:p>
            <a:r>
              <a:rPr lang="en-US" b="1" i="1" dirty="0" smtClean="0"/>
              <a:t> </a:t>
            </a:r>
          </a:p>
        </p:txBody>
      </p:sp>
      <p:sp>
        <p:nvSpPr>
          <p:cNvPr id="11" name="Rectangle 10"/>
          <p:cNvSpPr/>
          <p:nvPr/>
        </p:nvSpPr>
        <p:spPr>
          <a:xfrm>
            <a:off x="11394" y="5833031"/>
            <a:ext cx="8839200" cy="400110"/>
          </a:xfrm>
          <a:prstGeom prst="rect">
            <a:avLst/>
          </a:prstGeom>
        </p:spPr>
        <p:txBody>
          <a:bodyPr wrap="square">
            <a:spAutoFit/>
          </a:bodyPr>
          <a:lstStyle/>
          <a:p>
            <a:pPr algn="just"/>
            <a:r>
              <a:rPr lang="en-US" sz="1000" dirty="0"/>
              <a:t>[5] A. </a:t>
            </a:r>
            <a:r>
              <a:rPr lang="en-US" sz="1000" dirty="0" err="1"/>
              <a:t>Bidram</a:t>
            </a:r>
            <a:r>
              <a:rPr lang="en-US" sz="1000" dirty="0"/>
              <a:t> and A. </a:t>
            </a:r>
            <a:r>
              <a:rPr lang="en-US" sz="1000" dirty="0" err="1"/>
              <a:t>Davoudi</a:t>
            </a:r>
            <a:r>
              <a:rPr lang="en-US" sz="1000" dirty="0"/>
              <a:t>, "Hierarchical Structure of Microgrids Control System," in </a:t>
            </a:r>
            <a:r>
              <a:rPr lang="en-US" sz="1000" i="1" dirty="0"/>
              <a:t>IEEE Transactions on Smart Grid</a:t>
            </a:r>
            <a:r>
              <a:rPr lang="en-US" sz="1000" dirty="0"/>
              <a:t>, vol. 3, no. 4, pp. 1963-1976, Dec. 2012.</a:t>
            </a:r>
            <a:br>
              <a:rPr lang="en-US" sz="1000" dirty="0"/>
            </a:br>
            <a:endParaRPr lang="en-US" sz="1000" dirty="0"/>
          </a:p>
        </p:txBody>
      </p:sp>
      <p:pic>
        <p:nvPicPr>
          <p:cNvPr id="3" name="Picture 2"/>
          <p:cNvPicPr>
            <a:picLocks noChangeAspect="1"/>
          </p:cNvPicPr>
          <p:nvPr/>
        </p:nvPicPr>
        <p:blipFill>
          <a:blip r:embed="rId2"/>
          <a:stretch>
            <a:fillRect/>
          </a:stretch>
        </p:blipFill>
        <p:spPr>
          <a:xfrm>
            <a:off x="1295400" y="2056165"/>
            <a:ext cx="6843712" cy="3397637"/>
          </a:xfrm>
          <a:prstGeom prst="rect">
            <a:avLst/>
          </a:prstGeom>
        </p:spPr>
      </p:pic>
      <p:sp>
        <p:nvSpPr>
          <p:cNvPr id="8" name="TextBox 7"/>
          <p:cNvSpPr txBox="1"/>
          <p:nvPr/>
        </p:nvSpPr>
        <p:spPr>
          <a:xfrm>
            <a:off x="3124200" y="5453802"/>
            <a:ext cx="3114955" cy="276999"/>
          </a:xfrm>
          <a:prstGeom prst="rect">
            <a:avLst/>
          </a:prstGeom>
          <a:noFill/>
        </p:spPr>
        <p:txBody>
          <a:bodyPr wrap="none" rtlCol="0">
            <a:spAutoFit/>
          </a:bodyPr>
          <a:lstStyle/>
          <a:p>
            <a:r>
              <a:rPr lang="en-US" sz="1200" dirty="0" smtClean="0"/>
              <a:t>Fig. 4.2 Hierarchical control levels of a MG [5]</a:t>
            </a:r>
            <a:endParaRPr lang="en-US" sz="1200" dirty="0"/>
          </a:p>
        </p:txBody>
      </p:sp>
    </p:spTree>
    <p:extLst>
      <p:ext uri="{BB962C8B-B14F-4D97-AF65-F5344CB8AC3E}">
        <p14:creationId xmlns:p14="http://schemas.microsoft.com/office/powerpoint/2010/main" val="1622525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7" y="0"/>
            <a:ext cx="7772400" cy="685800"/>
          </a:xfrm>
        </p:spPr>
        <p:txBody>
          <a:bodyPr/>
          <a:lstStyle/>
          <a:p>
            <a:r>
              <a:rPr lang="en-US" sz="2800" dirty="0" smtClean="0">
                <a:latin typeface="Times New Roman" panose="02020603050405020304" pitchFamily="18" charset="0"/>
                <a:cs typeface="Times New Roman" panose="02020603050405020304" pitchFamily="18" charset="0"/>
              </a:rPr>
              <a:t>Contents</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latin typeface="Times New Roman" panose="02020603050405020304" pitchFamily="18" charset="0"/>
                <a:cs typeface="Times New Roman" panose="02020603050405020304" pitchFamily="18" charset="0"/>
              </a:rPr>
              <a:pPr/>
              <a:t>2</a:t>
            </a:fld>
            <a:endParaRPr lang="en-US" dirty="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quarter" idx="10"/>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6476" y="533400"/>
            <a:ext cx="8763000" cy="6124754"/>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Introduction of </a:t>
            </a:r>
            <a:r>
              <a:rPr lang="en-US" sz="2800" dirty="0" err="1" smtClean="0">
                <a:latin typeface="Times New Roman" panose="02020603050405020304" pitchFamily="18" charset="0"/>
                <a:cs typeface="Times New Roman" panose="02020603050405020304" pitchFamily="18" charset="0"/>
              </a:rPr>
              <a:t>Microgirds</a:t>
            </a:r>
            <a:r>
              <a:rPr lang="en-US" sz="2800" dirty="0" smtClean="0">
                <a:latin typeface="Times New Roman" panose="02020603050405020304" pitchFamily="18" charset="0"/>
                <a:cs typeface="Times New Roman" panose="02020603050405020304" pitchFamily="18" charset="0"/>
              </a:rPr>
              <a:t> (MGs)</a:t>
            </a:r>
          </a:p>
          <a:p>
            <a:pPr marL="800100" lvl="1" indent="-342900">
              <a:buFontTx/>
              <a:buChar char="-"/>
            </a:pPr>
            <a:r>
              <a:rPr lang="en-US" sz="2000" dirty="0" smtClean="0">
                <a:latin typeface="Times New Roman" panose="02020603050405020304" pitchFamily="18" charset="0"/>
                <a:cs typeface="Times New Roman" panose="02020603050405020304" pitchFamily="18" charset="0"/>
              </a:rPr>
              <a:t>MGs concept </a:t>
            </a:r>
          </a:p>
          <a:p>
            <a:pPr marL="800100" lvl="1" indent="-342900">
              <a:buFontTx/>
              <a:buChar char="-"/>
            </a:pPr>
            <a:r>
              <a:rPr lang="en-US" sz="2000" dirty="0" smtClean="0">
                <a:latin typeface="Times New Roman" panose="02020603050405020304" pitchFamily="18" charset="0"/>
                <a:cs typeface="Times New Roman" panose="02020603050405020304" pitchFamily="18" charset="0"/>
              </a:rPr>
              <a:t>MGs basic components </a:t>
            </a:r>
          </a:p>
          <a:p>
            <a:pPr marL="800100" lvl="1" indent="-342900">
              <a:buFontTx/>
              <a:buChar char="-"/>
            </a:pPr>
            <a:r>
              <a:rPr lang="en-US" sz="2000" dirty="0" smtClean="0">
                <a:latin typeface="Times New Roman" panose="02020603050405020304" pitchFamily="18" charset="0"/>
                <a:cs typeface="Times New Roman" panose="02020603050405020304" pitchFamily="18" charset="0"/>
              </a:rPr>
              <a:t>MGs typical configuration</a:t>
            </a:r>
          </a:p>
          <a:p>
            <a:pPr marL="800100" lvl="1" indent="-342900">
              <a:buFontTx/>
              <a:buChar char="-"/>
            </a:pPr>
            <a:r>
              <a:rPr lang="en-US" sz="2000" dirty="0" smtClean="0">
                <a:latin typeface="Times New Roman" panose="02020603050405020304" pitchFamily="18" charset="0"/>
                <a:cs typeface="Times New Roman" panose="02020603050405020304" pitchFamily="18" charset="0"/>
              </a:rPr>
              <a:t>MGs category </a:t>
            </a:r>
          </a:p>
          <a:p>
            <a:pPr marL="800100" lvl="1" indent="-342900">
              <a:buFontTx/>
              <a:buChar char="-"/>
            </a:pPr>
            <a:r>
              <a:rPr lang="en-US" sz="2000" dirty="0" smtClean="0">
                <a:latin typeface="Times New Roman" panose="02020603050405020304" pitchFamily="18" charset="0"/>
                <a:cs typeface="Times New Roman" panose="02020603050405020304" pitchFamily="18" charset="0"/>
              </a:rPr>
              <a:t>MGs advantages/disadvantages</a:t>
            </a:r>
          </a:p>
          <a:p>
            <a:pPr marL="800100" lvl="1" indent="-342900">
              <a:buFontTx/>
              <a:buChar char="-"/>
            </a:pPr>
            <a:r>
              <a:rPr lang="en-US" sz="2000" dirty="0" smtClean="0">
                <a:latin typeface="Times New Roman" panose="02020603050405020304" pitchFamily="18" charset="0"/>
                <a:cs typeface="Times New Roman" panose="02020603050405020304" pitchFamily="18" charset="0"/>
              </a:rPr>
              <a:t>MGs control</a:t>
            </a: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Research Topics: networked MGs</a:t>
            </a:r>
          </a:p>
          <a:p>
            <a:pPr marL="800100" lvl="1" indent="-342900">
              <a:buFont typeface="Arial" panose="020B0604020202020204" pitchFamily="34" charset="0"/>
              <a:buChar char="•"/>
            </a:pPr>
            <a:r>
              <a:rPr lang="en-US" altLang="zh-CN" dirty="0" smtClean="0"/>
              <a:t>Optimization-based </a:t>
            </a:r>
            <a:r>
              <a:rPr lang="en-US" altLang="zh-CN" dirty="0"/>
              <a:t>decision </a:t>
            </a:r>
            <a:r>
              <a:rPr lang="en-US" altLang="zh-CN" dirty="0" smtClean="0"/>
              <a:t>making</a:t>
            </a:r>
          </a:p>
          <a:p>
            <a:pPr marL="1257300" lvl="2" indent="-342900">
              <a:buFont typeface="Arial" panose="020B0604020202020204" pitchFamily="34" charset="0"/>
              <a:buChar char="•"/>
            </a:pPr>
            <a:r>
              <a:rPr lang="en-US" altLang="zh-CN" sz="2000" dirty="0" smtClean="0"/>
              <a:t>Centralized coordination of networked MGs</a:t>
            </a:r>
          </a:p>
          <a:p>
            <a:pPr marL="1257300" lvl="2" indent="-342900">
              <a:buFont typeface="Arial" panose="020B0604020202020204" pitchFamily="34" charset="0"/>
              <a:buChar char="•"/>
            </a:pPr>
            <a:r>
              <a:rPr lang="en-US" altLang="zh-CN" sz="2000" dirty="0" smtClean="0"/>
              <a:t>Decentralized </a:t>
            </a:r>
            <a:r>
              <a:rPr lang="en-US" altLang="zh-CN" sz="2000" dirty="0"/>
              <a:t>coordination of networked MGs</a:t>
            </a:r>
          </a:p>
          <a:p>
            <a:pPr marL="1257300" lvl="2" indent="-342900">
              <a:buFont typeface="Arial" panose="020B0604020202020204" pitchFamily="34" charset="0"/>
              <a:buChar char="•"/>
            </a:pPr>
            <a:r>
              <a:rPr lang="en-US" altLang="zh-CN" sz="2000" dirty="0" smtClean="0"/>
              <a:t>Decentralized </a:t>
            </a:r>
            <a:r>
              <a:rPr lang="en-US" altLang="zh-CN" sz="2000" dirty="0"/>
              <a:t>coordination of MGs for self-healing </a:t>
            </a:r>
            <a:r>
              <a:rPr lang="en-US" altLang="zh-CN" sz="2000" dirty="0" smtClean="0"/>
              <a:t>operation</a:t>
            </a:r>
          </a:p>
          <a:p>
            <a:pPr marL="1257300" lvl="2" indent="-342900">
              <a:buFont typeface="Arial" panose="020B0604020202020204" pitchFamily="34" charset="0"/>
              <a:buChar char="•"/>
            </a:pPr>
            <a:r>
              <a:rPr lang="en-US" altLang="zh-CN" sz="2000" dirty="0"/>
              <a:t>Restoration with networked MGs </a:t>
            </a:r>
            <a:r>
              <a:rPr lang="en-US" altLang="zh-CN" sz="2000" dirty="0" smtClean="0"/>
              <a:t>formation</a:t>
            </a:r>
          </a:p>
          <a:p>
            <a:pPr marL="800100" lvl="1" indent="-342900">
              <a:buFont typeface="Arial" panose="020B0604020202020204" pitchFamily="34" charset="0"/>
              <a:buChar char="•"/>
            </a:pPr>
            <a:r>
              <a:rPr lang="en-US" altLang="zh-CN" dirty="0"/>
              <a:t>Learning-based decision making</a:t>
            </a:r>
          </a:p>
          <a:p>
            <a:pPr marL="1257300" lvl="2" indent="-342900">
              <a:buFont typeface="Arial" panose="020B0604020202020204" pitchFamily="34" charset="0"/>
              <a:buChar char="•"/>
            </a:pPr>
            <a:r>
              <a:rPr lang="en-US" altLang="zh-CN" sz="2000" dirty="0" smtClean="0"/>
              <a:t>Power management of networked MGs under incomplete information</a:t>
            </a:r>
          </a:p>
          <a:p>
            <a:pPr marL="342900" indent="-3429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Real MG Case</a:t>
            </a:r>
            <a:endParaRPr lang="en-US" sz="2800" dirty="0">
              <a:latin typeface="Times New Roman" panose="02020603050405020304" pitchFamily="18" charset="0"/>
              <a:cs typeface="Times New Roman" panose="02020603050405020304" pitchFamily="18" charset="0"/>
            </a:endParaRPr>
          </a:p>
          <a:p>
            <a:pPr marL="1257300" lvl="2" indent="-342900">
              <a:buFont typeface="Arial" panose="020B0604020202020204" pitchFamily="34" charset="0"/>
              <a:buChar char="•"/>
            </a:pPr>
            <a:endParaRPr lang="en-US" altLang="zh-CN" sz="2000" dirty="0" smtClean="0"/>
          </a:p>
          <a:p>
            <a:pPr marL="1257300" lvl="2" indent="-342900">
              <a:buFont typeface="Arial" panose="020B0604020202020204" pitchFamily="34" charset="0"/>
              <a:buChar char="•"/>
            </a:pPr>
            <a:endParaRPr lang="en-US" altLang="zh-CN" sz="2000" dirty="0"/>
          </a:p>
        </p:txBody>
      </p:sp>
    </p:spTree>
    <p:extLst>
      <p:ext uri="{BB962C8B-B14F-4D97-AF65-F5344CB8AC3E}">
        <p14:creationId xmlns:p14="http://schemas.microsoft.com/office/powerpoint/2010/main" val="9140037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762000"/>
            <a:ext cx="8229600" cy="3394472"/>
          </a:xfrm>
        </p:spPr>
        <p:txBody>
          <a:bodyPr/>
          <a:lstStyle/>
          <a:p>
            <a:r>
              <a:rPr lang="en-US" altLang="zh-CN" sz="3200" dirty="0" smtClean="0">
                <a:solidFill>
                  <a:schemeClr val="tx1"/>
                </a:solidFill>
                <a:latin typeface="Times" panose="02020603050405020304" pitchFamily="18" charset="0"/>
                <a:cs typeface="Times" panose="02020603050405020304" pitchFamily="18" charset="0"/>
              </a:rPr>
              <a:t>Optimization-based </a:t>
            </a:r>
            <a:r>
              <a:rPr lang="en-US" altLang="zh-CN" sz="3200" dirty="0">
                <a:solidFill>
                  <a:schemeClr val="tx1"/>
                </a:solidFill>
                <a:latin typeface="Times" panose="02020603050405020304" pitchFamily="18" charset="0"/>
                <a:cs typeface="Times" panose="02020603050405020304" pitchFamily="18" charset="0"/>
              </a:rPr>
              <a:t>decision making</a:t>
            </a:r>
          </a:p>
          <a:p>
            <a:pPr lvl="1"/>
            <a:r>
              <a:rPr lang="en-US" altLang="zh-CN" sz="2800" dirty="0">
                <a:solidFill>
                  <a:schemeClr val="tx1"/>
                </a:solidFill>
                <a:latin typeface="Times" panose="02020603050405020304" pitchFamily="18" charset="0"/>
                <a:cs typeface="Times" panose="02020603050405020304" pitchFamily="18" charset="0"/>
              </a:rPr>
              <a:t>Centralized coordination of networked MGs</a:t>
            </a:r>
          </a:p>
          <a:p>
            <a:pPr lvl="1"/>
            <a:r>
              <a:rPr lang="en-US" altLang="zh-CN" sz="2800" dirty="0">
                <a:solidFill>
                  <a:schemeClr val="tx1"/>
                </a:solidFill>
                <a:latin typeface="Times" panose="02020603050405020304" pitchFamily="18" charset="0"/>
                <a:cs typeface="Times" panose="02020603050405020304" pitchFamily="18" charset="0"/>
              </a:rPr>
              <a:t>Decentralized coordination of networked MGs</a:t>
            </a:r>
          </a:p>
          <a:p>
            <a:pPr lvl="1"/>
            <a:r>
              <a:rPr lang="en-US" altLang="zh-CN" sz="2800" dirty="0">
                <a:solidFill>
                  <a:schemeClr val="tx1"/>
                </a:solidFill>
                <a:latin typeface="Times" panose="02020603050405020304" pitchFamily="18" charset="0"/>
                <a:cs typeface="Times" panose="02020603050405020304" pitchFamily="18" charset="0"/>
              </a:rPr>
              <a:t>Decentralized coordination of MGs for self-healing </a:t>
            </a:r>
            <a:r>
              <a:rPr lang="en-US" altLang="zh-CN" sz="2800" dirty="0" smtClean="0">
                <a:solidFill>
                  <a:schemeClr val="tx1"/>
                </a:solidFill>
                <a:latin typeface="Times" panose="02020603050405020304" pitchFamily="18" charset="0"/>
                <a:cs typeface="Times" panose="02020603050405020304" pitchFamily="18" charset="0"/>
              </a:rPr>
              <a:t>operation</a:t>
            </a:r>
          </a:p>
          <a:p>
            <a:pPr lvl="1"/>
            <a:r>
              <a:rPr lang="en-US" altLang="zh-CN" sz="2800" dirty="0" smtClean="0">
                <a:solidFill>
                  <a:schemeClr val="tx1"/>
                </a:solidFill>
                <a:latin typeface="Times" panose="02020603050405020304" pitchFamily="18" charset="0"/>
                <a:cs typeface="Times" panose="02020603050405020304" pitchFamily="18" charset="0"/>
              </a:rPr>
              <a:t>Restoration </a:t>
            </a:r>
            <a:r>
              <a:rPr lang="en-US" altLang="zh-CN" sz="2800" dirty="0">
                <a:solidFill>
                  <a:schemeClr val="tx1"/>
                </a:solidFill>
                <a:latin typeface="Times" panose="02020603050405020304" pitchFamily="18" charset="0"/>
                <a:cs typeface="Times" panose="02020603050405020304" pitchFamily="18" charset="0"/>
              </a:rPr>
              <a:t>with networked microgrids formation</a:t>
            </a:r>
          </a:p>
          <a:p>
            <a:r>
              <a:rPr lang="en-US" altLang="zh-CN" sz="3200" dirty="0" smtClean="0">
                <a:solidFill>
                  <a:schemeClr val="tx1"/>
                </a:solidFill>
                <a:latin typeface="Times" panose="02020603050405020304" pitchFamily="18" charset="0"/>
                <a:cs typeface="Times" panose="02020603050405020304" pitchFamily="18" charset="0"/>
              </a:rPr>
              <a:t>Learning-based </a:t>
            </a:r>
            <a:r>
              <a:rPr lang="en-US" altLang="zh-CN" sz="3200" dirty="0">
                <a:solidFill>
                  <a:schemeClr val="tx1"/>
                </a:solidFill>
                <a:latin typeface="Times" panose="02020603050405020304" pitchFamily="18" charset="0"/>
                <a:cs typeface="Times" panose="02020603050405020304" pitchFamily="18" charset="0"/>
              </a:rPr>
              <a:t>decision making</a:t>
            </a:r>
          </a:p>
          <a:p>
            <a:pPr lvl="1" indent="-342900"/>
            <a:r>
              <a:rPr lang="en-US" altLang="zh-CN" sz="2800" dirty="0">
                <a:solidFill>
                  <a:schemeClr val="tx1"/>
                </a:solidFill>
                <a:latin typeface="Times" panose="02020603050405020304" pitchFamily="18" charset="0"/>
                <a:cs typeface="Times" panose="02020603050405020304" pitchFamily="18" charset="0"/>
              </a:rPr>
              <a:t>Power </a:t>
            </a:r>
            <a:r>
              <a:rPr lang="en-US" altLang="zh-CN" sz="2800" dirty="0" smtClean="0">
                <a:solidFill>
                  <a:schemeClr val="tx1"/>
                </a:solidFill>
                <a:latin typeface="Times" panose="02020603050405020304" pitchFamily="18" charset="0"/>
                <a:cs typeface="Times" panose="02020603050405020304" pitchFamily="18" charset="0"/>
              </a:rPr>
              <a:t>management </a:t>
            </a:r>
            <a:r>
              <a:rPr lang="en-US" altLang="zh-CN" sz="2800" dirty="0">
                <a:solidFill>
                  <a:schemeClr val="tx1"/>
                </a:solidFill>
                <a:latin typeface="Times" panose="02020603050405020304" pitchFamily="18" charset="0"/>
                <a:cs typeface="Times" panose="02020603050405020304" pitchFamily="18" charset="0"/>
              </a:rPr>
              <a:t>of </a:t>
            </a:r>
            <a:r>
              <a:rPr lang="en-US" altLang="zh-CN" sz="2800" dirty="0" smtClean="0">
                <a:solidFill>
                  <a:schemeClr val="tx1"/>
                </a:solidFill>
                <a:latin typeface="Times" panose="02020603050405020304" pitchFamily="18" charset="0"/>
                <a:cs typeface="Times" panose="02020603050405020304" pitchFamily="18" charset="0"/>
              </a:rPr>
              <a:t>networked MGs under incomplete information</a:t>
            </a:r>
            <a:endParaRPr lang="en-US" altLang="zh-CN" sz="2800" dirty="0">
              <a:solidFill>
                <a:schemeClr val="tx1"/>
              </a:solidFill>
              <a:latin typeface="Times" panose="02020603050405020304" pitchFamily="18" charset="0"/>
              <a:cs typeface="Times" panose="02020603050405020304" pitchFamily="18" charset="0"/>
            </a:endParaRPr>
          </a:p>
          <a:p>
            <a:pPr lvl="1"/>
            <a:endParaRPr lang="en-US" altLang="zh-CN" sz="2800" dirty="0">
              <a:solidFill>
                <a:schemeClr val="tx1"/>
              </a:solidFill>
              <a:latin typeface="Times" panose="02020603050405020304" pitchFamily="18" charset="0"/>
              <a:cs typeface="Times" panose="02020603050405020304" pitchFamily="18" charset="0"/>
            </a:endParaRPr>
          </a:p>
          <a:p>
            <a:pPr marL="457200" lvl="1" indent="0">
              <a:buNone/>
            </a:pPr>
            <a:endParaRPr lang="en-US" altLang="zh-CN" sz="2800" dirty="0"/>
          </a:p>
          <a:p>
            <a:pPr lvl="1">
              <a:buFont typeface="Wingdings" panose="05000000000000000000" pitchFamily="2" charset="2"/>
              <a:buChar char="ü"/>
            </a:pPr>
            <a:endParaRPr lang="en-US" altLang="zh-CN" sz="3200" dirty="0"/>
          </a:p>
        </p:txBody>
      </p:sp>
      <p:sp>
        <p:nvSpPr>
          <p:cNvPr id="4" name="灯片编号占位符 3"/>
          <p:cNvSpPr>
            <a:spLocks noGrp="1"/>
          </p:cNvSpPr>
          <p:nvPr>
            <p:ph type="sldNum" sz="quarter" idx="12"/>
          </p:nvPr>
        </p:nvSpPr>
        <p:spPr/>
        <p:txBody>
          <a:bodyPr/>
          <a:lstStyle/>
          <a:p>
            <a:pPr>
              <a:defRPr/>
            </a:pPr>
            <a:fld id="{2FFE4B61-D119-4C2A-B0FD-8BB9E4349C88}" type="slidenum">
              <a:rPr lang="en-US" smtClean="0"/>
              <a:pPr>
                <a:defRPr/>
              </a:pPr>
              <a:t>20</a:t>
            </a:fld>
            <a:endParaRPr lang="en-US" dirty="0"/>
          </a:p>
        </p:txBody>
      </p:sp>
      <p:sp>
        <p:nvSpPr>
          <p:cNvPr id="6" name="Title 1">
            <a:extLst>
              <a:ext uri="{FF2B5EF4-FFF2-40B4-BE49-F238E27FC236}">
                <a16:creationId xmlns:a16="http://schemas.microsoft.com/office/drawing/2014/main" id="{B59153CE-D677-41C7-97BA-79855500B4AD}"/>
              </a:ext>
            </a:extLst>
          </p:cNvPr>
          <p:cNvSpPr txBox="1">
            <a:spLocks/>
          </p:cNvSpPr>
          <p:nvPr/>
        </p:nvSpPr>
        <p:spPr bwMode="auto">
          <a:xfrm>
            <a:off x="76200" y="73953"/>
            <a:ext cx="7886700" cy="4588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kern="0" dirty="0" smtClean="0">
                <a:solidFill>
                  <a:srgbClr val="C00000"/>
                </a:solidFill>
                <a:latin typeface="Times New Roman" panose="02020603050405020304" pitchFamily="18" charset="0"/>
                <a:cs typeface="Times New Roman" panose="02020603050405020304" pitchFamily="18" charset="0"/>
              </a:rPr>
              <a:t>Research topic: Networked MGs</a:t>
            </a:r>
            <a:endParaRPr lang="en-US" kern="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73902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153CE-D677-41C7-97BA-79855500B4AD}"/>
              </a:ext>
            </a:extLst>
          </p:cNvPr>
          <p:cNvSpPr>
            <a:spLocks noGrp="1"/>
          </p:cNvSpPr>
          <p:nvPr>
            <p:ph type="title"/>
          </p:nvPr>
        </p:nvSpPr>
        <p:spPr>
          <a:xfrm>
            <a:off x="76200" y="73953"/>
            <a:ext cx="7886700" cy="458853"/>
          </a:xfrm>
        </p:spPr>
        <p:txBody>
          <a:bodyPr>
            <a:noAutofit/>
          </a:bodyPr>
          <a:lstStyle/>
          <a:p>
            <a:r>
              <a:rPr lang="en-US" dirty="0" smtClean="0">
                <a:solidFill>
                  <a:srgbClr val="C00000"/>
                </a:solidFill>
                <a:latin typeface="Times New Roman" panose="02020603050405020304" pitchFamily="18" charset="0"/>
                <a:cs typeface="Times New Roman" panose="02020603050405020304" pitchFamily="18" charset="0"/>
              </a:rPr>
              <a:t>Networked MGs</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7025054" y="5776180"/>
            <a:ext cx="2057400" cy="273844"/>
          </a:xfrm>
        </p:spPr>
        <p:txBody>
          <a:bodyPr/>
          <a:lstStyle/>
          <a:p>
            <a:fld id="{548089B4-51B6-4611-AB21-874C3621AFC5}" type="slidenum">
              <a:rPr lang="en-US" smtClean="0">
                <a:solidFill>
                  <a:schemeClr val="bg1"/>
                </a:solidFill>
                <a:latin typeface="Times" panose="02020603050405020304" pitchFamily="18" charset="0"/>
                <a:cs typeface="Times" panose="02020603050405020304" pitchFamily="18" charset="0"/>
              </a:rPr>
              <a:t>21</a:t>
            </a:fld>
            <a:endParaRPr lang="en-US" dirty="0">
              <a:solidFill>
                <a:schemeClr val="bg1"/>
              </a:solidFill>
              <a:latin typeface="Times" panose="02020603050405020304" pitchFamily="18" charset="0"/>
              <a:cs typeface="Times" panose="02020603050405020304" pitchFamily="18" charset="0"/>
            </a:endParaRPr>
          </a:p>
        </p:txBody>
      </p:sp>
      <p:pic>
        <p:nvPicPr>
          <p:cNvPr id="11" name="Picture 1" descr="D:\ANL\slides vvccvr\cloud8.jpg"/>
          <p:cNvPicPr>
            <a:picLocks noChangeAspect="1" noChangeArrowheads="1"/>
          </p:cNvPicPr>
          <p:nvPr/>
        </p:nvPicPr>
        <p:blipFill>
          <a:blip r:embed="rId3" cstate="print"/>
          <a:srcRect/>
          <a:stretch>
            <a:fillRect/>
          </a:stretch>
        </p:blipFill>
        <p:spPr bwMode="auto">
          <a:xfrm>
            <a:off x="1219200" y="1666892"/>
            <a:ext cx="3377042" cy="3423400"/>
          </a:xfrm>
          <a:prstGeom prst="rect">
            <a:avLst/>
          </a:prstGeom>
          <a:noFill/>
        </p:spPr>
      </p:pic>
      <p:sp>
        <p:nvSpPr>
          <p:cNvPr id="16" name="矩形 7"/>
          <p:cNvSpPr/>
          <p:nvPr/>
        </p:nvSpPr>
        <p:spPr>
          <a:xfrm>
            <a:off x="5012962" y="2590800"/>
            <a:ext cx="3810000" cy="1411286"/>
          </a:xfrm>
          <a:prstGeom prst="rect">
            <a:avLst/>
          </a:prstGeom>
          <a:noFill/>
          <a:ln w="31750"/>
          <a:effectLst/>
        </p:spPr>
        <p:style>
          <a:lnRef idx="1">
            <a:schemeClr val="accent2"/>
          </a:lnRef>
          <a:fillRef idx="2">
            <a:schemeClr val="accent2"/>
          </a:fillRef>
          <a:effectRef idx="1">
            <a:schemeClr val="accent2"/>
          </a:effectRef>
          <a:fontRef idx="minor">
            <a:schemeClr val="dk1"/>
          </a:fontRef>
        </p:style>
        <p:txBody>
          <a:bodyPr rtlCol="0" anchor="ctr"/>
          <a:lstStyle/>
          <a:p>
            <a:pPr marL="192881" indent="-192881">
              <a:buFont typeface="Wingdings" pitchFamily="2" charset="2"/>
              <a:buChar char="Ø"/>
            </a:pPr>
            <a:r>
              <a:rPr lang="en-US" altLang="zh-CN" sz="2000" dirty="0">
                <a:solidFill>
                  <a:schemeClr val="tx1">
                    <a:lumMod val="50000"/>
                  </a:schemeClr>
                </a:solidFill>
                <a:latin typeface="Times New Roman" pitchFamily="18" charset="0"/>
                <a:cs typeface="Times New Roman" pitchFamily="18" charset="0"/>
              </a:rPr>
              <a:t>Economic energy exchange in normal operation</a:t>
            </a:r>
          </a:p>
          <a:p>
            <a:pPr marL="192881" indent="-192881">
              <a:buFont typeface="Wingdings" pitchFamily="2" charset="2"/>
              <a:buChar char="Ø"/>
            </a:pPr>
            <a:r>
              <a:rPr lang="en-US" altLang="zh-CN" sz="2000" dirty="0">
                <a:solidFill>
                  <a:schemeClr val="tx1">
                    <a:lumMod val="50000"/>
                  </a:schemeClr>
                </a:solidFill>
                <a:latin typeface="Times New Roman" pitchFamily="18" charset="0"/>
                <a:cs typeface="Times New Roman" pitchFamily="18" charset="0"/>
              </a:rPr>
              <a:t>Energy support for self-healing</a:t>
            </a:r>
          </a:p>
        </p:txBody>
      </p:sp>
      <p:sp>
        <p:nvSpPr>
          <p:cNvPr id="20" name="Rectangle 19"/>
          <p:cNvSpPr/>
          <p:nvPr/>
        </p:nvSpPr>
        <p:spPr>
          <a:xfrm>
            <a:off x="-66379" y="5713047"/>
            <a:ext cx="9159130" cy="400110"/>
          </a:xfrm>
          <a:prstGeom prst="rect">
            <a:avLst/>
          </a:prstGeom>
        </p:spPr>
        <p:txBody>
          <a:bodyPr wrap="square">
            <a:spAutoFit/>
          </a:bodyPr>
          <a:lstStyle/>
          <a:p>
            <a:r>
              <a:rPr lang="en-US" sz="1000" dirty="0" smtClean="0">
                <a:solidFill>
                  <a:srgbClr val="000000"/>
                </a:solidFill>
                <a:latin typeface="Times" panose="02020603050405020304" pitchFamily="18" charset="0"/>
                <a:cs typeface="Times" panose="02020603050405020304" pitchFamily="18" charset="0"/>
              </a:rPr>
              <a:t>[6] </a:t>
            </a:r>
            <a:r>
              <a:rPr lang="en-US" sz="1000" dirty="0">
                <a:latin typeface="Times" panose="02020603050405020304" pitchFamily="18" charset="0"/>
                <a:cs typeface="Times" panose="02020603050405020304" pitchFamily="18" charset="0"/>
              </a:rPr>
              <a:t>Z. Wang, B. Chen, J. Wang and C. Chen, "Networked Microgrids for Self-Healing Power Systems," in </a:t>
            </a:r>
            <a:r>
              <a:rPr lang="en-US" sz="1000" i="1" dirty="0">
                <a:latin typeface="Times" panose="02020603050405020304" pitchFamily="18" charset="0"/>
                <a:cs typeface="Times" panose="02020603050405020304" pitchFamily="18" charset="0"/>
              </a:rPr>
              <a:t>IEEE Transactions on Smart Grid</a:t>
            </a:r>
            <a:r>
              <a:rPr lang="en-US" sz="1000" dirty="0">
                <a:latin typeface="Times" panose="02020603050405020304" pitchFamily="18" charset="0"/>
                <a:cs typeface="Times" panose="02020603050405020304" pitchFamily="18" charset="0"/>
              </a:rPr>
              <a:t>, vol. 7, no. 1, pp. 310-319, Jan. 2016</a:t>
            </a:r>
            <a:r>
              <a:rPr lang="en-US" sz="1000" dirty="0" smtClean="0">
                <a:latin typeface="Times" panose="02020603050405020304" pitchFamily="18" charset="0"/>
                <a:cs typeface="Times" panose="02020603050405020304" pitchFamily="18" charset="0"/>
              </a:rPr>
              <a:t>.</a:t>
            </a:r>
            <a:endParaRPr lang="en-US" sz="1000" dirty="0">
              <a:latin typeface="Times" panose="02020603050405020304" pitchFamily="18" charset="0"/>
              <a:cs typeface="Times" panose="02020603050405020304" pitchFamily="18" charset="0"/>
            </a:endParaRPr>
          </a:p>
        </p:txBody>
      </p:sp>
      <p:sp>
        <p:nvSpPr>
          <p:cNvPr id="23" name="Rectangle 22"/>
          <p:cNvSpPr/>
          <p:nvPr/>
        </p:nvSpPr>
        <p:spPr>
          <a:xfrm>
            <a:off x="1650005" y="5188745"/>
            <a:ext cx="2515432" cy="276999"/>
          </a:xfrm>
          <a:prstGeom prst="rect">
            <a:avLst/>
          </a:prstGeom>
        </p:spPr>
        <p:txBody>
          <a:bodyPr wrap="none">
            <a:spAutoFit/>
          </a:bodyPr>
          <a:lstStyle/>
          <a:p>
            <a:r>
              <a:rPr lang="en-US" sz="1200" dirty="0">
                <a:latin typeface="Times" panose="02020603050405020304" pitchFamily="18" charset="0"/>
                <a:cs typeface="Times" panose="02020603050405020304" pitchFamily="18" charset="0"/>
              </a:rPr>
              <a:t>Fig. </a:t>
            </a:r>
            <a:r>
              <a:rPr lang="en-US" altLang="zh-CN" sz="1200" dirty="0" smtClean="0">
                <a:latin typeface="Times" panose="02020603050405020304" pitchFamily="18" charset="0"/>
                <a:cs typeface="Times" panose="02020603050405020304" pitchFamily="18" charset="0"/>
              </a:rPr>
              <a:t>5</a:t>
            </a:r>
            <a:r>
              <a:rPr lang="en-US" sz="1200" dirty="0" smtClean="0">
                <a:latin typeface="Times" panose="02020603050405020304" pitchFamily="18" charset="0"/>
                <a:cs typeface="Times" panose="02020603050405020304" pitchFamily="18" charset="0"/>
              </a:rPr>
              <a:t> </a:t>
            </a:r>
            <a:r>
              <a:rPr lang="en-US" sz="1200" dirty="0">
                <a:latin typeface="Times" panose="02020603050405020304" pitchFamily="18" charset="0"/>
                <a:cs typeface="Times" panose="02020603050405020304" pitchFamily="18" charset="0"/>
              </a:rPr>
              <a:t>Concept of networked </a:t>
            </a:r>
            <a:r>
              <a:rPr lang="en-US" sz="1200" dirty="0" smtClean="0">
                <a:latin typeface="Times" panose="02020603050405020304" pitchFamily="18" charset="0"/>
                <a:cs typeface="Times" panose="02020603050405020304" pitchFamily="18" charset="0"/>
              </a:rPr>
              <a:t>MGs [6]</a:t>
            </a:r>
            <a:endParaRPr lang="en-US" sz="1200" dirty="0">
              <a:latin typeface="Times" panose="02020603050405020304" pitchFamily="18" charset="0"/>
              <a:cs typeface="Times" panose="02020603050405020304" pitchFamily="18" charset="0"/>
            </a:endParaRPr>
          </a:p>
        </p:txBody>
      </p:sp>
      <p:sp>
        <p:nvSpPr>
          <p:cNvPr id="3" name="Rectangle 2"/>
          <p:cNvSpPr/>
          <p:nvPr/>
        </p:nvSpPr>
        <p:spPr>
          <a:xfrm>
            <a:off x="0" y="535754"/>
            <a:ext cx="8853854" cy="1015663"/>
          </a:xfrm>
          <a:prstGeom prst="rect">
            <a:avLst/>
          </a:prstGeom>
        </p:spPr>
        <p:txBody>
          <a:bodyPr wrap="square">
            <a:spAutoFit/>
          </a:bodyPr>
          <a:lstStyle/>
          <a:p>
            <a:pPr marL="342900" indent="-342900" algn="just">
              <a:buClr>
                <a:srgbClr val="1F497D"/>
              </a:buClr>
              <a:buFont typeface="Arial" panose="020B0604020202020204" pitchFamily="34" charset="0"/>
              <a:buChar char="•"/>
            </a:pPr>
            <a:r>
              <a:rPr lang="en-US" altLang="zh-CN" sz="2000" dirty="0">
                <a:solidFill>
                  <a:schemeClr val="tx1">
                    <a:lumMod val="50000"/>
                  </a:schemeClr>
                </a:solidFill>
                <a:latin typeface="Times New Roman" pitchFamily="18" charset="0"/>
                <a:cs typeface="Times New Roman" pitchFamily="18" charset="0"/>
              </a:rPr>
              <a:t>Networked microgrids can support and interchange power with each other</a:t>
            </a:r>
          </a:p>
          <a:p>
            <a:pPr marL="342900" indent="-342900" algn="just">
              <a:buClr>
                <a:srgbClr val="1F497D"/>
              </a:buClr>
              <a:buFont typeface="Arial" panose="020B0604020202020204" pitchFamily="34" charset="0"/>
              <a:buChar char="•"/>
            </a:pPr>
            <a:r>
              <a:rPr lang="en-US" altLang="zh-CN" sz="2000" dirty="0">
                <a:solidFill>
                  <a:schemeClr val="tx1">
                    <a:lumMod val="50000"/>
                  </a:schemeClr>
                </a:solidFill>
                <a:latin typeface="Times New Roman" pitchFamily="18" charset="0"/>
                <a:cs typeface="Times New Roman" pitchFamily="18" charset="0"/>
              </a:rPr>
              <a:t>Highly desirable when utilities are not accessible (e.g., in an island or a military base) or lost (e.g., utility grids are down) </a:t>
            </a:r>
            <a:endParaRPr lang="zh-CN" altLang="zh-CN" sz="2000" dirty="0">
              <a:solidFill>
                <a:schemeClr val="tx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38658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绘图 networked mg.jpg"/>
          <p:cNvPicPr>
            <a:picLocks noChangeAspect="1"/>
          </p:cNvPicPr>
          <p:nvPr/>
        </p:nvPicPr>
        <p:blipFill>
          <a:blip r:embed="rId3" cstate="print"/>
          <a:stretch>
            <a:fillRect/>
          </a:stretch>
        </p:blipFill>
        <p:spPr>
          <a:xfrm>
            <a:off x="152400" y="632968"/>
            <a:ext cx="4662688" cy="4641964"/>
          </a:xfrm>
          <a:prstGeom prst="rect">
            <a:avLst/>
          </a:prstGeom>
        </p:spPr>
      </p:pic>
      <p:sp>
        <p:nvSpPr>
          <p:cNvPr id="5" name="灯片编号占位符 5"/>
          <p:cNvSpPr>
            <a:spLocks noGrp="1"/>
          </p:cNvSpPr>
          <p:nvPr>
            <p:ph type="sldNum" sz="quarter" idx="12"/>
          </p:nvPr>
        </p:nvSpPr>
        <p:spPr/>
        <p:txBody>
          <a:bodyPr/>
          <a:lstStyle/>
          <a:p>
            <a:fld id="{FE39F8FE-AE2C-4A57-9EFE-2E57DB9F7E8F}" type="slidenum">
              <a:rPr lang="en-US" altLang="zh-CN"/>
              <a:pPr/>
              <a:t>22</a:t>
            </a:fld>
            <a:endParaRPr lang="en-US" altLang="zh-CN" dirty="0"/>
          </a:p>
        </p:txBody>
      </p:sp>
      <p:sp>
        <p:nvSpPr>
          <p:cNvPr id="9" name="流程图: 可选过程 8"/>
          <p:cNvSpPr/>
          <p:nvPr/>
        </p:nvSpPr>
        <p:spPr bwMode="auto">
          <a:xfrm>
            <a:off x="1925706" y="1754814"/>
            <a:ext cx="1836204" cy="756084"/>
          </a:xfrm>
          <a:prstGeom prst="flowChartAlternateProcess">
            <a:avLst/>
          </a:prstGeom>
          <a:no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783"/>
            <a:endParaRPr lang="zh-CN" altLang="en-US" sz="1800">
              <a:latin typeface="Calibri" pitchFamily="-128" charset="0"/>
            </a:endParaRPr>
          </a:p>
        </p:txBody>
      </p:sp>
      <p:sp>
        <p:nvSpPr>
          <p:cNvPr id="20" name="下箭头 19"/>
          <p:cNvSpPr/>
          <p:nvPr/>
        </p:nvSpPr>
        <p:spPr>
          <a:xfrm>
            <a:off x="7007315" y="2829330"/>
            <a:ext cx="270030" cy="648072"/>
          </a:xfrm>
          <a:prstGeom prst="downArrow">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TextBox 12"/>
          <p:cNvSpPr txBox="1"/>
          <p:nvPr/>
        </p:nvSpPr>
        <p:spPr>
          <a:xfrm>
            <a:off x="7467600" y="2953950"/>
            <a:ext cx="594066" cy="323165"/>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algn="ctr" defTabSz="685783">
              <a:defRPr/>
            </a:pPr>
            <a:r>
              <a:rPr lang="en-US" altLang="zh-CN" sz="1500" kern="0" dirty="0">
                <a:solidFill>
                  <a:sysClr val="windowText" lastClr="000000"/>
                </a:solidFill>
                <a:latin typeface="Times New Roman" pitchFamily="18" charset="0"/>
                <a:ea typeface="宋体"/>
                <a:cs typeface="Times New Roman" pitchFamily="18" charset="0"/>
              </a:rPr>
              <a:t>KKT</a:t>
            </a:r>
            <a:endParaRPr lang="zh-CN" altLang="en-US" sz="1500" kern="0" dirty="0">
              <a:solidFill>
                <a:sysClr val="windowText" lastClr="000000"/>
              </a:solidFill>
              <a:latin typeface="Times New Roman" pitchFamily="18" charset="0"/>
              <a:ea typeface="宋体"/>
              <a:cs typeface="Times New Roman" pitchFamily="18" charset="0"/>
            </a:endParaRPr>
          </a:p>
        </p:txBody>
      </p:sp>
      <p:sp>
        <p:nvSpPr>
          <p:cNvPr id="14" name="TextBox 13"/>
          <p:cNvSpPr txBox="1"/>
          <p:nvPr/>
        </p:nvSpPr>
        <p:spPr>
          <a:xfrm>
            <a:off x="5429166" y="730166"/>
            <a:ext cx="3505739" cy="1938992"/>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r>
              <a:rPr lang="en-US" altLang="zh-CN" sz="2000" dirty="0" smtClean="0">
                <a:solidFill>
                  <a:schemeClr val="tx1">
                    <a:lumMod val="50000"/>
                  </a:schemeClr>
                </a:solidFill>
                <a:latin typeface="Times New Roman" pitchFamily="18" charset="0"/>
                <a:cs typeface="Times New Roman" pitchFamily="18" charset="0"/>
              </a:rPr>
              <a:t>Each </a:t>
            </a:r>
            <a:r>
              <a:rPr lang="en-US" altLang="zh-CN" sz="2000" dirty="0">
                <a:solidFill>
                  <a:schemeClr val="tx1">
                    <a:lumMod val="50000"/>
                  </a:schemeClr>
                </a:solidFill>
                <a:latin typeface="Times New Roman" pitchFamily="18" charset="0"/>
                <a:cs typeface="Times New Roman" pitchFamily="18" charset="0"/>
              </a:rPr>
              <a:t>entity:</a:t>
            </a:r>
          </a:p>
          <a:p>
            <a:r>
              <a:rPr lang="en-US" altLang="zh-CN" sz="2000" dirty="0" smtClean="0">
                <a:solidFill>
                  <a:schemeClr val="tx1">
                    <a:lumMod val="50000"/>
                  </a:schemeClr>
                </a:solidFill>
                <a:latin typeface="Times New Roman" pitchFamily="18" charset="0"/>
                <a:cs typeface="Times New Roman" pitchFamily="18" charset="0"/>
              </a:rPr>
              <a:t>Min </a:t>
            </a:r>
            <a:r>
              <a:rPr lang="en-US" altLang="zh-CN" sz="2000" dirty="0">
                <a:solidFill>
                  <a:schemeClr val="tx1">
                    <a:lumMod val="50000"/>
                  </a:schemeClr>
                </a:solidFill>
                <a:latin typeface="Times New Roman" pitchFamily="18" charset="0"/>
                <a:cs typeface="Times New Roman" pitchFamily="18" charset="0"/>
              </a:rPr>
              <a:t>(operation costs-revenues)</a:t>
            </a:r>
          </a:p>
          <a:p>
            <a:r>
              <a:rPr lang="en-US" altLang="zh-CN" sz="2000" dirty="0" err="1">
                <a:solidFill>
                  <a:schemeClr val="tx1">
                    <a:lumMod val="50000"/>
                  </a:schemeClr>
                </a:solidFill>
                <a:latin typeface="Times New Roman" pitchFamily="18" charset="0"/>
                <a:cs typeface="Times New Roman" pitchFamily="18" charset="0"/>
              </a:rPr>
              <a:t>s.t</a:t>
            </a:r>
            <a:r>
              <a:rPr lang="en-US" altLang="zh-CN" sz="2000" dirty="0">
                <a:solidFill>
                  <a:schemeClr val="tx1">
                    <a:lumMod val="50000"/>
                  </a:schemeClr>
                </a:solidFill>
                <a:latin typeface="Times New Roman" pitchFamily="18" charset="0"/>
                <a:cs typeface="Times New Roman" pitchFamily="18" charset="0"/>
              </a:rPr>
              <a:t>.  </a:t>
            </a:r>
          </a:p>
          <a:p>
            <a:pPr marL="257168" indent="-257168">
              <a:buFont typeface="Arial" pitchFamily="34" charset="0"/>
              <a:buChar char="•"/>
            </a:pPr>
            <a:r>
              <a:rPr lang="en-US" altLang="zh-CN" sz="2000" dirty="0">
                <a:solidFill>
                  <a:schemeClr val="tx1">
                    <a:lumMod val="50000"/>
                  </a:schemeClr>
                </a:solidFill>
                <a:latin typeface="Times New Roman" pitchFamily="18" charset="0"/>
                <a:cs typeface="Times New Roman" pitchFamily="18" charset="0"/>
              </a:rPr>
              <a:t>power flow constraints</a:t>
            </a:r>
          </a:p>
          <a:p>
            <a:pPr marL="257168" indent="-257168">
              <a:buFont typeface="Arial" pitchFamily="34" charset="0"/>
              <a:buChar char="•"/>
            </a:pPr>
            <a:r>
              <a:rPr lang="en-US" altLang="zh-CN" sz="2000" dirty="0">
                <a:solidFill>
                  <a:schemeClr val="tx1">
                    <a:lumMod val="50000"/>
                  </a:schemeClr>
                </a:solidFill>
                <a:latin typeface="Times New Roman" pitchFamily="18" charset="0"/>
                <a:cs typeface="Times New Roman" pitchFamily="18" charset="0"/>
              </a:rPr>
              <a:t>voltage constraints</a:t>
            </a:r>
          </a:p>
          <a:p>
            <a:pPr marL="257168" indent="-257168">
              <a:buFont typeface="Arial" pitchFamily="34" charset="0"/>
              <a:buChar char="•"/>
            </a:pPr>
            <a:r>
              <a:rPr lang="en-US" altLang="zh-CN" sz="2000" dirty="0">
                <a:solidFill>
                  <a:schemeClr val="tx1">
                    <a:lumMod val="50000"/>
                  </a:schemeClr>
                </a:solidFill>
                <a:latin typeface="Times New Roman" pitchFamily="18" charset="0"/>
                <a:cs typeface="Times New Roman" pitchFamily="18" charset="0"/>
              </a:rPr>
              <a:t>DG capacity constraints</a:t>
            </a:r>
            <a:endParaRPr lang="zh-CN" altLang="en-US" sz="2000" dirty="0">
              <a:solidFill>
                <a:schemeClr val="tx1">
                  <a:lumMod val="50000"/>
                </a:schemeClr>
              </a:solidFill>
              <a:latin typeface="Times New Roman" pitchFamily="18" charset="0"/>
              <a:cs typeface="Times New Roman" pitchFamily="18" charset="0"/>
            </a:endParaRPr>
          </a:p>
        </p:txBody>
      </p:sp>
      <p:sp>
        <p:nvSpPr>
          <p:cNvPr id="21" name="TextBox 20"/>
          <p:cNvSpPr txBox="1"/>
          <p:nvPr/>
        </p:nvSpPr>
        <p:spPr>
          <a:xfrm>
            <a:off x="5429166" y="3561907"/>
            <a:ext cx="3505739" cy="1938992"/>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lvl="0"/>
            <a:r>
              <a:rPr lang="en-US" altLang="zh-CN" sz="2000" dirty="0" smtClean="0">
                <a:solidFill>
                  <a:srgbClr val="404040">
                    <a:lumMod val="50000"/>
                  </a:srgbClr>
                </a:solidFill>
                <a:latin typeface="Times New Roman" pitchFamily="18" charset="0"/>
                <a:cs typeface="Times New Roman" pitchFamily="18" charset="0"/>
              </a:rPr>
              <a:t>Min </a:t>
            </a:r>
            <a:r>
              <a:rPr lang="en-US" altLang="zh-CN" sz="2000" dirty="0">
                <a:solidFill>
                  <a:srgbClr val="404040">
                    <a:lumMod val="50000"/>
                  </a:srgbClr>
                </a:solidFill>
                <a:latin typeface="Times New Roman" pitchFamily="18" charset="0"/>
                <a:cs typeface="Times New Roman" pitchFamily="18" charset="0"/>
              </a:rPr>
              <a:t>(objective function of distribution network operator)</a:t>
            </a:r>
          </a:p>
          <a:p>
            <a:pPr lvl="0"/>
            <a:r>
              <a:rPr lang="en-US" altLang="zh-CN" sz="2000" dirty="0" err="1">
                <a:solidFill>
                  <a:srgbClr val="404040">
                    <a:lumMod val="50000"/>
                  </a:srgbClr>
                </a:solidFill>
                <a:latin typeface="Times New Roman" pitchFamily="18" charset="0"/>
                <a:cs typeface="Times New Roman" pitchFamily="18" charset="0"/>
              </a:rPr>
              <a:t>s.t</a:t>
            </a:r>
            <a:r>
              <a:rPr lang="en-US" altLang="zh-CN" sz="2000" dirty="0">
                <a:solidFill>
                  <a:srgbClr val="404040">
                    <a:lumMod val="50000"/>
                  </a:srgbClr>
                </a:solidFill>
                <a:latin typeface="Times New Roman" pitchFamily="18" charset="0"/>
                <a:cs typeface="Times New Roman" pitchFamily="18" charset="0"/>
              </a:rPr>
              <a:t>.  </a:t>
            </a:r>
          </a:p>
          <a:p>
            <a:pPr marL="257168" indent="-257168">
              <a:buFont typeface="Arial" pitchFamily="34" charset="0"/>
              <a:buChar char="•"/>
            </a:pPr>
            <a:r>
              <a:rPr lang="en-US" altLang="zh-CN" sz="2000" dirty="0">
                <a:solidFill>
                  <a:srgbClr val="404040">
                    <a:lumMod val="50000"/>
                  </a:srgbClr>
                </a:solidFill>
                <a:latin typeface="Times New Roman" pitchFamily="18" charset="0"/>
                <a:cs typeface="Times New Roman" pitchFamily="18" charset="0"/>
              </a:rPr>
              <a:t>constraints of DNO</a:t>
            </a:r>
          </a:p>
          <a:p>
            <a:pPr marL="257168" indent="-257168">
              <a:buFont typeface="Arial" pitchFamily="34" charset="0"/>
              <a:buChar char="•"/>
            </a:pPr>
            <a:r>
              <a:rPr lang="en-US" altLang="zh-CN" sz="2000" dirty="0">
                <a:solidFill>
                  <a:srgbClr val="404040">
                    <a:lumMod val="50000"/>
                  </a:srgbClr>
                </a:solidFill>
                <a:latin typeface="Times New Roman" pitchFamily="18" charset="0"/>
                <a:cs typeface="Times New Roman" pitchFamily="18" charset="0"/>
              </a:rPr>
              <a:t>complementarity                  constraints of ALL MGs</a:t>
            </a:r>
            <a:endParaRPr lang="zh-CN" altLang="en-US" sz="2000" dirty="0">
              <a:solidFill>
                <a:srgbClr val="404040">
                  <a:lumMod val="50000"/>
                </a:srgbClr>
              </a:solidFill>
              <a:latin typeface="Times New Roman" pitchFamily="18" charset="0"/>
              <a:cs typeface="Times New Roman" pitchFamily="18" charset="0"/>
            </a:endParaRPr>
          </a:p>
        </p:txBody>
      </p:sp>
      <p:sp>
        <p:nvSpPr>
          <p:cNvPr id="11" name="Title 1"/>
          <p:cNvSpPr txBox="1">
            <a:spLocks/>
          </p:cNvSpPr>
          <p:nvPr/>
        </p:nvSpPr>
        <p:spPr>
          <a:xfrm>
            <a:off x="-16476" y="106874"/>
            <a:ext cx="8515350" cy="4572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rgbClr val="C00000"/>
                </a:solidFill>
                <a:latin typeface="Times" panose="02020603050405020304" pitchFamily="18" charset="0"/>
                <a:cs typeface="Times" panose="02020603050405020304" pitchFamily="18" charset="0"/>
              </a:rPr>
              <a:t>Centralized Coordination of Networked MGs</a:t>
            </a:r>
          </a:p>
        </p:txBody>
      </p:sp>
      <p:sp>
        <p:nvSpPr>
          <p:cNvPr id="16" name="Rectangle 15"/>
          <p:cNvSpPr/>
          <p:nvPr/>
        </p:nvSpPr>
        <p:spPr>
          <a:xfrm>
            <a:off x="-41629" y="5715000"/>
            <a:ext cx="9065239" cy="400110"/>
          </a:xfrm>
          <a:prstGeom prst="rect">
            <a:avLst/>
          </a:prstGeom>
        </p:spPr>
        <p:txBody>
          <a:bodyPr wrap="square">
            <a:spAutoFit/>
          </a:bodyPr>
          <a:lstStyle/>
          <a:p>
            <a:r>
              <a:rPr lang="en-US" sz="1000" dirty="0" smtClean="0">
                <a:latin typeface="Times" panose="02020603050405020304" pitchFamily="18" charset="0"/>
                <a:cs typeface="Times" panose="02020603050405020304" pitchFamily="18" charset="0"/>
              </a:rPr>
              <a:t>[7] </a:t>
            </a:r>
            <a:r>
              <a:rPr lang="en-US" sz="1000" dirty="0">
                <a:solidFill>
                  <a:srgbClr val="000000"/>
                </a:solidFill>
                <a:latin typeface="Times" panose="02020603050405020304" pitchFamily="18" charset="0"/>
                <a:cs typeface="Times" panose="02020603050405020304" pitchFamily="18" charset="0"/>
              </a:rPr>
              <a:t>Z. Wang, B. Chen, J. Wang, M. </a:t>
            </a:r>
            <a:r>
              <a:rPr lang="en-US" sz="1000" dirty="0" err="1">
                <a:solidFill>
                  <a:srgbClr val="000000"/>
                </a:solidFill>
                <a:latin typeface="Times" panose="02020603050405020304" pitchFamily="18" charset="0"/>
                <a:cs typeface="Times" panose="02020603050405020304" pitchFamily="18" charset="0"/>
              </a:rPr>
              <a:t>Begovic</a:t>
            </a:r>
            <a:r>
              <a:rPr lang="en-US" sz="1000" dirty="0">
                <a:solidFill>
                  <a:srgbClr val="000000"/>
                </a:solidFill>
                <a:latin typeface="Times" panose="02020603050405020304" pitchFamily="18" charset="0"/>
                <a:cs typeface="Times" panose="02020603050405020304" pitchFamily="18" charset="0"/>
              </a:rPr>
              <a:t>, and C. Chen, "Coordinated Energy Management of Networked Microgrids in Distribution Systems," IEEE Transactions on Smart Grid, vol. 6, no. 1, pp. 45-53, January 2015.</a:t>
            </a:r>
          </a:p>
        </p:txBody>
      </p:sp>
      <p:sp>
        <p:nvSpPr>
          <p:cNvPr id="18" name="TextBox 17"/>
          <p:cNvSpPr txBox="1"/>
          <p:nvPr/>
        </p:nvSpPr>
        <p:spPr>
          <a:xfrm>
            <a:off x="1187010" y="5384782"/>
            <a:ext cx="3106941" cy="246221"/>
          </a:xfrm>
          <a:prstGeom prst="rect">
            <a:avLst/>
          </a:prstGeom>
          <a:noFill/>
        </p:spPr>
        <p:txBody>
          <a:bodyPr wrap="none" rtlCol="0">
            <a:spAutoFit/>
          </a:bodyPr>
          <a:lstStyle/>
          <a:p>
            <a:r>
              <a:rPr lang="en-US" sz="1000" dirty="0">
                <a:latin typeface="Times" panose="02020603050405020304" pitchFamily="18" charset="0"/>
                <a:cs typeface="Times" panose="02020603050405020304" pitchFamily="18" charset="0"/>
              </a:rPr>
              <a:t>Fig. </a:t>
            </a:r>
            <a:r>
              <a:rPr lang="en-US" sz="1000" dirty="0" smtClean="0">
                <a:latin typeface="Times" panose="02020603050405020304" pitchFamily="18" charset="0"/>
                <a:cs typeface="Times" panose="02020603050405020304" pitchFamily="18" charset="0"/>
              </a:rPr>
              <a:t>6 </a:t>
            </a:r>
            <a:r>
              <a:rPr lang="en-US" sz="1000" dirty="0">
                <a:latin typeface="Times" panose="02020603050405020304" pitchFamily="18" charset="0"/>
                <a:cs typeface="Times" panose="02020603050405020304" pitchFamily="18" charset="0"/>
              </a:rPr>
              <a:t>Interactions between DNO and multiple </a:t>
            </a:r>
            <a:r>
              <a:rPr lang="en-US" sz="1000" dirty="0" smtClean="0">
                <a:latin typeface="Times" panose="02020603050405020304" pitchFamily="18" charset="0"/>
                <a:cs typeface="Times" panose="02020603050405020304" pitchFamily="18" charset="0"/>
              </a:rPr>
              <a:t>MGs [7]</a:t>
            </a:r>
            <a:endParaRPr lang="en-US" sz="10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4127498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a:xfrm>
            <a:off x="6858000" y="5695107"/>
            <a:ext cx="2133600" cy="365125"/>
          </a:xfrm>
        </p:spPr>
        <p:txBody>
          <a:bodyPr/>
          <a:lstStyle/>
          <a:p>
            <a:fld id="{FE39F8FE-AE2C-4A57-9EFE-2E57DB9F7E8F}" type="slidenum">
              <a:rPr lang="en-US" altLang="zh-CN">
                <a:latin typeface="Times New Roman" panose="02020603050405020304" pitchFamily="18" charset="0"/>
                <a:cs typeface="Times New Roman" panose="02020603050405020304" pitchFamily="18" charset="0"/>
              </a:rPr>
              <a:pPr/>
              <a:t>23</a:t>
            </a:fld>
            <a:endParaRPr lang="en-US" altLang="zh-CN" dirty="0">
              <a:latin typeface="Times New Roman" panose="02020603050405020304" pitchFamily="18" charset="0"/>
              <a:cs typeface="Times New Roman" panose="02020603050405020304" pitchFamily="18" charset="0"/>
            </a:endParaRPr>
          </a:p>
        </p:txBody>
      </p:sp>
      <p:sp>
        <p:nvSpPr>
          <p:cNvPr id="9" name="流程图: 可选过程 8"/>
          <p:cNvSpPr/>
          <p:nvPr/>
        </p:nvSpPr>
        <p:spPr bwMode="auto">
          <a:xfrm>
            <a:off x="1925706" y="1754814"/>
            <a:ext cx="1836204" cy="756084"/>
          </a:xfrm>
          <a:prstGeom prst="flowChartAlternateProcess">
            <a:avLst/>
          </a:prstGeom>
          <a:no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783"/>
            <a:endParaRPr lang="zh-CN" altLang="en-US" sz="1800">
              <a:latin typeface="Times New Roman" panose="02020603050405020304" pitchFamily="18" charset="0"/>
              <a:cs typeface="Times New Roman" panose="02020603050405020304" pitchFamily="18" charset="0"/>
            </a:endParaRPr>
          </a:p>
        </p:txBody>
      </p:sp>
      <p:pic>
        <p:nvPicPr>
          <p:cNvPr id="70659" name="Picture 3"/>
          <p:cNvPicPr>
            <a:picLocks noChangeAspect="1" noChangeArrowheads="1"/>
          </p:cNvPicPr>
          <p:nvPr/>
        </p:nvPicPr>
        <p:blipFill>
          <a:blip r:embed="rId3" cstate="print"/>
          <a:srcRect/>
          <a:stretch>
            <a:fillRect/>
          </a:stretch>
        </p:blipFill>
        <p:spPr bwMode="auto">
          <a:xfrm>
            <a:off x="4023008" y="762001"/>
            <a:ext cx="4587592" cy="4758444"/>
          </a:xfrm>
          <a:prstGeom prst="rect">
            <a:avLst/>
          </a:prstGeom>
          <a:noFill/>
          <a:ln w="9525">
            <a:noFill/>
            <a:miter lim="800000"/>
            <a:headEnd/>
            <a:tailEnd/>
          </a:ln>
        </p:spPr>
      </p:pic>
      <p:pic>
        <p:nvPicPr>
          <p:cNvPr id="70660" name="Picture 4"/>
          <p:cNvPicPr>
            <a:picLocks noChangeAspect="1" noChangeArrowheads="1"/>
          </p:cNvPicPr>
          <p:nvPr/>
        </p:nvPicPr>
        <p:blipFill>
          <a:blip r:embed="rId4" cstate="print"/>
          <a:srcRect/>
          <a:stretch>
            <a:fillRect/>
          </a:stretch>
        </p:blipFill>
        <p:spPr bwMode="auto">
          <a:xfrm>
            <a:off x="156639" y="724522"/>
            <a:ext cx="3913167" cy="4680454"/>
          </a:xfrm>
          <a:prstGeom prst="rect">
            <a:avLst/>
          </a:prstGeom>
          <a:noFill/>
          <a:ln w="9525">
            <a:noFill/>
            <a:miter lim="800000"/>
            <a:headEnd/>
            <a:tailEnd/>
          </a:ln>
        </p:spPr>
      </p:pic>
      <p:sp>
        <p:nvSpPr>
          <p:cNvPr id="19" name="矩形 18"/>
          <p:cNvSpPr/>
          <p:nvPr/>
        </p:nvSpPr>
        <p:spPr bwMode="auto">
          <a:xfrm>
            <a:off x="5029200" y="1215572"/>
            <a:ext cx="2286000" cy="801093"/>
          </a:xfrm>
          <a:prstGeom prst="rect">
            <a:avLst/>
          </a:prstGeom>
          <a:noFill/>
          <a:ln w="9525" cap="flat" cmpd="sng" algn="ctr">
            <a:solidFill>
              <a:schemeClr val="tx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783"/>
            <a:endParaRPr lang="zh-CN" altLang="en-US" sz="1800">
              <a:latin typeface="Times New Roman" panose="02020603050405020304" pitchFamily="18" charset="0"/>
              <a:cs typeface="Times New Roman" panose="02020603050405020304" pitchFamily="18" charset="0"/>
            </a:endParaRPr>
          </a:p>
        </p:txBody>
      </p:sp>
      <p:sp>
        <p:nvSpPr>
          <p:cNvPr id="21" name="TextBox 20"/>
          <p:cNvSpPr txBox="1"/>
          <p:nvPr/>
        </p:nvSpPr>
        <p:spPr>
          <a:xfrm>
            <a:off x="7603564" y="1247891"/>
            <a:ext cx="918102" cy="415498"/>
          </a:xfrm>
          <a:prstGeom prst="rect">
            <a:avLst/>
          </a:prstGeom>
          <a:noFill/>
        </p:spPr>
        <p:txBody>
          <a:bodyPr wrap="square" rtlCol="0">
            <a:spAutoFit/>
          </a:bodyPr>
          <a:lstStyle/>
          <a:p>
            <a:r>
              <a:rPr lang="en-US" altLang="zh-CN" sz="1050" b="1" dirty="0">
                <a:solidFill>
                  <a:schemeClr val="tx2"/>
                </a:solidFill>
                <a:latin typeface="Times New Roman" panose="02020603050405020304" pitchFamily="18" charset="0"/>
                <a:cs typeface="Times New Roman" panose="02020603050405020304" pitchFamily="18" charset="0"/>
              </a:rPr>
              <a:t>Power flow &amp; voltage</a:t>
            </a:r>
            <a:endParaRPr lang="zh-CN" altLang="en-US" sz="1050" b="1" dirty="0">
              <a:solidFill>
                <a:schemeClr val="tx2"/>
              </a:solidFill>
              <a:latin typeface="Times New Roman" panose="02020603050405020304" pitchFamily="18" charset="0"/>
              <a:cs typeface="Times New Roman" panose="02020603050405020304" pitchFamily="18" charset="0"/>
            </a:endParaRPr>
          </a:p>
        </p:txBody>
      </p:sp>
      <p:sp>
        <p:nvSpPr>
          <p:cNvPr id="24" name="圆角矩形 23"/>
          <p:cNvSpPr/>
          <p:nvPr/>
        </p:nvSpPr>
        <p:spPr bwMode="auto">
          <a:xfrm>
            <a:off x="5562599" y="2042269"/>
            <a:ext cx="1182231" cy="213619"/>
          </a:xfrm>
          <a:prstGeom prst="roundRect">
            <a:avLst/>
          </a:prstGeom>
          <a:noFill/>
          <a:ln w="9525" cap="flat" cmpd="sng" algn="ctr">
            <a:solidFill>
              <a:srgbClr val="00B05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783"/>
            <a:endParaRPr lang="zh-CN" altLang="en-US" sz="1800">
              <a:latin typeface="Times New Roman" panose="02020603050405020304" pitchFamily="18" charset="0"/>
              <a:cs typeface="Times New Roman" panose="02020603050405020304" pitchFamily="18" charset="0"/>
            </a:endParaRPr>
          </a:p>
        </p:txBody>
      </p:sp>
      <p:sp>
        <p:nvSpPr>
          <p:cNvPr id="25" name="TextBox 24"/>
          <p:cNvSpPr txBox="1"/>
          <p:nvPr/>
        </p:nvSpPr>
        <p:spPr>
          <a:xfrm>
            <a:off x="6732712" y="2016783"/>
            <a:ext cx="656150" cy="253916"/>
          </a:xfrm>
          <a:prstGeom prst="rect">
            <a:avLst/>
          </a:prstGeom>
          <a:noFill/>
        </p:spPr>
        <p:txBody>
          <a:bodyPr wrap="square" rtlCol="0">
            <a:spAutoFit/>
          </a:bodyPr>
          <a:lstStyle/>
          <a:p>
            <a:r>
              <a:rPr lang="en-US" altLang="zh-CN" sz="1050" b="1" dirty="0">
                <a:solidFill>
                  <a:srgbClr val="00B050"/>
                </a:solidFill>
                <a:latin typeface="Times New Roman" panose="02020603050405020304" pitchFamily="18" charset="0"/>
                <a:cs typeface="Times New Roman" panose="02020603050405020304" pitchFamily="18" charset="0"/>
              </a:rPr>
              <a:t>MT</a:t>
            </a:r>
            <a:endParaRPr lang="zh-CN" altLang="en-US" sz="1050" b="1" dirty="0">
              <a:solidFill>
                <a:srgbClr val="00B050"/>
              </a:solidFill>
              <a:latin typeface="Times New Roman" panose="02020603050405020304" pitchFamily="18" charset="0"/>
              <a:cs typeface="Times New Roman" panose="02020603050405020304" pitchFamily="18" charset="0"/>
            </a:endParaRPr>
          </a:p>
        </p:txBody>
      </p:sp>
      <p:sp>
        <p:nvSpPr>
          <p:cNvPr id="26" name="圆角矩形 25"/>
          <p:cNvSpPr/>
          <p:nvPr/>
        </p:nvSpPr>
        <p:spPr bwMode="auto">
          <a:xfrm>
            <a:off x="4718845" y="2255890"/>
            <a:ext cx="2998091" cy="1754840"/>
          </a:xfrm>
          <a:prstGeom prst="roundRect">
            <a:avLst/>
          </a:prstGeom>
          <a:noFill/>
          <a:ln w="952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783"/>
            <a:endParaRPr lang="zh-CN" altLang="en-US" sz="1800">
              <a:latin typeface="Times New Roman" panose="02020603050405020304" pitchFamily="18" charset="0"/>
              <a:cs typeface="Times New Roman" panose="02020603050405020304" pitchFamily="18" charset="0"/>
            </a:endParaRPr>
          </a:p>
        </p:txBody>
      </p:sp>
      <p:sp>
        <p:nvSpPr>
          <p:cNvPr id="28" name="TextBox 27"/>
          <p:cNvSpPr txBox="1"/>
          <p:nvPr/>
        </p:nvSpPr>
        <p:spPr>
          <a:xfrm>
            <a:off x="7716939" y="2857000"/>
            <a:ext cx="691353" cy="415498"/>
          </a:xfrm>
          <a:prstGeom prst="rect">
            <a:avLst/>
          </a:prstGeom>
          <a:noFill/>
        </p:spPr>
        <p:txBody>
          <a:bodyPr wrap="square" rtlCol="0">
            <a:spAutoFit/>
          </a:bodyPr>
          <a:lstStyle/>
          <a:p>
            <a:r>
              <a:rPr lang="en-US" altLang="zh-CN" sz="1050" b="1" dirty="0">
                <a:solidFill>
                  <a:srgbClr val="FF0000"/>
                </a:solidFill>
                <a:latin typeface="Times New Roman" panose="02020603050405020304" pitchFamily="18" charset="0"/>
                <a:cs typeface="Times New Roman" panose="02020603050405020304" pitchFamily="18" charset="0"/>
              </a:rPr>
              <a:t>Second stage</a:t>
            </a:r>
            <a:endParaRPr lang="zh-CN" altLang="en-US" sz="1050" b="1" dirty="0">
              <a:solidFill>
                <a:srgbClr val="FF0000"/>
              </a:solidFill>
              <a:latin typeface="Times New Roman" panose="02020603050405020304" pitchFamily="18" charset="0"/>
              <a:cs typeface="Times New Roman" panose="02020603050405020304" pitchFamily="18" charset="0"/>
            </a:endParaRPr>
          </a:p>
        </p:txBody>
      </p:sp>
      <p:sp>
        <p:nvSpPr>
          <p:cNvPr id="33" name="矩形 32"/>
          <p:cNvSpPr/>
          <p:nvPr/>
        </p:nvSpPr>
        <p:spPr bwMode="auto">
          <a:xfrm>
            <a:off x="4014299" y="762000"/>
            <a:ext cx="4596299" cy="3274333"/>
          </a:xfrm>
          <a:prstGeom prst="rect">
            <a:avLst/>
          </a:prstGeom>
          <a:noFill/>
          <a:ln w="9525" cap="flat" cmpd="sng" algn="ctr">
            <a:solidFill>
              <a:srgbClr val="00B0F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783"/>
            <a:endParaRPr lang="zh-CN" altLang="en-US" sz="1800">
              <a:latin typeface="Times New Roman" panose="02020603050405020304" pitchFamily="18" charset="0"/>
              <a:cs typeface="Times New Roman" panose="02020603050405020304" pitchFamily="18" charset="0"/>
            </a:endParaRPr>
          </a:p>
        </p:txBody>
      </p:sp>
      <p:sp>
        <p:nvSpPr>
          <p:cNvPr id="34" name="TextBox 33"/>
          <p:cNvSpPr txBox="1"/>
          <p:nvPr/>
        </p:nvSpPr>
        <p:spPr>
          <a:xfrm>
            <a:off x="4052679" y="3641398"/>
            <a:ext cx="756084" cy="369332"/>
          </a:xfrm>
          <a:prstGeom prst="rect">
            <a:avLst/>
          </a:prstGeom>
          <a:noFill/>
        </p:spPr>
        <p:txBody>
          <a:bodyPr wrap="square" rtlCol="0">
            <a:spAutoFit/>
          </a:bodyPr>
          <a:lstStyle/>
          <a:p>
            <a:r>
              <a:rPr lang="en-US" altLang="zh-CN" sz="1800" b="1" dirty="0">
                <a:solidFill>
                  <a:srgbClr val="00B0F0"/>
                </a:solidFill>
                <a:latin typeface="Times New Roman" panose="02020603050405020304" pitchFamily="18" charset="0"/>
                <a:cs typeface="Times New Roman" panose="02020603050405020304" pitchFamily="18" charset="0"/>
              </a:rPr>
              <a:t>DNO</a:t>
            </a:r>
            <a:endParaRPr lang="zh-CN" altLang="en-US" sz="1800" b="1" dirty="0">
              <a:solidFill>
                <a:srgbClr val="00B0F0"/>
              </a:solidFill>
              <a:latin typeface="Times New Roman" panose="02020603050405020304" pitchFamily="18" charset="0"/>
              <a:cs typeface="Times New Roman" panose="02020603050405020304" pitchFamily="18" charset="0"/>
            </a:endParaRPr>
          </a:p>
        </p:txBody>
      </p:sp>
      <p:sp>
        <p:nvSpPr>
          <p:cNvPr id="35" name="矩形 34"/>
          <p:cNvSpPr/>
          <p:nvPr/>
        </p:nvSpPr>
        <p:spPr bwMode="auto">
          <a:xfrm>
            <a:off x="4023008" y="4115165"/>
            <a:ext cx="4587591" cy="1501110"/>
          </a:xfrm>
          <a:prstGeom prst="rect">
            <a:avLst/>
          </a:prstGeom>
          <a:noFill/>
          <a:ln w="9525" cap="flat" cmpd="sng" algn="ctr">
            <a:solidFill>
              <a:srgbClr val="00B05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783"/>
            <a:endParaRPr lang="zh-CN" altLang="en-US" sz="1800">
              <a:latin typeface="Times New Roman" panose="02020603050405020304" pitchFamily="18" charset="0"/>
              <a:cs typeface="Times New Roman" panose="02020603050405020304" pitchFamily="18" charset="0"/>
            </a:endParaRPr>
          </a:p>
        </p:txBody>
      </p:sp>
      <p:sp>
        <p:nvSpPr>
          <p:cNvPr id="36" name="TextBox 35"/>
          <p:cNvSpPr txBox="1"/>
          <p:nvPr/>
        </p:nvSpPr>
        <p:spPr>
          <a:xfrm>
            <a:off x="4014299" y="5229944"/>
            <a:ext cx="668764" cy="369332"/>
          </a:xfrm>
          <a:prstGeom prst="rect">
            <a:avLst/>
          </a:prstGeom>
          <a:noFill/>
        </p:spPr>
        <p:txBody>
          <a:bodyPr wrap="square" rtlCol="0">
            <a:spAutoFit/>
          </a:bodyPr>
          <a:lstStyle/>
          <a:p>
            <a:r>
              <a:rPr lang="en-US" altLang="zh-CN" sz="1800" b="1" dirty="0">
                <a:solidFill>
                  <a:srgbClr val="00B050"/>
                </a:solidFill>
                <a:latin typeface="Times New Roman" panose="02020603050405020304" pitchFamily="18" charset="0"/>
                <a:cs typeface="Times New Roman" panose="02020603050405020304" pitchFamily="18" charset="0"/>
              </a:rPr>
              <a:t>MG</a:t>
            </a:r>
            <a:endParaRPr lang="zh-CN" altLang="en-US" sz="1800" b="1" dirty="0">
              <a:solidFill>
                <a:srgbClr val="00B050"/>
              </a:solidFill>
              <a:latin typeface="Times New Roman" panose="02020603050405020304" pitchFamily="18" charset="0"/>
              <a:cs typeface="Times New Roman" panose="02020603050405020304" pitchFamily="18" charset="0"/>
            </a:endParaRPr>
          </a:p>
        </p:txBody>
      </p:sp>
      <p:sp>
        <p:nvSpPr>
          <p:cNvPr id="17" name="Title 1"/>
          <p:cNvSpPr txBox="1">
            <a:spLocks/>
          </p:cNvSpPr>
          <p:nvPr/>
        </p:nvSpPr>
        <p:spPr>
          <a:xfrm>
            <a:off x="76200" y="132372"/>
            <a:ext cx="8515350" cy="4572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rgbClr val="C00000"/>
                </a:solidFill>
                <a:latin typeface="Times New Roman" panose="02020603050405020304" pitchFamily="18" charset="0"/>
                <a:cs typeface="Times New Roman" panose="02020603050405020304" pitchFamily="18" charset="0"/>
              </a:rPr>
              <a:t>Coordinated Energy Management of Networked MGs</a:t>
            </a:r>
          </a:p>
        </p:txBody>
      </p:sp>
    </p:spTree>
    <p:extLst>
      <p:ext uri="{BB962C8B-B14F-4D97-AF65-F5344CB8AC3E}">
        <p14:creationId xmlns:p14="http://schemas.microsoft.com/office/powerpoint/2010/main" val="8095374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FE39F8FE-AE2C-4A57-9EFE-2E57DB9F7E8F}" type="slidenum">
              <a:rPr lang="en-US" altLang="zh-CN"/>
              <a:pPr/>
              <a:t>24</a:t>
            </a:fld>
            <a:endParaRPr lang="en-US" altLang="zh-CN" dirty="0"/>
          </a:p>
        </p:txBody>
      </p:sp>
      <p:sp>
        <p:nvSpPr>
          <p:cNvPr id="9" name="流程图: 可选过程 8"/>
          <p:cNvSpPr/>
          <p:nvPr/>
        </p:nvSpPr>
        <p:spPr bwMode="auto">
          <a:xfrm>
            <a:off x="2078106" y="1573560"/>
            <a:ext cx="1836204" cy="756084"/>
          </a:xfrm>
          <a:prstGeom prst="flowChartAlternateProcess">
            <a:avLst/>
          </a:prstGeom>
          <a:no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783"/>
            <a:endParaRPr lang="zh-CN" altLang="en-US" sz="2000">
              <a:latin typeface="Calibri" pitchFamily="-128" charset="0"/>
            </a:endParaRPr>
          </a:p>
        </p:txBody>
      </p:sp>
      <p:sp>
        <p:nvSpPr>
          <p:cNvPr id="18" name="流程图: 可选过程 17"/>
          <p:cNvSpPr/>
          <p:nvPr/>
        </p:nvSpPr>
        <p:spPr>
          <a:xfrm>
            <a:off x="609600" y="766522"/>
            <a:ext cx="4419600" cy="2211195"/>
          </a:xfrm>
          <a:prstGeom prst="flowChartAlternateProcess">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lang="en-US" altLang="zh-CN" sz="2000" dirty="0" smtClean="0">
                <a:latin typeface="Times New Roman" pitchFamily="18" charset="0"/>
                <a:cs typeface="Times New Roman" pitchFamily="18" charset="0"/>
              </a:rPr>
              <a:t>Each </a:t>
            </a:r>
            <a:r>
              <a:rPr lang="en-US" altLang="zh-CN" sz="2000" dirty="0">
                <a:latin typeface="Times New Roman" pitchFamily="18" charset="0"/>
                <a:cs typeface="Times New Roman" pitchFamily="18" charset="0"/>
              </a:rPr>
              <a:t>entity has min (operation costs-revenues)</a:t>
            </a:r>
          </a:p>
          <a:p>
            <a:r>
              <a:rPr lang="en-US" altLang="zh-CN" sz="2000" dirty="0" err="1">
                <a:latin typeface="Times New Roman" pitchFamily="18" charset="0"/>
                <a:cs typeface="Times New Roman" pitchFamily="18" charset="0"/>
              </a:rPr>
              <a:t>s.t</a:t>
            </a:r>
            <a:r>
              <a:rPr lang="en-US" altLang="zh-CN" sz="2000" dirty="0">
                <a:latin typeface="Times New Roman" pitchFamily="18" charset="0"/>
                <a:cs typeface="Times New Roman" pitchFamily="18" charset="0"/>
              </a:rPr>
              <a:t>.  </a:t>
            </a:r>
          </a:p>
          <a:p>
            <a:pPr marL="257168" indent="-257168">
              <a:buAutoNum type="arabicParenBoth"/>
            </a:pPr>
            <a:r>
              <a:rPr lang="en-US" altLang="zh-CN" sz="2000" dirty="0">
                <a:latin typeface="Times New Roman" pitchFamily="18" charset="0"/>
                <a:cs typeface="Times New Roman" pitchFamily="18" charset="0"/>
              </a:rPr>
              <a:t>power flow constraints</a:t>
            </a:r>
          </a:p>
          <a:p>
            <a:pPr marL="257168" indent="-257168">
              <a:buAutoNum type="arabicParenBoth"/>
            </a:pPr>
            <a:r>
              <a:rPr lang="en-US" altLang="zh-CN" sz="2000" dirty="0">
                <a:latin typeface="Times New Roman" pitchFamily="18" charset="0"/>
                <a:cs typeface="Times New Roman" pitchFamily="18" charset="0"/>
              </a:rPr>
              <a:t>voltage constraints</a:t>
            </a:r>
          </a:p>
          <a:p>
            <a:pPr marL="257168" indent="-257168">
              <a:buAutoNum type="arabicParenBoth"/>
            </a:pPr>
            <a:r>
              <a:rPr lang="en-US" altLang="zh-CN" sz="2000" dirty="0">
                <a:latin typeface="Times New Roman" pitchFamily="18" charset="0"/>
                <a:cs typeface="Times New Roman" pitchFamily="18" charset="0"/>
              </a:rPr>
              <a:t>generator capacity constraints</a:t>
            </a:r>
            <a:endParaRPr lang="zh-CN" altLang="en-US" sz="2000" dirty="0">
              <a:latin typeface="Times New Roman" pitchFamily="18" charset="0"/>
              <a:cs typeface="Times New Roman" pitchFamily="18" charset="0"/>
            </a:endParaRPr>
          </a:p>
        </p:txBody>
      </p:sp>
      <p:sp>
        <p:nvSpPr>
          <p:cNvPr id="15" name="流程图: 可选过程 14"/>
          <p:cNvSpPr/>
          <p:nvPr/>
        </p:nvSpPr>
        <p:spPr>
          <a:xfrm>
            <a:off x="609600" y="3733800"/>
            <a:ext cx="4191000" cy="1828800"/>
          </a:xfrm>
          <a:prstGeom prst="flowChartAlternateProcess">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r>
              <a:rPr lang="en-US" altLang="zh-CN" sz="2000" dirty="0" smtClean="0">
                <a:latin typeface="Times New Roman" pitchFamily="18" charset="0"/>
                <a:cs typeface="Times New Roman" pitchFamily="18" charset="0"/>
              </a:rPr>
              <a:t>Min </a:t>
            </a:r>
            <a:r>
              <a:rPr lang="en-US" altLang="zh-CN" sz="2000" dirty="0">
                <a:latin typeface="Times New Roman" pitchFamily="18" charset="0"/>
                <a:cs typeface="Times New Roman" pitchFamily="18" charset="0"/>
              </a:rPr>
              <a:t>(objective function of DNO)</a:t>
            </a:r>
          </a:p>
          <a:p>
            <a:r>
              <a:rPr lang="en-US" altLang="zh-CN" sz="2000" dirty="0" err="1">
                <a:latin typeface="Times New Roman" pitchFamily="18" charset="0"/>
                <a:cs typeface="Times New Roman" pitchFamily="18" charset="0"/>
              </a:rPr>
              <a:t>s.t</a:t>
            </a:r>
            <a:r>
              <a:rPr lang="en-US" altLang="zh-CN" sz="2000" dirty="0">
                <a:latin typeface="Times New Roman" pitchFamily="18" charset="0"/>
                <a:cs typeface="Times New Roman" pitchFamily="18" charset="0"/>
              </a:rPr>
              <a:t>.  </a:t>
            </a:r>
          </a:p>
          <a:p>
            <a:pPr marL="257168" indent="-257168">
              <a:buAutoNum type="arabicParenBoth"/>
            </a:pPr>
            <a:r>
              <a:rPr lang="en-US" altLang="zh-CN" sz="2000" dirty="0">
                <a:latin typeface="Times New Roman" pitchFamily="18" charset="0"/>
                <a:cs typeface="Times New Roman" pitchFamily="18" charset="0"/>
              </a:rPr>
              <a:t>constraints of DNO</a:t>
            </a:r>
          </a:p>
          <a:p>
            <a:pPr marL="257168" indent="-257168">
              <a:buAutoNum type="arabicParenBoth"/>
            </a:pPr>
            <a:r>
              <a:rPr lang="en-US" altLang="zh-CN" sz="2000" dirty="0">
                <a:latin typeface="Times New Roman" pitchFamily="18" charset="0"/>
                <a:cs typeface="Times New Roman" pitchFamily="18" charset="0"/>
              </a:rPr>
              <a:t>complementarity constraints of ALL </a:t>
            </a:r>
            <a:r>
              <a:rPr lang="en-US" altLang="zh-CN" sz="2000" dirty="0" err="1">
                <a:latin typeface="Times New Roman" pitchFamily="18" charset="0"/>
                <a:cs typeface="Times New Roman" pitchFamily="18" charset="0"/>
              </a:rPr>
              <a:t>microgrids</a:t>
            </a:r>
            <a:endParaRPr lang="zh-CN" altLang="en-US" sz="2000" dirty="0">
              <a:latin typeface="Times New Roman" pitchFamily="18" charset="0"/>
              <a:cs typeface="Times New Roman" pitchFamily="18" charset="0"/>
            </a:endParaRPr>
          </a:p>
        </p:txBody>
      </p:sp>
      <p:sp>
        <p:nvSpPr>
          <p:cNvPr id="20" name="下箭头 19"/>
          <p:cNvSpPr/>
          <p:nvPr/>
        </p:nvSpPr>
        <p:spPr>
          <a:xfrm>
            <a:off x="2428782" y="3030660"/>
            <a:ext cx="270030" cy="648072"/>
          </a:xfrm>
          <a:prstGeom prst="downArrow">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nvGrpSpPr>
          <p:cNvPr id="2" name="组合 23"/>
          <p:cNvGrpSpPr/>
          <p:nvPr/>
        </p:nvGrpSpPr>
        <p:grpSpPr>
          <a:xfrm>
            <a:off x="5335526" y="766522"/>
            <a:ext cx="3179824" cy="1970597"/>
            <a:chOff x="4499992" y="1124744"/>
            <a:chExt cx="3757166" cy="1963738"/>
          </a:xfrm>
        </p:grpSpPr>
        <p:sp>
          <p:nvSpPr>
            <p:cNvPr id="23" name="流程图: 可选过程 22"/>
            <p:cNvSpPr/>
            <p:nvPr/>
          </p:nvSpPr>
          <p:spPr>
            <a:xfrm>
              <a:off x="4499992" y="1124744"/>
              <a:ext cx="3744416" cy="1944216"/>
            </a:xfrm>
            <a:prstGeom prst="flowChartAlternateProcess">
              <a:avLst/>
            </a:prstGeom>
            <a:solidFill>
              <a:schemeClr val="bg1">
                <a:lumMod val="95000"/>
              </a:schemeClr>
            </a:solidFill>
            <a:effectLst>
              <a:outerShdw blurRad="50800" dist="38100" dir="2700000" algn="tl" rotWithShape="0">
                <a:prstClr val="black">
                  <a:alpha val="40000"/>
                </a:prstClr>
              </a:outerShdw>
            </a:effectLst>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rtlCol="0" anchor="ctr"/>
            <a:lstStyle/>
            <a:p>
              <a:endParaRPr lang="zh-CN" altLang="en-US" sz="2000" dirty="0">
                <a:latin typeface="Times New Roman" pitchFamily="18" charset="0"/>
                <a:cs typeface="Times New Roman" pitchFamily="18" charset="0"/>
              </a:endParaRPr>
            </a:p>
          </p:txBody>
        </p:sp>
        <p:graphicFrame>
          <p:nvGraphicFramePr>
            <p:cNvPr id="17" name="Object 3"/>
            <p:cNvGraphicFramePr>
              <a:graphicFrameLocks noChangeAspect="1"/>
            </p:cNvGraphicFramePr>
            <p:nvPr/>
          </p:nvGraphicFramePr>
          <p:xfrm>
            <a:off x="4644008" y="1124744"/>
            <a:ext cx="3613150" cy="1963738"/>
          </p:xfrm>
          <a:graphic>
            <a:graphicData uri="http://schemas.openxmlformats.org/presentationml/2006/ole">
              <mc:AlternateContent xmlns:mc="http://schemas.openxmlformats.org/markup-compatibility/2006">
                <mc:Choice xmlns:v="urn:schemas-microsoft-com:vml" Requires="v">
                  <p:oleObj spid="_x0000_s1084" name="Equation" r:id="rId4" imgW="1714320" imgH="927000" progId="Equation.DSMT4">
                    <p:embed/>
                  </p:oleObj>
                </mc:Choice>
                <mc:Fallback>
                  <p:oleObj name="Equation" r:id="rId4" imgW="1714320" imgH="927000" progId="Equation.DSMT4">
                    <p:embed/>
                    <p:pic>
                      <p:nvPicPr>
                        <p:cNvPr id="1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1124744"/>
                          <a:ext cx="3613150" cy="1963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2" name="TextBox 21"/>
          <p:cNvSpPr txBox="1"/>
          <p:nvPr/>
        </p:nvSpPr>
        <p:spPr>
          <a:xfrm>
            <a:off x="2895600" y="3152269"/>
            <a:ext cx="756828" cy="400110"/>
          </a:xfrm>
          <a:prstGeom prst="rect">
            <a:avLst/>
          </a:prstGeom>
          <a:solidFill>
            <a:schemeClr val="bg1">
              <a:lumMod val="95000"/>
            </a:schemeClr>
          </a:solidFill>
        </p:spPr>
        <p:txBody>
          <a:bodyPr wrap="square" rtlCol="0">
            <a:spAutoFit/>
          </a:bodyPr>
          <a:lstStyle/>
          <a:p>
            <a:r>
              <a:rPr lang="en-US" altLang="zh-CN" sz="2000" b="1" dirty="0">
                <a:latin typeface="Times New Roman" pitchFamily="18" charset="0"/>
                <a:cs typeface="Times New Roman" pitchFamily="18" charset="0"/>
              </a:rPr>
              <a:t>KKT </a:t>
            </a:r>
            <a:endParaRPr lang="zh-CN" altLang="en-US" sz="2000" b="1" dirty="0">
              <a:latin typeface="Times New Roman" pitchFamily="18" charset="0"/>
              <a:cs typeface="Times New Roman" pitchFamily="18" charset="0"/>
            </a:endParaRPr>
          </a:p>
        </p:txBody>
      </p:sp>
      <p:sp>
        <p:nvSpPr>
          <p:cNvPr id="27" name="流程图: 可选过程 26"/>
          <p:cNvSpPr/>
          <p:nvPr/>
        </p:nvSpPr>
        <p:spPr>
          <a:xfrm>
            <a:off x="5345088" y="3154524"/>
            <a:ext cx="2808312" cy="810090"/>
          </a:xfrm>
          <a:prstGeom prst="flowChartAlternateProcess">
            <a:avLst/>
          </a:prstGeom>
          <a:solidFill>
            <a:schemeClr val="bg1">
              <a:lumMod val="95000"/>
            </a:schemeClr>
          </a:solidFill>
          <a:effectLst>
            <a:outerShdw blurRad="50800" dist="38100" dir="2700000" algn="tl" rotWithShape="0">
              <a:prstClr val="black">
                <a:alpha val="40000"/>
              </a:prstClr>
            </a:outerShdw>
          </a:effectLst>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2000" dirty="0">
                <a:latin typeface="Times New Roman" pitchFamily="18" charset="0"/>
                <a:cs typeface="Times New Roman" pitchFamily="18" charset="0"/>
              </a:rPr>
              <a:t>Scenario generation by Monte-Carlo simulations</a:t>
            </a:r>
            <a:endParaRPr lang="zh-CN" altLang="en-US" sz="2000" dirty="0">
              <a:latin typeface="Times New Roman" pitchFamily="18" charset="0"/>
              <a:cs typeface="Times New Roman" pitchFamily="18" charset="0"/>
            </a:endParaRPr>
          </a:p>
        </p:txBody>
      </p:sp>
      <p:sp>
        <p:nvSpPr>
          <p:cNvPr id="29" name="流程图: 可选过程 28"/>
          <p:cNvSpPr/>
          <p:nvPr/>
        </p:nvSpPr>
        <p:spPr>
          <a:xfrm>
            <a:off x="5345088" y="4342656"/>
            <a:ext cx="2808312" cy="1219944"/>
          </a:xfrm>
          <a:prstGeom prst="flowChartAlternateProcess">
            <a:avLst/>
          </a:prstGeom>
          <a:solidFill>
            <a:schemeClr val="bg1">
              <a:lumMod val="95000"/>
            </a:schemeClr>
          </a:solidFill>
          <a:effectLst>
            <a:outerShdw blurRad="50800" dist="38100" dir="2700000" algn="tl" rotWithShape="0">
              <a:prstClr val="black">
                <a:alpha val="40000"/>
              </a:prstClr>
            </a:outerShdw>
          </a:effectLst>
          <a:scene3d>
            <a:camera prst="orthographicFront"/>
            <a:lightRig rig="threePt" dir="t"/>
          </a:scene3d>
          <a:sp3d>
            <a:bevelT w="139700" h="139700" prst="divo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2000" dirty="0">
                <a:latin typeface="Times New Roman" pitchFamily="18" charset="0"/>
                <a:cs typeface="Times New Roman" pitchFamily="18" charset="0"/>
              </a:rPr>
              <a:t>Scenario reduction by simultaneous backward reduction method</a:t>
            </a:r>
            <a:endParaRPr lang="zh-CN" altLang="en-US" sz="2000" dirty="0">
              <a:latin typeface="Times New Roman" pitchFamily="18" charset="0"/>
              <a:cs typeface="Times New Roman" pitchFamily="18" charset="0"/>
            </a:endParaRPr>
          </a:p>
        </p:txBody>
      </p:sp>
      <p:sp>
        <p:nvSpPr>
          <p:cNvPr id="30" name="下箭头 29"/>
          <p:cNvSpPr/>
          <p:nvPr/>
        </p:nvSpPr>
        <p:spPr>
          <a:xfrm>
            <a:off x="6695238" y="2776482"/>
            <a:ext cx="162018" cy="324036"/>
          </a:xfrm>
          <a:prstGeom prst="downArrow">
            <a:avLst/>
          </a:prstGeom>
          <a:solidFill>
            <a:schemeClr val="accent6">
              <a:lumMod val="20000"/>
              <a:lumOff val="80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1" name="下箭头 30"/>
          <p:cNvSpPr/>
          <p:nvPr/>
        </p:nvSpPr>
        <p:spPr>
          <a:xfrm>
            <a:off x="6695238" y="4018620"/>
            <a:ext cx="162018" cy="324036"/>
          </a:xfrm>
          <a:prstGeom prst="downArrow">
            <a:avLst/>
          </a:prstGeom>
          <a:solidFill>
            <a:schemeClr val="accent6">
              <a:lumMod val="20000"/>
              <a:lumOff val="80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6" name="Title 1"/>
          <p:cNvSpPr txBox="1">
            <a:spLocks/>
          </p:cNvSpPr>
          <p:nvPr/>
        </p:nvSpPr>
        <p:spPr>
          <a:xfrm>
            <a:off x="0" y="127901"/>
            <a:ext cx="8515350" cy="4572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rgbClr val="C00000"/>
                </a:solidFill>
                <a:latin typeface="Times" panose="02020603050405020304" pitchFamily="18" charset="0"/>
                <a:cs typeface="Times" panose="02020603050405020304" pitchFamily="18" charset="0"/>
              </a:rPr>
              <a:t>Coordinated Energy Management of Networked MGs</a:t>
            </a:r>
          </a:p>
        </p:txBody>
      </p:sp>
    </p:spTree>
    <p:extLst>
      <p:ext uri="{BB962C8B-B14F-4D97-AF65-F5344CB8AC3E}">
        <p14:creationId xmlns:p14="http://schemas.microsoft.com/office/powerpoint/2010/main" val="21482348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1713" name="Picture 1" descr="D:\ANL\slides MG\22.jpg"/>
          <p:cNvPicPr>
            <a:picLocks noChangeAspect="1" noChangeArrowheads="1"/>
          </p:cNvPicPr>
          <p:nvPr/>
        </p:nvPicPr>
        <p:blipFill>
          <a:blip r:embed="rId3" cstate="print"/>
          <a:srcRect/>
          <a:stretch>
            <a:fillRect/>
          </a:stretch>
        </p:blipFill>
        <p:spPr bwMode="auto">
          <a:xfrm>
            <a:off x="3587786" y="1066800"/>
            <a:ext cx="4794214" cy="4049072"/>
          </a:xfrm>
          <a:prstGeom prst="rect">
            <a:avLst/>
          </a:prstGeom>
          <a:noFill/>
        </p:spPr>
      </p:pic>
      <p:sp>
        <p:nvSpPr>
          <p:cNvPr id="5" name="灯片编号占位符 5"/>
          <p:cNvSpPr>
            <a:spLocks noGrp="1"/>
          </p:cNvSpPr>
          <p:nvPr>
            <p:ph type="sldNum" sz="quarter" idx="12"/>
          </p:nvPr>
        </p:nvSpPr>
        <p:spPr/>
        <p:txBody>
          <a:bodyPr/>
          <a:lstStyle/>
          <a:p>
            <a:fld id="{FE39F8FE-AE2C-4A57-9EFE-2E57DB9F7E8F}" type="slidenum">
              <a:rPr lang="en-US" altLang="zh-CN"/>
              <a:pPr/>
              <a:t>25</a:t>
            </a:fld>
            <a:endParaRPr lang="en-US" altLang="zh-CN"/>
          </a:p>
        </p:txBody>
      </p:sp>
      <p:pic>
        <p:nvPicPr>
          <p:cNvPr id="1011714" name="Picture 2"/>
          <p:cNvPicPr>
            <a:picLocks noChangeAspect="1" noChangeArrowheads="1"/>
          </p:cNvPicPr>
          <p:nvPr/>
        </p:nvPicPr>
        <p:blipFill>
          <a:blip r:embed="rId4" cstate="print"/>
          <a:srcRect/>
          <a:stretch>
            <a:fillRect/>
          </a:stretch>
        </p:blipFill>
        <p:spPr bwMode="auto">
          <a:xfrm>
            <a:off x="847817" y="1135285"/>
            <a:ext cx="1458162" cy="846962"/>
          </a:xfrm>
          <a:prstGeom prst="rect">
            <a:avLst/>
          </a:prstGeom>
          <a:noFill/>
          <a:ln w="9525">
            <a:noFill/>
            <a:miter lim="800000"/>
            <a:headEnd/>
            <a:tailEnd/>
          </a:ln>
        </p:spPr>
      </p:pic>
      <p:sp>
        <p:nvSpPr>
          <p:cNvPr id="11" name="TextBox 10"/>
          <p:cNvSpPr txBox="1"/>
          <p:nvPr/>
        </p:nvSpPr>
        <p:spPr>
          <a:xfrm>
            <a:off x="685799" y="2062383"/>
            <a:ext cx="1782198" cy="1477328"/>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defTabSz="685783">
              <a:defRPr/>
            </a:pPr>
            <a:r>
              <a:rPr lang="en-US" altLang="zh-CN" sz="1800" b="1" kern="0" dirty="0">
                <a:solidFill>
                  <a:schemeClr val="tx1">
                    <a:lumMod val="50000"/>
                  </a:schemeClr>
                </a:solidFill>
                <a:latin typeface="Times New Roman" pitchFamily="18" charset="0"/>
                <a:ea typeface="宋体"/>
                <a:cs typeface="Times New Roman" pitchFamily="18" charset="0"/>
              </a:rPr>
              <a:t>Electricity price</a:t>
            </a:r>
          </a:p>
          <a:p>
            <a:pPr marL="257168" indent="-257168" defTabSz="685783">
              <a:buFont typeface="Arial" pitchFamily="34" charset="0"/>
              <a:buChar char="•"/>
              <a:defRPr/>
            </a:pPr>
            <a:r>
              <a:rPr lang="en-US" altLang="zh-CN" sz="1800" b="1" dirty="0">
                <a:solidFill>
                  <a:schemeClr val="tx1">
                    <a:lumMod val="50000"/>
                  </a:schemeClr>
                </a:solidFill>
                <a:latin typeface="Times New Roman" pitchFamily="18" charset="0"/>
                <a:cs typeface="Times New Roman" pitchFamily="18" charset="0"/>
              </a:rPr>
              <a:t>MG Loads: $0.20/kWh</a:t>
            </a:r>
          </a:p>
          <a:p>
            <a:pPr marL="257168" indent="-257168" defTabSz="685783">
              <a:buFont typeface="Arial" pitchFamily="34" charset="0"/>
              <a:buChar char="•"/>
              <a:defRPr/>
            </a:pPr>
            <a:r>
              <a:rPr lang="en-US" altLang="zh-CN" sz="1800" b="1" dirty="0">
                <a:solidFill>
                  <a:schemeClr val="tx1">
                    <a:lumMod val="50000"/>
                  </a:schemeClr>
                </a:solidFill>
                <a:latin typeface="Times New Roman" pitchFamily="18" charset="0"/>
                <a:cs typeface="Times New Roman" pitchFamily="18" charset="0"/>
              </a:rPr>
              <a:t>DNO Loads: $0.30/kWh</a:t>
            </a:r>
            <a:endParaRPr lang="zh-CN" altLang="en-US" sz="1800" b="1" dirty="0">
              <a:solidFill>
                <a:schemeClr val="tx1">
                  <a:lumMod val="50000"/>
                </a:schemeClr>
              </a:solidFill>
              <a:latin typeface="Times New Roman" pitchFamily="18" charset="0"/>
              <a:cs typeface="Times New Roman" pitchFamily="18" charset="0"/>
            </a:endParaRPr>
          </a:p>
        </p:txBody>
      </p:sp>
      <p:pic>
        <p:nvPicPr>
          <p:cNvPr id="1011715" name="Picture 3"/>
          <p:cNvPicPr>
            <a:picLocks noChangeAspect="1" noChangeArrowheads="1"/>
          </p:cNvPicPr>
          <p:nvPr/>
        </p:nvPicPr>
        <p:blipFill>
          <a:blip r:embed="rId5" cstate="print"/>
          <a:srcRect/>
          <a:stretch>
            <a:fillRect/>
          </a:stretch>
        </p:blipFill>
        <p:spPr bwMode="auto">
          <a:xfrm>
            <a:off x="2977715" y="4087422"/>
            <a:ext cx="1512168" cy="1076932"/>
          </a:xfrm>
          <a:prstGeom prst="rect">
            <a:avLst/>
          </a:prstGeom>
          <a:noFill/>
          <a:ln w="9525">
            <a:noFill/>
            <a:miter lim="800000"/>
            <a:headEnd/>
            <a:tailEnd/>
          </a:ln>
        </p:spPr>
      </p:pic>
      <p:sp>
        <p:nvSpPr>
          <p:cNvPr id="13" name="TextBox 12"/>
          <p:cNvSpPr txBox="1"/>
          <p:nvPr/>
        </p:nvSpPr>
        <p:spPr>
          <a:xfrm>
            <a:off x="685799" y="3690838"/>
            <a:ext cx="1782198"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CN" sz="1800" b="1" dirty="0">
                <a:solidFill>
                  <a:schemeClr val="tx1">
                    <a:lumMod val="50000"/>
                  </a:schemeClr>
                </a:solidFill>
                <a:latin typeface="Times New Roman" pitchFamily="18" charset="0"/>
                <a:cs typeface="Times New Roman" pitchFamily="18" charset="0"/>
              </a:rPr>
              <a:t>MT generation cost: $0.10/kWh</a:t>
            </a:r>
          </a:p>
          <a:p>
            <a:r>
              <a:rPr lang="en-US" altLang="zh-CN" sz="1800" b="1" dirty="0">
                <a:solidFill>
                  <a:schemeClr val="tx1">
                    <a:lumMod val="50000"/>
                  </a:schemeClr>
                </a:solidFill>
                <a:latin typeface="Times New Roman" pitchFamily="18" charset="0"/>
                <a:cs typeface="Times New Roman" pitchFamily="18" charset="0"/>
              </a:rPr>
              <a:t>MT </a:t>
            </a:r>
            <a:r>
              <a:rPr lang="en-US" altLang="zh-CN" sz="1800" b="1" dirty="0" err="1">
                <a:solidFill>
                  <a:schemeClr val="tx1">
                    <a:lumMod val="50000"/>
                  </a:schemeClr>
                </a:solidFill>
                <a:latin typeface="Times New Roman" pitchFamily="18" charset="0"/>
                <a:cs typeface="Times New Roman" pitchFamily="18" charset="0"/>
              </a:rPr>
              <a:t>redispatch</a:t>
            </a:r>
            <a:r>
              <a:rPr lang="en-US" altLang="zh-CN" sz="1800" b="1" dirty="0">
                <a:solidFill>
                  <a:schemeClr val="tx1">
                    <a:lumMod val="50000"/>
                  </a:schemeClr>
                </a:solidFill>
                <a:latin typeface="Times New Roman" pitchFamily="18" charset="0"/>
                <a:cs typeface="Times New Roman" pitchFamily="18" charset="0"/>
              </a:rPr>
              <a:t> cost: $0.15/kWh</a:t>
            </a:r>
            <a:endParaRPr lang="zh-CN" altLang="en-US" sz="1800" b="1" dirty="0">
              <a:solidFill>
                <a:schemeClr val="tx1">
                  <a:lumMod val="50000"/>
                </a:schemeClr>
              </a:solidFill>
              <a:latin typeface="Times New Roman" pitchFamily="18" charset="0"/>
              <a:cs typeface="Times New Roman" pitchFamily="18" charset="0"/>
            </a:endParaRPr>
          </a:p>
        </p:txBody>
      </p:sp>
      <p:cxnSp>
        <p:nvCxnSpPr>
          <p:cNvPr id="18" name="直接箭头连接符 17"/>
          <p:cNvCxnSpPr/>
          <p:nvPr/>
        </p:nvCxnSpPr>
        <p:spPr bwMode="auto">
          <a:xfrm flipH="1">
            <a:off x="2467800" y="3772640"/>
            <a:ext cx="1921175" cy="265023"/>
          </a:xfrm>
          <a:prstGeom prst="straightConnector1">
            <a:avLst/>
          </a:prstGeom>
          <a:noFill/>
          <a:ln w="38100" cap="flat" cmpd="sng" algn="ctr">
            <a:solidFill>
              <a:schemeClr val="tx2">
                <a:lumMod val="60000"/>
                <a:lumOff val="40000"/>
              </a:schemeClr>
            </a:solidFill>
            <a:prstDash val="solid"/>
            <a:round/>
            <a:headEnd type="none" w="med" len="med"/>
            <a:tailEnd type="arrow"/>
          </a:ln>
          <a:effectLst/>
        </p:spPr>
      </p:cxnSp>
      <p:sp>
        <p:nvSpPr>
          <p:cNvPr id="23" name="矩形 22"/>
          <p:cNvSpPr/>
          <p:nvPr/>
        </p:nvSpPr>
        <p:spPr bwMode="auto">
          <a:xfrm>
            <a:off x="685799" y="1172157"/>
            <a:ext cx="1782000" cy="378042"/>
          </a:xfrm>
          <a:prstGeom prst="rect">
            <a:avLst/>
          </a:prstGeom>
          <a:solidFill>
            <a:schemeClr val="tx2">
              <a:lumMod val="40000"/>
              <a:lumOff val="60000"/>
              <a:alpha val="10000"/>
            </a:schemeClr>
          </a:solidFill>
          <a:ln>
            <a:solidFill>
              <a:schemeClr val="tx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rtlCol="0" anchor="t" anchorCtr="0" compatLnSpc="1">
            <a:prstTxWarp prst="textNoShape">
              <a:avLst/>
            </a:prstTxWarp>
          </a:bodyPr>
          <a:lstStyle/>
          <a:p>
            <a:pPr defTabSz="685783"/>
            <a:endParaRPr lang="zh-CN" altLang="en-US" sz="1800">
              <a:solidFill>
                <a:schemeClr val="tx1"/>
              </a:solidFill>
              <a:latin typeface="Calibri" pitchFamily="-128" charset="0"/>
            </a:endParaRPr>
          </a:p>
        </p:txBody>
      </p:sp>
      <p:sp>
        <p:nvSpPr>
          <p:cNvPr id="24" name="矩形 23"/>
          <p:cNvSpPr/>
          <p:nvPr/>
        </p:nvSpPr>
        <p:spPr bwMode="auto">
          <a:xfrm>
            <a:off x="3781956" y="2986167"/>
            <a:ext cx="486054" cy="378042"/>
          </a:xfrm>
          <a:prstGeom prst="rect">
            <a:avLst/>
          </a:prstGeom>
          <a:solidFill>
            <a:schemeClr val="tx2">
              <a:lumMod val="40000"/>
              <a:lumOff val="60000"/>
              <a:alpha val="10000"/>
            </a:schemeClr>
          </a:solidFill>
          <a:ln>
            <a:solidFill>
              <a:schemeClr val="tx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rtlCol="0" anchor="t" anchorCtr="0" compatLnSpc="1">
            <a:prstTxWarp prst="textNoShape">
              <a:avLst/>
            </a:prstTxWarp>
          </a:bodyPr>
          <a:lstStyle/>
          <a:p>
            <a:pPr defTabSz="685783"/>
            <a:endParaRPr lang="zh-CN" altLang="en-US" sz="1800">
              <a:solidFill>
                <a:schemeClr val="tx1"/>
              </a:solidFill>
              <a:latin typeface="Calibri" pitchFamily="-128" charset="0"/>
            </a:endParaRPr>
          </a:p>
        </p:txBody>
      </p:sp>
      <p:sp>
        <p:nvSpPr>
          <p:cNvPr id="25" name="矩形 24"/>
          <p:cNvSpPr/>
          <p:nvPr/>
        </p:nvSpPr>
        <p:spPr bwMode="auto">
          <a:xfrm>
            <a:off x="685799" y="1604205"/>
            <a:ext cx="1782000" cy="378042"/>
          </a:xfrm>
          <a:prstGeom prst="rect">
            <a:avLst/>
          </a:prstGeom>
          <a:solidFill>
            <a:srgbClr val="FFC000">
              <a:alpha val="10000"/>
            </a:srgbClr>
          </a:solidFill>
          <a:ln>
            <a:solidFill>
              <a:srgbClr val="D09E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rtlCol="0" anchor="t" anchorCtr="0" compatLnSpc="1">
            <a:prstTxWarp prst="textNoShape">
              <a:avLst/>
            </a:prstTxWarp>
          </a:bodyPr>
          <a:lstStyle/>
          <a:p>
            <a:pPr defTabSz="685783"/>
            <a:endParaRPr lang="zh-CN" altLang="en-US" sz="1800">
              <a:solidFill>
                <a:schemeClr val="tx1"/>
              </a:solidFill>
              <a:latin typeface="Calibri" pitchFamily="-128" charset="0"/>
            </a:endParaRPr>
          </a:p>
        </p:txBody>
      </p:sp>
      <p:sp>
        <p:nvSpPr>
          <p:cNvPr id="26" name="矩形 25"/>
          <p:cNvSpPr/>
          <p:nvPr/>
        </p:nvSpPr>
        <p:spPr bwMode="auto">
          <a:xfrm>
            <a:off x="6207179" y="1870951"/>
            <a:ext cx="324036" cy="486054"/>
          </a:xfrm>
          <a:prstGeom prst="rect">
            <a:avLst/>
          </a:prstGeom>
          <a:solidFill>
            <a:srgbClr val="FFC000">
              <a:alpha val="10000"/>
            </a:srgbClr>
          </a:solidFill>
          <a:ln>
            <a:solidFill>
              <a:srgbClr val="D09E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rtlCol="0" anchor="t" anchorCtr="0" compatLnSpc="1">
            <a:prstTxWarp prst="textNoShape">
              <a:avLst/>
            </a:prstTxWarp>
          </a:bodyPr>
          <a:lstStyle/>
          <a:p>
            <a:pPr defTabSz="685783"/>
            <a:endParaRPr lang="zh-CN" altLang="en-US" sz="1800">
              <a:solidFill>
                <a:schemeClr val="tx1"/>
              </a:solidFill>
              <a:latin typeface="Calibri" pitchFamily="-128" charset="0"/>
            </a:endParaRPr>
          </a:p>
        </p:txBody>
      </p:sp>
      <p:sp>
        <p:nvSpPr>
          <p:cNvPr id="27" name="矩形 26"/>
          <p:cNvSpPr/>
          <p:nvPr/>
        </p:nvSpPr>
        <p:spPr bwMode="auto">
          <a:xfrm>
            <a:off x="6501734" y="3062367"/>
            <a:ext cx="378042" cy="540060"/>
          </a:xfrm>
          <a:prstGeom prst="rect">
            <a:avLst/>
          </a:prstGeom>
          <a:solidFill>
            <a:srgbClr val="FFC000">
              <a:alpha val="10000"/>
            </a:srgbClr>
          </a:solidFill>
          <a:ln>
            <a:solidFill>
              <a:srgbClr val="D09E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rtlCol="0" anchor="t" anchorCtr="0" compatLnSpc="1">
            <a:prstTxWarp prst="textNoShape">
              <a:avLst/>
            </a:prstTxWarp>
          </a:bodyPr>
          <a:lstStyle/>
          <a:p>
            <a:pPr defTabSz="685783"/>
            <a:endParaRPr lang="zh-CN" altLang="en-US" sz="1800">
              <a:solidFill>
                <a:schemeClr val="tx1"/>
              </a:solidFill>
              <a:latin typeface="Calibri" pitchFamily="-128" charset="0"/>
            </a:endParaRPr>
          </a:p>
        </p:txBody>
      </p:sp>
      <p:sp>
        <p:nvSpPr>
          <p:cNvPr id="28" name="矩形 27"/>
          <p:cNvSpPr/>
          <p:nvPr/>
        </p:nvSpPr>
        <p:spPr bwMode="auto">
          <a:xfrm>
            <a:off x="4999044" y="3608234"/>
            <a:ext cx="378042" cy="540060"/>
          </a:xfrm>
          <a:prstGeom prst="rect">
            <a:avLst/>
          </a:prstGeom>
          <a:solidFill>
            <a:srgbClr val="FFC000">
              <a:alpha val="10000"/>
            </a:srgbClr>
          </a:solidFill>
          <a:ln>
            <a:solidFill>
              <a:srgbClr val="D09E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68580" tIns="34290" rIns="68580" bIns="34290" numCol="1" rtlCol="0" anchor="t" anchorCtr="0" compatLnSpc="1">
            <a:prstTxWarp prst="textNoShape">
              <a:avLst/>
            </a:prstTxWarp>
          </a:bodyPr>
          <a:lstStyle/>
          <a:p>
            <a:pPr defTabSz="685783"/>
            <a:endParaRPr lang="zh-CN" altLang="en-US" sz="1800">
              <a:solidFill>
                <a:schemeClr val="tx1"/>
              </a:solidFill>
              <a:latin typeface="Calibri" pitchFamily="-128" charset="0"/>
            </a:endParaRPr>
          </a:p>
        </p:txBody>
      </p:sp>
      <p:sp>
        <p:nvSpPr>
          <p:cNvPr id="19" name="Title 1"/>
          <p:cNvSpPr txBox="1">
            <a:spLocks/>
          </p:cNvSpPr>
          <p:nvPr/>
        </p:nvSpPr>
        <p:spPr>
          <a:xfrm>
            <a:off x="-15130" y="93055"/>
            <a:ext cx="8515350" cy="4572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rgbClr val="C00000"/>
                </a:solidFill>
                <a:latin typeface="Times" panose="02020603050405020304" pitchFamily="18" charset="0"/>
                <a:cs typeface="Times" panose="02020603050405020304" pitchFamily="18" charset="0"/>
              </a:rPr>
              <a:t>Coordinated Energy Management of Networked MGs</a:t>
            </a:r>
          </a:p>
        </p:txBody>
      </p:sp>
    </p:spTree>
    <p:extLst>
      <p:ext uri="{BB962C8B-B14F-4D97-AF65-F5344CB8AC3E}">
        <p14:creationId xmlns:p14="http://schemas.microsoft.com/office/powerpoint/2010/main" val="215471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heckerboard(across)">
                                      <p:cBhvr>
                                        <p:cTn id="7" dur="500"/>
                                        <p:tgtEl>
                                          <p:spTgt spid="2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checkerboard(across)">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checkerboard(across)">
                                      <p:cBhvr>
                                        <p:cTn id="15" dur="500"/>
                                        <p:tgtEl>
                                          <p:spTgt spid="25"/>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checkerboard(across)">
                                      <p:cBhvr>
                                        <p:cTn id="18" dur="500"/>
                                        <p:tgtEl>
                                          <p:spTgt spid="28"/>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checkerboard(across)">
                                      <p:cBhvr>
                                        <p:cTn id="21" dur="500"/>
                                        <p:tgtEl>
                                          <p:spTgt spid="27"/>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checkerboard(across)">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checkerboard(across)">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heckerboard(across)">
                                      <p:cBhvr>
                                        <p:cTn id="34" dur="500"/>
                                        <p:tgtEl>
                                          <p:spTgt spid="13"/>
                                        </p:tgtEl>
                                      </p:cBhvr>
                                    </p:animEffect>
                                  </p:childTnLst>
                                </p:cTn>
                              </p:par>
                              <p:par>
                                <p:cTn id="35" presetID="5" presetClass="entr" presetSubtype="1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checkerboard(across)">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23" grpId="0" animBg="1"/>
      <p:bldP spid="24" grpId="0" animBg="1"/>
      <p:bldP spid="25" grpId="0" animBg="1"/>
      <p:bldP spid="26" grpId="0" animBg="1"/>
      <p:bldP spid="27" grpId="0" animBg="1"/>
      <p:bldP spid="2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21.jpg"/>
          <p:cNvPicPr>
            <a:picLocks noChangeAspect="1"/>
          </p:cNvPicPr>
          <p:nvPr/>
        </p:nvPicPr>
        <p:blipFill>
          <a:blip r:embed="rId3" cstate="print"/>
          <a:stretch>
            <a:fillRect/>
          </a:stretch>
        </p:blipFill>
        <p:spPr>
          <a:xfrm>
            <a:off x="2533819" y="1095000"/>
            <a:ext cx="5019095" cy="4239000"/>
          </a:xfrm>
          <a:prstGeom prst="rect">
            <a:avLst/>
          </a:prstGeom>
        </p:spPr>
      </p:pic>
      <p:sp>
        <p:nvSpPr>
          <p:cNvPr id="5" name="灯片编号占位符 5"/>
          <p:cNvSpPr>
            <a:spLocks noGrp="1"/>
          </p:cNvSpPr>
          <p:nvPr>
            <p:ph type="sldNum" sz="quarter" idx="12"/>
          </p:nvPr>
        </p:nvSpPr>
        <p:spPr/>
        <p:txBody>
          <a:bodyPr/>
          <a:lstStyle/>
          <a:p>
            <a:fld id="{FE39F8FE-AE2C-4A57-9EFE-2E57DB9F7E8F}" type="slidenum">
              <a:rPr lang="en-US" altLang="zh-CN"/>
              <a:pPr/>
              <a:t>26</a:t>
            </a:fld>
            <a:endParaRPr lang="en-US" altLang="zh-CN"/>
          </a:p>
        </p:txBody>
      </p:sp>
      <p:pic>
        <p:nvPicPr>
          <p:cNvPr id="1013762" name="Picture 2" descr="D:\ANL\slides MG\绘图30.jpg"/>
          <p:cNvPicPr>
            <a:picLocks noChangeAspect="1" noChangeArrowheads="1"/>
          </p:cNvPicPr>
          <p:nvPr/>
        </p:nvPicPr>
        <p:blipFill>
          <a:blip r:embed="rId4" cstate="print"/>
          <a:srcRect/>
          <a:stretch>
            <a:fillRect/>
          </a:stretch>
        </p:blipFill>
        <p:spPr bwMode="auto">
          <a:xfrm>
            <a:off x="859632" y="1114897"/>
            <a:ext cx="2484276" cy="753908"/>
          </a:xfrm>
          <a:prstGeom prst="rect">
            <a:avLst/>
          </a:prstGeom>
          <a:noFill/>
        </p:spPr>
      </p:pic>
      <p:pic>
        <p:nvPicPr>
          <p:cNvPr id="1013763" name="Picture 3"/>
          <p:cNvPicPr>
            <a:picLocks noChangeAspect="1" noChangeArrowheads="1"/>
          </p:cNvPicPr>
          <p:nvPr/>
        </p:nvPicPr>
        <p:blipFill>
          <a:blip r:embed="rId5" cstate="print"/>
          <a:srcRect/>
          <a:stretch>
            <a:fillRect/>
          </a:stretch>
        </p:blipFill>
        <p:spPr bwMode="auto">
          <a:xfrm>
            <a:off x="1291681" y="3255240"/>
            <a:ext cx="1021556" cy="578644"/>
          </a:xfrm>
          <a:prstGeom prst="rect">
            <a:avLst/>
          </a:prstGeom>
          <a:noFill/>
          <a:ln w="9525">
            <a:noFill/>
            <a:miter lim="800000"/>
            <a:headEnd/>
            <a:tailEnd/>
          </a:ln>
        </p:spPr>
      </p:pic>
      <p:pic>
        <p:nvPicPr>
          <p:cNvPr id="1013765" name="Picture 5"/>
          <p:cNvPicPr>
            <a:picLocks noChangeAspect="1" noChangeArrowheads="1"/>
          </p:cNvPicPr>
          <p:nvPr/>
        </p:nvPicPr>
        <p:blipFill>
          <a:blip r:embed="rId6" cstate="print"/>
          <a:srcRect/>
          <a:stretch>
            <a:fillRect/>
          </a:stretch>
        </p:blipFill>
        <p:spPr bwMode="auto">
          <a:xfrm>
            <a:off x="7178334" y="2715180"/>
            <a:ext cx="457200" cy="521494"/>
          </a:xfrm>
          <a:prstGeom prst="rect">
            <a:avLst/>
          </a:prstGeom>
          <a:noFill/>
          <a:ln w="9525">
            <a:noFill/>
            <a:miter lim="800000"/>
            <a:headEnd/>
            <a:tailEnd/>
          </a:ln>
        </p:spPr>
      </p:pic>
      <p:pic>
        <p:nvPicPr>
          <p:cNvPr id="1013768" name="Picture 8"/>
          <p:cNvPicPr>
            <a:picLocks noChangeAspect="1" noChangeArrowheads="1"/>
          </p:cNvPicPr>
          <p:nvPr/>
        </p:nvPicPr>
        <p:blipFill>
          <a:blip r:embed="rId7" cstate="print"/>
          <a:srcRect/>
          <a:stretch>
            <a:fillRect/>
          </a:stretch>
        </p:blipFill>
        <p:spPr bwMode="auto">
          <a:xfrm>
            <a:off x="3937975" y="1203012"/>
            <a:ext cx="1187123" cy="702000"/>
          </a:xfrm>
          <a:prstGeom prst="rect">
            <a:avLst/>
          </a:prstGeom>
          <a:noFill/>
          <a:ln w="9525">
            <a:noFill/>
            <a:miter lim="800000"/>
            <a:headEnd/>
            <a:tailEnd/>
          </a:ln>
        </p:spPr>
      </p:pic>
      <p:sp>
        <p:nvSpPr>
          <p:cNvPr id="17" name="椭圆 16"/>
          <p:cNvSpPr/>
          <p:nvPr/>
        </p:nvSpPr>
        <p:spPr bwMode="auto">
          <a:xfrm>
            <a:off x="5666166" y="3309246"/>
            <a:ext cx="270030" cy="270030"/>
          </a:xfrm>
          <a:prstGeom prst="ellipse">
            <a:avLst/>
          </a:prstGeom>
          <a:solidFill>
            <a:schemeClr val="accent5">
              <a:alpha val="25000"/>
            </a:schemeClr>
          </a:solidFill>
          <a:ln w="9525" cap="flat" cmpd="sng" algn="ctr">
            <a:solidFill>
              <a:schemeClr val="tx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783"/>
            <a:endParaRPr lang="zh-CN" altLang="en-US" sz="1800">
              <a:latin typeface="Calibri" pitchFamily="-128" charset="0"/>
            </a:endParaRPr>
          </a:p>
        </p:txBody>
      </p:sp>
      <p:sp>
        <p:nvSpPr>
          <p:cNvPr id="18" name="椭圆 17"/>
          <p:cNvSpPr/>
          <p:nvPr/>
        </p:nvSpPr>
        <p:spPr bwMode="auto">
          <a:xfrm>
            <a:off x="2803848" y="2823192"/>
            <a:ext cx="324036" cy="378042"/>
          </a:xfrm>
          <a:prstGeom prst="ellipse">
            <a:avLst/>
          </a:prstGeom>
          <a:solidFill>
            <a:srgbClr val="FFC000">
              <a:alpha val="25000"/>
            </a:srgbClr>
          </a:solidFill>
          <a:ln w="9525" cap="flat" cmpd="sng" algn="ctr">
            <a:solidFill>
              <a:srgbClr val="FFC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783"/>
            <a:endParaRPr lang="zh-CN" altLang="en-US" sz="1800">
              <a:latin typeface="Calibri" pitchFamily="-128" charset="0"/>
            </a:endParaRPr>
          </a:p>
        </p:txBody>
      </p:sp>
      <p:sp>
        <p:nvSpPr>
          <p:cNvPr id="19" name="椭圆 18"/>
          <p:cNvSpPr/>
          <p:nvPr/>
        </p:nvSpPr>
        <p:spPr bwMode="auto">
          <a:xfrm>
            <a:off x="4045986" y="3741294"/>
            <a:ext cx="270030" cy="270030"/>
          </a:xfrm>
          <a:prstGeom prst="ellipse">
            <a:avLst/>
          </a:prstGeom>
          <a:solidFill>
            <a:srgbClr val="C00000">
              <a:alpha val="25000"/>
            </a:srgbClr>
          </a:solidFill>
          <a:ln w="9525" cap="flat" cmpd="sng" algn="ctr">
            <a:solidFill>
              <a:srgbClr val="C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783"/>
            <a:endParaRPr lang="zh-CN" altLang="en-US" sz="1800">
              <a:latin typeface="Calibri" pitchFamily="-128" charset="0"/>
            </a:endParaRPr>
          </a:p>
        </p:txBody>
      </p:sp>
      <p:sp>
        <p:nvSpPr>
          <p:cNvPr id="20" name="椭圆 19"/>
          <p:cNvSpPr/>
          <p:nvPr/>
        </p:nvSpPr>
        <p:spPr bwMode="auto">
          <a:xfrm>
            <a:off x="5288124" y="2067108"/>
            <a:ext cx="270030" cy="270030"/>
          </a:xfrm>
          <a:prstGeom prst="ellipse">
            <a:avLst/>
          </a:prstGeom>
          <a:solidFill>
            <a:srgbClr val="7030A0">
              <a:alpha val="25000"/>
            </a:srgbClr>
          </a:solidFill>
          <a:ln w="9525" cap="flat" cmpd="sng" algn="ctr">
            <a:solidFill>
              <a:srgbClr val="7030A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783"/>
            <a:endParaRPr lang="zh-CN" altLang="en-US" sz="1800">
              <a:latin typeface="Calibri" pitchFamily="-128" charset="0"/>
            </a:endParaRPr>
          </a:p>
        </p:txBody>
      </p:sp>
      <p:cxnSp>
        <p:nvCxnSpPr>
          <p:cNvPr id="22" name="直接箭头连接符 21"/>
          <p:cNvCxnSpPr>
            <a:stCxn id="20" idx="2"/>
          </p:cNvCxnSpPr>
          <p:nvPr/>
        </p:nvCxnSpPr>
        <p:spPr bwMode="auto">
          <a:xfrm rot="10800000">
            <a:off x="4694058" y="1959097"/>
            <a:ext cx="594066" cy="243027"/>
          </a:xfrm>
          <a:prstGeom prst="straightConnector1">
            <a:avLst/>
          </a:prstGeom>
          <a:ln w="28575">
            <a:solidFill>
              <a:srgbClr val="7030A0"/>
            </a:solidFill>
            <a:headEnd type="none" w="med" len="med"/>
            <a:tailEnd type="arrow"/>
          </a:ln>
        </p:spPr>
        <p:style>
          <a:lnRef idx="1">
            <a:schemeClr val="accent2"/>
          </a:lnRef>
          <a:fillRef idx="0">
            <a:schemeClr val="accent2"/>
          </a:fillRef>
          <a:effectRef idx="0">
            <a:schemeClr val="accent2"/>
          </a:effectRef>
          <a:fontRef idx="minor">
            <a:schemeClr val="tx1"/>
          </a:fontRef>
        </p:style>
      </p:cxnSp>
      <p:sp>
        <p:nvSpPr>
          <p:cNvPr id="24" name="椭圆 23"/>
          <p:cNvSpPr/>
          <p:nvPr/>
        </p:nvSpPr>
        <p:spPr bwMode="auto">
          <a:xfrm>
            <a:off x="3667944" y="1095000"/>
            <a:ext cx="1620180" cy="864096"/>
          </a:xfrm>
          <a:prstGeom prst="ellipse">
            <a:avLst/>
          </a:prstGeom>
          <a:solidFill>
            <a:srgbClr val="7030A0">
              <a:alpha val="15000"/>
            </a:srgbClr>
          </a:solidFill>
          <a:ln w="9525" cap="flat" cmpd="sng" algn="ctr">
            <a:solidFill>
              <a:srgbClr val="7030A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783"/>
            <a:endParaRPr lang="zh-CN" altLang="en-US" sz="1800">
              <a:latin typeface="Calibri" pitchFamily="-128" charset="0"/>
            </a:endParaRPr>
          </a:p>
        </p:txBody>
      </p:sp>
      <p:sp>
        <p:nvSpPr>
          <p:cNvPr id="26" name="椭圆 25"/>
          <p:cNvSpPr/>
          <p:nvPr/>
        </p:nvSpPr>
        <p:spPr bwMode="auto">
          <a:xfrm>
            <a:off x="7016316" y="2661174"/>
            <a:ext cx="756084" cy="702078"/>
          </a:xfrm>
          <a:prstGeom prst="ellipse">
            <a:avLst/>
          </a:prstGeom>
          <a:solidFill>
            <a:schemeClr val="accent5">
              <a:alpha val="14000"/>
            </a:schemeClr>
          </a:solidFill>
          <a:ln w="9525" cap="flat" cmpd="sng" algn="ctr">
            <a:solidFill>
              <a:schemeClr val="tx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783"/>
            <a:endParaRPr lang="zh-CN" altLang="en-US" sz="1800">
              <a:latin typeface="Calibri" pitchFamily="-128" charset="0"/>
            </a:endParaRPr>
          </a:p>
        </p:txBody>
      </p:sp>
      <p:cxnSp>
        <p:nvCxnSpPr>
          <p:cNvPr id="27" name="直接箭头连接符 26"/>
          <p:cNvCxnSpPr>
            <a:stCxn id="17" idx="6"/>
          </p:cNvCxnSpPr>
          <p:nvPr/>
        </p:nvCxnSpPr>
        <p:spPr bwMode="auto">
          <a:xfrm flipV="1">
            <a:off x="5936196" y="3201235"/>
            <a:ext cx="1134126" cy="243027"/>
          </a:xfrm>
          <a:prstGeom prst="straightConnector1">
            <a:avLst/>
          </a:prstGeom>
          <a:ln w="28575">
            <a:solidFill>
              <a:schemeClr val="tx2"/>
            </a:solidFill>
            <a:headEnd type="none" w="med" len="med"/>
            <a:tailEnd type="arrow"/>
          </a:ln>
        </p:spPr>
        <p:style>
          <a:lnRef idx="1">
            <a:schemeClr val="accent2"/>
          </a:lnRef>
          <a:fillRef idx="0">
            <a:schemeClr val="accent2"/>
          </a:fillRef>
          <a:effectRef idx="0">
            <a:schemeClr val="accent2"/>
          </a:effectRef>
          <a:fontRef idx="minor">
            <a:schemeClr val="tx1"/>
          </a:fontRef>
        </p:style>
      </p:cxnSp>
      <p:pic>
        <p:nvPicPr>
          <p:cNvPr id="1016834" name="Picture 2"/>
          <p:cNvPicPr>
            <a:picLocks noChangeAspect="1" noChangeArrowheads="1"/>
          </p:cNvPicPr>
          <p:nvPr/>
        </p:nvPicPr>
        <p:blipFill>
          <a:blip r:embed="rId8" cstate="print"/>
          <a:srcRect/>
          <a:stretch>
            <a:fillRect/>
          </a:stretch>
        </p:blipFill>
        <p:spPr bwMode="auto">
          <a:xfrm>
            <a:off x="2425807" y="4227349"/>
            <a:ext cx="1178719" cy="792956"/>
          </a:xfrm>
          <a:prstGeom prst="rect">
            <a:avLst/>
          </a:prstGeom>
          <a:noFill/>
          <a:ln w="9525">
            <a:noFill/>
            <a:miter lim="800000"/>
            <a:headEnd/>
            <a:tailEnd/>
          </a:ln>
        </p:spPr>
      </p:pic>
      <p:cxnSp>
        <p:nvCxnSpPr>
          <p:cNvPr id="31" name="直接箭头连接符 30"/>
          <p:cNvCxnSpPr>
            <a:stCxn id="19" idx="3"/>
          </p:cNvCxnSpPr>
          <p:nvPr/>
        </p:nvCxnSpPr>
        <p:spPr bwMode="auto">
          <a:xfrm rot="5400000">
            <a:off x="3721952" y="3971780"/>
            <a:ext cx="363581" cy="363581"/>
          </a:xfrm>
          <a:prstGeom prst="straightConnector1">
            <a:avLst/>
          </a:prstGeom>
          <a:ln w="28575">
            <a:solidFill>
              <a:srgbClr val="C00000"/>
            </a:solidFill>
            <a:headEnd type="none" w="med" len="med"/>
            <a:tailEnd type="arrow"/>
          </a:ln>
        </p:spPr>
        <p:style>
          <a:lnRef idx="1">
            <a:schemeClr val="accent2"/>
          </a:lnRef>
          <a:fillRef idx="0">
            <a:schemeClr val="accent2"/>
          </a:fillRef>
          <a:effectRef idx="0">
            <a:schemeClr val="accent2"/>
          </a:effectRef>
          <a:fontRef idx="minor">
            <a:schemeClr val="tx1"/>
          </a:fontRef>
        </p:style>
      </p:cxnSp>
      <p:sp>
        <p:nvSpPr>
          <p:cNvPr id="34" name="椭圆 33"/>
          <p:cNvSpPr/>
          <p:nvPr/>
        </p:nvSpPr>
        <p:spPr bwMode="auto">
          <a:xfrm>
            <a:off x="1157046" y="3201234"/>
            <a:ext cx="1322766" cy="702078"/>
          </a:xfrm>
          <a:prstGeom prst="ellipse">
            <a:avLst/>
          </a:prstGeom>
          <a:solidFill>
            <a:srgbClr val="FFC000">
              <a:alpha val="14000"/>
            </a:srgbClr>
          </a:solidFill>
          <a:ln w="9525" cap="flat" cmpd="sng" algn="ctr">
            <a:solidFill>
              <a:srgbClr val="FFC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783"/>
            <a:endParaRPr lang="zh-CN" altLang="en-US" sz="1800">
              <a:latin typeface="Calibri" pitchFamily="-128" charset="0"/>
            </a:endParaRPr>
          </a:p>
        </p:txBody>
      </p:sp>
      <p:cxnSp>
        <p:nvCxnSpPr>
          <p:cNvPr id="35" name="直接箭头连接符 34"/>
          <p:cNvCxnSpPr>
            <a:stCxn id="18" idx="4"/>
          </p:cNvCxnSpPr>
          <p:nvPr/>
        </p:nvCxnSpPr>
        <p:spPr bwMode="auto">
          <a:xfrm rot="5400000">
            <a:off x="2595057" y="3140000"/>
            <a:ext cx="309575" cy="432047"/>
          </a:xfrm>
          <a:prstGeom prst="straightConnector1">
            <a:avLst/>
          </a:prstGeom>
          <a:ln w="28575">
            <a:solidFill>
              <a:srgbClr val="FFC000"/>
            </a:solidFill>
            <a:headEnd type="none" w="med" len="med"/>
            <a:tailEnd type="arrow"/>
          </a:ln>
        </p:spPr>
        <p:style>
          <a:lnRef idx="1">
            <a:schemeClr val="accent2"/>
          </a:lnRef>
          <a:fillRef idx="0">
            <a:schemeClr val="accent2"/>
          </a:fillRef>
          <a:effectRef idx="0">
            <a:schemeClr val="accent2"/>
          </a:effectRef>
          <a:fontRef idx="minor">
            <a:schemeClr val="tx1"/>
          </a:fontRef>
        </p:style>
      </p:cxnSp>
      <p:sp>
        <p:nvSpPr>
          <p:cNvPr id="30" name="椭圆 29"/>
          <p:cNvSpPr/>
          <p:nvPr/>
        </p:nvSpPr>
        <p:spPr bwMode="auto">
          <a:xfrm>
            <a:off x="2101770" y="4065330"/>
            <a:ext cx="1782198" cy="1080120"/>
          </a:xfrm>
          <a:prstGeom prst="ellipse">
            <a:avLst/>
          </a:prstGeom>
          <a:solidFill>
            <a:srgbClr val="C00000">
              <a:alpha val="15000"/>
            </a:srgbClr>
          </a:solidFill>
          <a:ln w="9525" cap="flat" cmpd="sng" algn="ctr">
            <a:solidFill>
              <a:srgbClr val="C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783"/>
            <a:endParaRPr lang="zh-CN" altLang="en-US" sz="1800">
              <a:latin typeface="Calibri" pitchFamily="-128" charset="0"/>
            </a:endParaRPr>
          </a:p>
        </p:txBody>
      </p:sp>
      <p:sp>
        <p:nvSpPr>
          <p:cNvPr id="23" name="Title 1"/>
          <p:cNvSpPr txBox="1">
            <a:spLocks/>
          </p:cNvSpPr>
          <p:nvPr/>
        </p:nvSpPr>
        <p:spPr>
          <a:xfrm>
            <a:off x="-15130" y="75248"/>
            <a:ext cx="8515350" cy="4572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rgbClr val="C00000"/>
                </a:solidFill>
                <a:latin typeface="Times" panose="02020603050405020304" pitchFamily="18" charset="0"/>
                <a:cs typeface="Times" panose="02020603050405020304" pitchFamily="18" charset="0"/>
              </a:rPr>
              <a:t>Coordinated Energy Management of Networked MGs</a:t>
            </a:r>
          </a:p>
        </p:txBody>
      </p:sp>
    </p:spTree>
    <p:extLst>
      <p:ext uri="{BB962C8B-B14F-4D97-AF65-F5344CB8AC3E}">
        <p14:creationId xmlns:p14="http://schemas.microsoft.com/office/powerpoint/2010/main" val="339530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heckerboard(across)">
                                      <p:cBhvr>
                                        <p:cTn id="7" dur="500"/>
                                        <p:tgtEl>
                                          <p:spTgt spid="2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heckerboard(across)">
                                      <p:cBhvr>
                                        <p:cTn id="10" dur="500"/>
                                        <p:tgtEl>
                                          <p:spTgt spid="1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checkerboard(across)">
                                      <p:cBhvr>
                                        <p:cTn id="13" dur="500"/>
                                        <p:tgtEl>
                                          <p:spTgt spid="19"/>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checkerboard(across)">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1013762"/>
                                        </p:tgtEl>
                                        <p:attrNameLst>
                                          <p:attrName>style.visibility</p:attrName>
                                        </p:attrNameLst>
                                      </p:cBhvr>
                                      <p:to>
                                        <p:strVal val="visible"/>
                                      </p:to>
                                    </p:set>
                                    <p:animEffect transition="in" filter="checkerboard(across)">
                                      <p:cBhvr>
                                        <p:cTn id="21" dur="500"/>
                                        <p:tgtEl>
                                          <p:spTgt spid="1013762"/>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checkerboard(across)">
                                      <p:cBhvr>
                                        <p:cTn id="26" dur="500"/>
                                        <p:tgtEl>
                                          <p:spTgt spid="24"/>
                                        </p:tgtEl>
                                      </p:cBhvr>
                                    </p:animEffect>
                                  </p:childTnLst>
                                </p:cTn>
                              </p:par>
                              <p:par>
                                <p:cTn id="27" presetID="5" presetClass="entr" presetSubtype="1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heckerboard(across)">
                                      <p:cBhvr>
                                        <p:cTn id="29" dur="500"/>
                                        <p:tgtEl>
                                          <p:spTgt spid="22"/>
                                        </p:tgtEl>
                                      </p:cBhvr>
                                    </p:animEffect>
                                  </p:childTnLst>
                                </p:cTn>
                              </p:par>
                              <p:par>
                                <p:cTn id="30" presetID="5" presetClass="entr" presetSubtype="1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checkerboard(across)">
                                      <p:cBhvr>
                                        <p:cTn id="32" dur="500"/>
                                        <p:tgtEl>
                                          <p:spTgt spid="35"/>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checkerboard(across)">
                                      <p:cBhvr>
                                        <p:cTn id="35" dur="500"/>
                                        <p:tgtEl>
                                          <p:spTgt spid="34"/>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checkerboard(across)">
                                      <p:cBhvr>
                                        <p:cTn id="38" dur="500"/>
                                        <p:tgtEl>
                                          <p:spTgt spid="30"/>
                                        </p:tgtEl>
                                      </p:cBhvr>
                                    </p:animEffect>
                                  </p:childTnLst>
                                </p:cTn>
                              </p:par>
                              <p:par>
                                <p:cTn id="39" presetID="5" presetClass="entr" presetSubtype="1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checkerboard(across)">
                                      <p:cBhvr>
                                        <p:cTn id="41" dur="500"/>
                                        <p:tgtEl>
                                          <p:spTgt spid="31"/>
                                        </p:tgtEl>
                                      </p:cBhvr>
                                    </p:animEffect>
                                  </p:childTnLst>
                                </p:cTn>
                              </p:par>
                              <p:par>
                                <p:cTn id="42" presetID="5" presetClass="entr" presetSubtype="10"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checkerboard(across)">
                                      <p:cBhvr>
                                        <p:cTn id="44" dur="500"/>
                                        <p:tgtEl>
                                          <p:spTgt spid="27"/>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checkerboard(across)">
                                      <p:cBhvr>
                                        <p:cTn id="47" dur="500"/>
                                        <p:tgtEl>
                                          <p:spTgt spid="26"/>
                                        </p:tgtEl>
                                      </p:cBhvr>
                                    </p:animEffect>
                                  </p:childTnLst>
                                </p:cTn>
                              </p:par>
                              <p:par>
                                <p:cTn id="48" presetID="5" presetClass="entr" presetSubtype="10" fill="hold" nodeType="withEffect">
                                  <p:stCondLst>
                                    <p:cond delay="0"/>
                                  </p:stCondLst>
                                  <p:childTnLst>
                                    <p:set>
                                      <p:cBhvr>
                                        <p:cTn id="49" dur="1" fill="hold">
                                          <p:stCondLst>
                                            <p:cond delay="0"/>
                                          </p:stCondLst>
                                        </p:cTn>
                                        <p:tgtEl>
                                          <p:spTgt spid="1013763"/>
                                        </p:tgtEl>
                                        <p:attrNameLst>
                                          <p:attrName>style.visibility</p:attrName>
                                        </p:attrNameLst>
                                      </p:cBhvr>
                                      <p:to>
                                        <p:strVal val="visible"/>
                                      </p:to>
                                    </p:set>
                                    <p:animEffect transition="in" filter="checkerboard(across)">
                                      <p:cBhvr>
                                        <p:cTn id="50" dur="500"/>
                                        <p:tgtEl>
                                          <p:spTgt spid="1013763"/>
                                        </p:tgtEl>
                                      </p:cBhvr>
                                    </p:animEffect>
                                  </p:childTnLst>
                                </p:cTn>
                              </p:par>
                              <p:par>
                                <p:cTn id="51" presetID="5" presetClass="entr" presetSubtype="10" fill="hold" nodeType="withEffect">
                                  <p:stCondLst>
                                    <p:cond delay="0"/>
                                  </p:stCondLst>
                                  <p:childTnLst>
                                    <p:set>
                                      <p:cBhvr>
                                        <p:cTn id="52" dur="1" fill="hold">
                                          <p:stCondLst>
                                            <p:cond delay="0"/>
                                          </p:stCondLst>
                                        </p:cTn>
                                        <p:tgtEl>
                                          <p:spTgt spid="1013768"/>
                                        </p:tgtEl>
                                        <p:attrNameLst>
                                          <p:attrName>style.visibility</p:attrName>
                                        </p:attrNameLst>
                                      </p:cBhvr>
                                      <p:to>
                                        <p:strVal val="visible"/>
                                      </p:to>
                                    </p:set>
                                    <p:animEffect transition="in" filter="checkerboard(across)">
                                      <p:cBhvr>
                                        <p:cTn id="53" dur="500"/>
                                        <p:tgtEl>
                                          <p:spTgt spid="1013768"/>
                                        </p:tgtEl>
                                      </p:cBhvr>
                                    </p:animEffect>
                                  </p:childTnLst>
                                </p:cTn>
                              </p:par>
                              <p:par>
                                <p:cTn id="54" presetID="5" presetClass="entr" presetSubtype="10" fill="hold" nodeType="withEffect">
                                  <p:stCondLst>
                                    <p:cond delay="0"/>
                                  </p:stCondLst>
                                  <p:childTnLst>
                                    <p:set>
                                      <p:cBhvr>
                                        <p:cTn id="55" dur="1" fill="hold">
                                          <p:stCondLst>
                                            <p:cond delay="0"/>
                                          </p:stCondLst>
                                        </p:cTn>
                                        <p:tgtEl>
                                          <p:spTgt spid="1013765"/>
                                        </p:tgtEl>
                                        <p:attrNameLst>
                                          <p:attrName>style.visibility</p:attrName>
                                        </p:attrNameLst>
                                      </p:cBhvr>
                                      <p:to>
                                        <p:strVal val="visible"/>
                                      </p:to>
                                    </p:set>
                                    <p:animEffect transition="in" filter="checkerboard(across)">
                                      <p:cBhvr>
                                        <p:cTn id="56" dur="500"/>
                                        <p:tgtEl>
                                          <p:spTgt spid="1013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4" grpId="0" animBg="1"/>
      <p:bldP spid="26" grpId="0" animBg="1"/>
      <p:bldP spid="34" grpId="0" animBg="1"/>
      <p:bldP spid="3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CAAEF622-B8C0-462C-9D9E-EA0F8FD689D8}" type="slidenum">
              <a:rPr lang="en-US" altLang="zh-CN" smtClean="0"/>
              <a:pPr/>
              <a:t>27</a:t>
            </a:fld>
            <a:endParaRPr lang="en-US" altLang="zh-CN" dirty="0"/>
          </a:p>
        </p:txBody>
      </p:sp>
      <p:pic>
        <p:nvPicPr>
          <p:cNvPr id="5" name="图片 4" descr="game ems.bmp"/>
          <p:cNvPicPr>
            <a:picLocks noChangeAspect="1"/>
          </p:cNvPicPr>
          <p:nvPr/>
        </p:nvPicPr>
        <p:blipFill>
          <a:blip r:embed="rId2" cstate="print"/>
          <a:stretch>
            <a:fillRect/>
          </a:stretch>
        </p:blipFill>
        <p:spPr>
          <a:xfrm>
            <a:off x="533400" y="2132857"/>
            <a:ext cx="3402378" cy="2785715"/>
          </a:xfrm>
          <a:prstGeom prst="rect">
            <a:avLst/>
          </a:prstGeom>
        </p:spPr>
      </p:pic>
      <p:pic>
        <p:nvPicPr>
          <p:cNvPr id="1014786" name="Picture 2"/>
          <p:cNvPicPr>
            <a:picLocks noChangeAspect="1" noChangeArrowheads="1"/>
          </p:cNvPicPr>
          <p:nvPr/>
        </p:nvPicPr>
        <p:blipFill>
          <a:blip r:embed="rId3" cstate="print"/>
          <a:srcRect/>
          <a:stretch>
            <a:fillRect/>
          </a:stretch>
        </p:blipFill>
        <p:spPr bwMode="auto">
          <a:xfrm>
            <a:off x="4267200" y="2132856"/>
            <a:ext cx="3962400" cy="2687196"/>
          </a:xfrm>
          <a:prstGeom prst="rect">
            <a:avLst/>
          </a:prstGeom>
          <a:noFill/>
          <a:ln w="9525">
            <a:noFill/>
            <a:miter lim="800000"/>
            <a:headEnd/>
            <a:tailEnd/>
          </a:ln>
        </p:spPr>
      </p:pic>
      <p:sp>
        <p:nvSpPr>
          <p:cNvPr id="8" name="TextBox 7"/>
          <p:cNvSpPr txBox="1"/>
          <p:nvPr/>
        </p:nvSpPr>
        <p:spPr>
          <a:xfrm>
            <a:off x="4419600" y="4878346"/>
            <a:ext cx="1578750" cy="646331"/>
          </a:xfrm>
          <a:prstGeom prst="rect">
            <a:avLst/>
          </a:prstGeom>
          <a:noFill/>
        </p:spPr>
        <p:txBody>
          <a:bodyPr wrap="square" rtlCol="0">
            <a:spAutoFit/>
          </a:bodyPr>
          <a:lstStyle/>
          <a:p>
            <a:pPr algn="ctr"/>
            <a:r>
              <a:rPr lang="en-US" altLang="zh-CN" sz="1800" b="1" dirty="0">
                <a:latin typeface="Times New Roman" pitchFamily="18" charset="0"/>
                <a:cs typeface="Times New Roman" pitchFamily="18" charset="0"/>
              </a:rPr>
              <a:t>Centralized Management</a:t>
            </a:r>
            <a:endParaRPr lang="zh-CN" altLang="en-US" sz="1800" b="1" dirty="0">
              <a:latin typeface="Times New Roman" pitchFamily="18" charset="0"/>
              <a:cs typeface="Times New Roman" pitchFamily="18" charset="0"/>
            </a:endParaRPr>
          </a:p>
        </p:txBody>
      </p:sp>
      <p:sp>
        <p:nvSpPr>
          <p:cNvPr id="9" name="TextBox 8"/>
          <p:cNvSpPr txBox="1"/>
          <p:nvPr/>
        </p:nvSpPr>
        <p:spPr>
          <a:xfrm>
            <a:off x="5867400" y="4881861"/>
            <a:ext cx="1523256" cy="646331"/>
          </a:xfrm>
          <a:prstGeom prst="rect">
            <a:avLst/>
          </a:prstGeom>
          <a:noFill/>
        </p:spPr>
        <p:txBody>
          <a:bodyPr wrap="square" rtlCol="0">
            <a:spAutoFit/>
          </a:bodyPr>
          <a:lstStyle/>
          <a:p>
            <a:pPr algn="ctr"/>
            <a:r>
              <a:rPr lang="en-US" altLang="zh-CN" sz="1800" b="1" dirty="0">
                <a:latin typeface="Times New Roman" pitchFamily="18" charset="0"/>
                <a:cs typeface="Times New Roman" pitchFamily="18" charset="0"/>
              </a:rPr>
              <a:t>Deterministic Coordination</a:t>
            </a:r>
            <a:endParaRPr lang="zh-CN" altLang="en-US" sz="1800" b="1" dirty="0">
              <a:latin typeface="Times New Roman" pitchFamily="18" charset="0"/>
              <a:cs typeface="Times New Roman" pitchFamily="18" charset="0"/>
            </a:endParaRPr>
          </a:p>
        </p:txBody>
      </p:sp>
      <p:sp>
        <p:nvSpPr>
          <p:cNvPr id="10" name="TextBox 9"/>
          <p:cNvSpPr txBox="1"/>
          <p:nvPr/>
        </p:nvSpPr>
        <p:spPr>
          <a:xfrm>
            <a:off x="7159302" y="4876801"/>
            <a:ext cx="1716342" cy="646331"/>
          </a:xfrm>
          <a:prstGeom prst="rect">
            <a:avLst/>
          </a:prstGeom>
          <a:noFill/>
        </p:spPr>
        <p:txBody>
          <a:bodyPr wrap="square" rtlCol="0">
            <a:spAutoFit/>
          </a:bodyPr>
          <a:lstStyle/>
          <a:p>
            <a:pPr algn="ctr"/>
            <a:r>
              <a:rPr lang="en-US" altLang="zh-CN" sz="1800" b="1" dirty="0">
                <a:latin typeface="Times New Roman" pitchFamily="18" charset="0"/>
                <a:cs typeface="Times New Roman" pitchFamily="18" charset="0"/>
              </a:rPr>
              <a:t>Stochastic Coordination</a:t>
            </a:r>
            <a:endParaRPr lang="zh-CN" altLang="en-US" sz="1800" b="1" dirty="0">
              <a:latin typeface="Times New Roman" pitchFamily="18" charset="0"/>
              <a:cs typeface="Times New Roman" pitchFamily="18" charset="0"/>
            </a:endParaRPr>
          </a:p>
        </p:txBody>
      </p:sp>
      <p:sp>
        <p:nvSpPr>
          <p:cNvPr id="11" name="TextBox 10"/>
          <p:cNvSpPr txBox="1"/>
          <p:nvPr/>
        </p:nvSpPr>
        <p:spPr>
          <a:xfrm>
            <a:off x="911442" y="1648159"/>
            <a:ext cx="2916324" cy="323165"/>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algn="ctr" defTabSz="685783">
              <a:defRPr/>
            </a:pPr>
            <a:r>
              <a:rPr lang="en-US" altLang="zh-CN" sz="1500" kern="0" dirty="0">
                <a:solidFill>
                  <a:sysClr val="windowText" lastClr="000000"/>
                </a:solidFill>
                <a:latin typeface="Times New Roman" pitchFamily="18" charset="0"/>
                <a:ea typeface="宋体"/>
                <a:cs typeface="Times New Roman" pitchFamily="18" charset="0"/>
              </a:rPr>
              <a:t>Profits of Each Entity</a:t>
            </a:r>
            <a:endParaRPr lang="zh-CN" altLang="en-US" sz="1500" kern="0" dirty="0">
              <a:solidFill>
                <a:sysClr val="windowText" lastClr="000000"/>
              </a:solidFill>
              <a:latin typeface="Times New Roman" pitchFamily="18" charset="0"/>
              <a:ea typeface="宋体"/>
              <a:cs typeface="Times New Roman" pitchFamily="18" charset="0"/>
            </a:endParaRPr>
          </a:p>
        </p:txBody>
      </p:sp>
      <p:sp>
        <p:nvSpPr>
          <p:cNvPr id="12" name="TextBox 11"/>
          <p:cNvSpPr txBox="1"/>
          <p:nvPr/>
        </p:nvSpPr>
        <p:spPr>
          <a:xfrm>
            <a:off x="5171436" y="1645579"/>
            <a:ext cx="2916000" cy="323165"/>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algn="ctr" defTabSz="685783">
              <a:defRPr/>
            </a:pPr>
            <a:r>
              <a:rPr lang="en-US" altLang="zh-CN" sz="1500" kern="0" dirty="0">
                <a:solidFill>
                  <a:sysClr val="windowText" lastClr="000000"/>
                </a:solidFill>
                <a:latin typeface="Times New Roman" pitchFamily="18" charset="0"/>
                <a:ea typeface="宋体"/>
                <a:cs typeface="Times New Roman" pitchFamily="18" charset="0"/>
              </a:rPr>
              <a:t>Total Profit of All Entities</a:t>
            </a:r>
            <a:endParaRPr lang="zh-CN" altLang="en-US" sz="1500" kern="0" dirty="0">
              <a:solidFill>
                <a:sysClr val="windowText" lastClr="000000"/>
              </a:solidFill>
              <a:latin typeface="Times New Roman" pitchFamily="18" charset="0"/>
              <a:ea typeface="宋体"/>
              <a:cs typeface="Times New Roman" pitchFamily="18" charset="0"/>
            </a:endParaRPr>
          </a:p>
        </p:txBody>
      </p:sp>
      <p:sp>
        <p:nvSpPr>
          <p:cNvPr id="14" name="Title 1"/>
          <p:cNvSpPr txBox="1">
            <a:spLocks/>
          </p:cNvSpPr>
          <p:nvPr/>
        </p:nvSpPr>
        <p:spPr>
          <a:xfrm>
            <a:off x="-15130" y="152400"/>
            <a:ext cx="8515350" cy="4572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rgbClr val="C00000"/>
                </a:solidFill>
                <a:latin typeface="Times" panose="02020603050405020304" pitchFamily="18" charset="0"/>
                <a:cs typeface="Times" panose="02020603050405020304" pitchFamily="18" charset="0"/>
              </a:rPr>
              <a:t>Coordinated Energy Management of Networked MGs</a:t>
            </a:r>
          </a:p>
        </p:txBody>
      </p:sp>
    </p:spTree>
    <p:extLst>
      <p:ext uri="{BB962C8B-B14F-4D97-AF65-F5344CB8AC3E}">
        <p14:creationId xmlns:p14="http://schemas.microsoft.com/office/powerpoint/2010/main" val="233397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14786"/>
                                        </p:tgtEl>
                                        <p:attrNameLst>
                                          <p:attrName>style.visibility</p:attrName>
                                        </p:attrNameLst>
                                      </p:cBhvr>
                                      <p:to>
                                        <p:strVal val="visible"/>
                                      </p:to>
                                    </p:set>
                                    <p:animEffect transition="in" filter="checkerboard(across)">
                                      <p:cBhvr>
                                        <p:cTn id="7" dur="500"/>
                                        <p:tgtEl>
                                          <p:spTgt spid="101478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heckerboard(across)">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920220" y="1205442"/>
            <a:ext cx="4151172" cy="2970680"/>
          </a:xfrm>
          <a:prstGeom prst="rect">
            <a:avLst/>
          </a:prstGeom>
        </p:spPr>
      </p:pic>
      <p:sp>
        <p:nvSpPr>
          <p:cNvPr id="4" name="灯片编号占位符 3"/>
          <p:cNvSpPr>
            <a:spLocks noGrp="1"/>
          </p:cNvSpPr>
          <p:nvPr>
            <p:ph type="sldNum" sz="quarter" idx="12"/>
          </p:nvPr>
        </p:nvSpPr>
        <p:spPr/>
        <p:txBody>
          <a:bodyPr/>
          <a:lstStyle/>
          <a:p>
            <a:fld id="{CAAEF622-B8C0-462C-9D9E-EA0F8FD689D8}" type="slidenum">
              <a:rPr lang="en-US" altLang="zh-CN" smtClean="0">
                <a:latin typeface="Times New Roman" panose="02020603050405020304" pitchFamily="18" charset="0"/>
                <a:cs typeface="Times New Roman" panose="02020603050405020304" pitchFamily="18" charset="0"/>
              </a:rPr>
              <a:pPr/>
              <a:t>28</a:t>
            </a:fld>
            <a:endParaRPr lang="en-US" altLang="zh-CN" dirty="0">
              <a:latin typeface="Times New Roman" panose="02020603050405020304" pitchFamily="18" charset="0"/>
              <a:cs typeface="Times New Roman" panose="02020603050405020304" pitchFamily="18" charset="0"/>
            </a:endParaRPr>
          </a:p>
        </p:txBody>
      </p:sp>
      <p:sp>
        <p:nvSpPr>
          <p:cNvPr id="13" name="内容占位符 2"/>
          <p:cNvSpPr>
            <a:spLocks noGrp="1"/>
          </p:cNvSpPr>
          <p:nvPr>
            <p:ph idx="1"/>
          </p:nvPr>
        </p:nvSpPr>
        <p:spPr>
          <a:xfrm>
            <a:off x="76200" y="944744"/>
            <a:ext cx="4756294" cy="3394472"/>
          </a:xfrm>
        </p:spPr>
        <p:txBody>
          <a:bodyPr>
            <a:noAutofit/>
          </a:bodyPr>
          <a:lstStyle/>
          <a:p>
            <a:pPr algn="just"/>
            <a:r>
              <a:rPr lang="en-US" altLang="zh-CN" sz="1500" b="1" dirty="0">
                <a:solidFill>
                  <a:schemeClr val="tx1"/>
                </a:solidFill>
                <a:latin typeface="Times New Roman" panose="02020603050405020304" pitchFamily="18" charset="0"/>
                <a:cs typeface="Times New Roman" panose="02020603050405020304" pitchFamily="18" charset="0"/>
              </a:rPr>
              <a:t>Problem statement:</a:t>
            </a:r>
            <a:r>
              <a:rPr lang="en-US" altLang="zh-CN" sz="1500" dirty="0">
                <a:solidFill>
                  <a:schemeClr val="tx1"/>
                </a:solidFill>
                <a:latin typeface="Times New Roman" panose="02020603050405020304" pitchFamily="18" charset="0"/>
                <a:cs typeface="Times New Roman" panose="02020603050405020304" pitchFamily="18" charset="0"/>
              </a:rPr>
              <a:t> in previous slides, we introduced our work on centralized coordination of networked MGs. Here the problem that we want to solve is to coordinate the operation of MGs and distribution systems in a </a:t>
            </a:r>
            <a:r>
              <a:rPr lang="en-US" altLang="zh-CN" sz="1500" b="1" i="1" dirty="0">
                <a:solidFill>
                  <a:schemeClr val="tx1"/>
                </a:solidFill>
                <a:latin typeface="Times New Roman" panose="02020603050405020304" pitchFamily="18" charset="0"/>
                <a:cs typeface="Times New Roman" panose="02020603050405020304" pitchFamily="18" charset="0"/>
              </a:rPr>
              <a:t>completely decentralized </a:t>
            </a:r>
            <a:r>
              <a:rPr lang="en-US" altLang="zh-CN" sz="1500" dirty="0">
                <a:solidFill>
                  <a:schemeClr val="tx1"/>
                </a:solidFill>
                <a:latin typeface="Times New Roman" panose="02020603050405020304" pitchFamily="18" charset="0"/>
                <a:cs typeface="Times New Roman" panose="02020603050405020304" pitchFamily="18" charset="0"/>
              </a:rPr>
              <a:t>fashion.</a:t>
            </a:r>
          </a:p>
          <a:p>
            <a:pPr algn="just"/>
            <a:r>
              <a:rPr lang="en-US" altLang="zh-CN" sz="1500" b="1" dirty="0">
                <a:solidFill>
                  <a:schemeClr val="tx1"/>
                </a:solidFill>
                <a:latin typeface="Times New Roman" panose="02020603050405020304" pitchFamily="18" charset="0"/>
                <a:cs typeface="Times New Roman" panose="02020603050405020304" pitchFamily="18" charset="0"/>
              </a:rPr>
              <a:t>Proposed solution: </a:t>
            </a:r>
            <a:r>
              <a:rPr lang="en-US" sz="1500" dirty="0">
                <a:solidFill>
                  <a:schemeClr val="tx1"/>
                </a:solidFill>
                <a:latin typeface="Times New Roman" panose="02020603050405020304" pitchFamily="18" charset="0"/>
                <a:cs typeface="Times New Roman" panose="02020603050405020304" pitchFamily="18" charset="0"/>
              </a:rPr>
              <a:t>A decentralized bi-level stochastic optimization algorithm that offers autonomy to each entity to optimize its own objectives subject to an entity-specific set of constraints. </a:t>
            </a:r>
          </a:p>
          <a:p>
            <a:pPr algn="just"/>
            <a:r>
              <a:rPr lang="en-US" sz="1500" dirty="0">
                <a:solidFill>
                  <a:schemeClr val="tx1"/>
                </a:solidFill>
                <a:latin typeface="Times New Roman" panose="02020603050405020304" pitchFamily="18" charset="0"/>
                <a:cs typeface="Times New Roman" panose="02020603050405020304" pitchFamily="18" charset="0"/>
              </a:rPr>
              <a:t>The algorithm has two levels: </a:t>
            </a:r>
          </a:p>
          <a:p>
            <a:pPr lvl="1" algn="just"/>
            <a:r>
              <a:rPr lang="en-US" sz="1500" dirty="0">
                <a:solidFill>
                  <a:schemeClr val="tx1"/>
                </a:solidFill>
                <a:latin typeface="Times New Roman" panose="02020603050405020304" pitchFamily="18" charset="0"/>
                <a:cs typeface="Times New Roman" panose="02020603050405020304" pitchFamily="18" charset="0"/>
              </a:rPr>
              <a:t>The first level is to solve the optimization problem of each entity and conduct negotiations based on the current penalty factor until no further negotiations can be achieved.</a:t>
            </a:r>
          </a:p>
          <a:p>
            <a:pPr lvl="1" algn="just"/>
            <a:r>
              <a:rPr lang="en-US" sz="1500" dirty="0">
                <a:solidFill>
                  <a:schemeClr val="tx1"/>
                </a:solidFill>
                <a:latin typeface="Times New Roman" panose="02020603050405020304" pitchFamily="18" charset="0"/>
                <a:cs typeface="Times New Roman" panose="02020603050405020304" pitchFamily="18" charset="0"/>
              </a:rPr>
              <a:t>The second level is to update the penalty functions representing the mutual impacts between different entities until the optimal coordinated operation point is found.</a:t>
            </a:r>
          </a:p>
          <a:p>
            <a:endParaRPr lang="en-US" altLang="zh-CN" sz="1400" dirty="0">
              <a:latin typeface="Times New Roman" panose="02020603050405020304" pitchFamily="18" charset="0"/>
              <a:cs typeface="Times New Roman" panose="02020603050405020304" pitchFamily="18" charset="0"/>
            </a:endParaRPr>
          </a:p>
        </p:txBody>
      </p:sp>
      <p:sp>
        <p:nvSpPr>
          <p:cNvPr id="6" name="矩形 7"/>
          <p:cNvSpPr/>
          <p:nvPr/>
        </p:nvSpPr>
        <p:spPr>
          <a:xfrm>
            <a:off x="-24714" y="5715000"/>
            <a:ext cx="9301523" cy="400110"/>
          </a:xfrm>
          <a:prstGeom prst="rect">
            <a:avLst/>
          </a:prstGeom>
        </p:spPr>
        <p:txBody>
          <a:bodyPr wrap="square">
            <a:spAutoFit/>
          </a:bodyPr>
          <a:lstStyle/>
          <a:p>
            <a:r>
              <a:rPr lang="en-US" sz="1000" dirty="0" smtClean="0">
                <a:solidFill>
                  <a:prstClr val="black"/>
                </a:solidFill>
                <a:latin typeface="Times New Roman" panose="02020603050405020304" pitchFamily="18" charset="0"/>
                <a:cs typeface="Times New Roman" panose="02020603050405020304" pitchFamily="18" charset="0"/>
              </a:rPr>
              <a:t>[8] </a:t>
            </a:r>
            <a:r>
              <a:rPr lang="en-US" sz="1000" dirty="0">
                <a:latin typeface="Times New Roman" panose="02020603050405020304" pitchFamily="18" charset="0"/>
                <a:cs typeface="Times New Roman" panose="02020603050405020304" pitchFamily="18" charset="0"/>
              </a:rPr>
              <a:t>Z. Wang, B. Chen, J. Wang, and J. Kim, "Decentralized Energy Management System for Networked </a:t>
            </a:r>
            <a:r>
              <a:rPr lang="en-US" sz="1000" dirty="0" err="1">
                <a:latin typeface="Times New Roman" panose="02020603050405020304" pitchFamily="18" charset="0"/>
                <a:cs typeface="Times New Roman" panose="02020603050405020304" pitchFamily="18" charset="0"/>
              </a:rPr>
              <a:t>Microgrids</a:t>
            </a:r>
            <a:r>
              <a:rPr lang="en-US" sz="1000" dirty="0">
                <a:latin typeface="Times New Roman" panose="02020603050405020304" pitchFamily="18" charset="0"/>
                <a:cs typeface="Times New Roman" panose="02020603050405020304" pitchFamily="18" charset="0"/>
              </a:rPr>
              <a:t> in Grid-connected and Islanded Modes," </a:t>
            </a:r>
            <a:r>
              <a:rPr lang="en-US" sz="1000" i="1" dirty="0">
                <a:latin typeface="Times New Roman" panose="02020603050405020304" pitchFamily="18" charset="0"/>
                <a:cs typeface="Times New Roman" panose="02020603050405020304" pitchFamily="18" charset="0"/>
              </a:rPr>
              <a:t>IEEE Transactions on Smart Grid</a:t>
            </a:r>
            <a:r>
              <a:rPr lang="en-US" sz="1000" dirty="0">
                <a:latin typeface="Times New Roman" panose="02020603050405020304" pitchFamily="18" charset="0"/>
                <a:cs typeface="Times New Roman" panose="02020603050405020304" pitchFamily="18" charset="0"/>
              </a:rPr>
              <a:t>, vol. 7, no. 2, pp. 1097-1105, March 2016.</a:t>
            </a:r>
            <a:endParaRPr lang="zh-CN" altLang="en-US" sz="1000" dirty="0">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0" y="76200"/>
            <a:ext cx="8515350" cy="4572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rgbClr val="C00000"/>
                </a:solidFill>
                <a:latin typeface="Times New Roman" panose="02020603050405020304" pitchFamily="18" charset="0"/>
                <a:cs typeface="Times New Roman" panose="02020603050405020304" pitchFamily="18" charset="0"/>
              </a:rPr>
              <a:t>Decentralized Coordination of Networked MGs</a:t>
            </a:r>
          </a:p>
        </p:txBody>
      </p:sp>
      <p:sp>
        <p:nvSpPr>
          <p:cNvPr id="9" name="TextBox 8"/>
          <p:cNvSpPr txBox="1"/>
          <p:nvPr/>
        </p:nvSpPr>
        <p:spPr>
          <a:xfrm>
            <a:off x="5680920" y="4387978"/>
            <a:ext cx="2957861" cy="253916"/>
          </a:xfrm>
          <a:prstGeom prst="rect">
            <a:avLst/>
          </a:prstGeom>
          <a:noFill/>
        </p:spPr>
        <p:txBody>
          <a:bodyPr wrap="none" rtlCol="0">
            <a:spAutoFit/>
          </a:bodyPr>
          <a:lstStyle/>
          <a:p>
            <a:r>
              <a:rPr lang="en-US" sz="1050" dirty="0">
                <a:latin typeface="Times" panose="02020603050405020304" pitchFamily="18" charset="0"/>
                <a:cs typeface="Times" panose="02020603050405020304" pitchFamily="18" charset="0"/>
              </a:rPr>
              <a:t>Fig. </a:t>
            </a:r>
            <a:r>
              <a:rPr lang="en-US" sz="1050" dirty="0" smtClean="0">
                <a:latin typeface="Times" panose="02020603050405020304" pitchFamily="18" charset="0"/>
                <a:cs typeface="Times" panose="02020603050405020304" pitchFamily="18" charset="0"/>
              </a:rPr>
              <a:t>7 </a:t>
            </a:r>
            <a:r>
              <a:rPr lang="en-US" sz="1050" dirty="0">
                <a:latin typeface="Times" panose="02020603050405020304" pitchFamily="18" charset="0"/>
                <a:cs typeface="Times" panose="02020603050405020304" pitchFamily="18" charset="0"/>
              </a:rPr>
              <a:t>Distribution system with networked </a:t>
            </a:r>
            <a:r>
              <a:rPr lang="en-US" sz="1050" dirty="0" smtClean="0">
                <a:latin typeface="Times" panose="02020603050405020304" pitchFamily="18" charset="0"/>
                <a:cs typeface="Times" panose="02020603050405020304" pitchFamily="18" charset="0"/>
              </a:rPr>
              <a:t>MGs [8]</a:t>
            </a:r>
            <a:endParaRPr lang="en-US" sz="105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0652507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CAAEF622-B8C0-462C-9D9E-EA0F8FD689D8}" type="slidenum">
              <a:rPr lang="en-US" altLang="zh-CN" smtClean="0">
                <a:latin typeface="Times New Roman" panose="02020603050405020304" pitchFamily="18" charset="0"/>
                <a:cs typeface="Times New Roman" panose="02020603050405020304" pitchFamily="18" charset="0"/>
              </a:rPr>
              <a:pPr/>
              <a:t>29</a:t>
            </a:fld>
            <a:endParaRPr lang="en-US" altLang="zh-CN"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2590800" y="535448"/>
            <a:ext cx="2743202" cy="5016892"/>
          </a:xfrm>
          <a:prstGeom prst="rect">
            <a:avLst/>
          </a:prstGeom>
        </p:spPr>
      </p:pic>
      <p:sp>
        <p:nvSpPr>
          <p:cNvPr id="7" name="TextBox 6"/>
          <p:cNvSpPr txBox="1"/>
          <p:nvPr/>
        </p:nvSpPr>
        <p:spPr>
          <a:xfrm>
            <a:off x="76200" y="2052681"/>
            <a:ext cx="2362200" cy="523220"/>
          </a:xfrm>
          <a:prstGeom prst="rect">
            <a:avLst/>
          </a:prstGeom>
          <a:noFill/>
          <a:ln>
            <a:solidFill>
              <a:schemeClr val="accent1"/>
            </a:solidFill>
          </a:ln>
        </p:spPr>
        <p:txBody>
          <a:bodyPr wrap="square" rtlCol="0">
            <a:spAutoFit/>
          </a:bodyPr>
          <a:lstStyle/>
          <a:p>
            <a:r>
              <a:rPr lang="en-US" sz="1400" dirty="0">
                <a:latin typeface="Times New Roman" panose="02020603050405020304" pitchFamily="18" charset="0"/>
                <a:cs typeface="Times New Roman" panose="02020603050405020304" pitchFamily="18" charset="0"/>
              </a:rPr>
              <a:t>Power exchange requested by individual MGs</a:t>
            </a:r>
          </a:p>
        </p:txBody>
      </p:sp>
      <p:sp>
        <p:nvSpPr>
          <p:cNvPr id="9" name="TextBox 8"/>
          <p:cNvSpPr txBox="1"/>
          <p:nvPr/>
        </p:nvSpPr>
        <p:spPr>
          <a:xfrm>
            <a:off x="76200" y="3191800"/>
            <a:ext cx="2324100" cy="523220"/>
          </a:xfrm>
          <a:prstGeom prst="rect">
            <a:avLst/>
          </a:prstGeom>
          <a:noFill/>
          <a:ln>
            <a:solidFill>
              <a:schemeClr val="accent1"/>
            </a:solidFill>
          </a:ln>
        </p:spPr>
        <p:txBody>
          <a:bodyPr wrap="square" rtlCol="0">
            <a:spAutoFit/>
          </a:bodyPr>
          <a:lstStyle/>
          <a:p>
            <a:r>
              <a:rPr lang="en-US" sz="1400" dirty="0">
                <a:latin typeface="Times New Roman" panose="02020603050405020304" pitchFamily="18" charset="0"/>
                <a:cs typeface="Times New Roman" panose="02020603050405020304" pitchFamily="18" charset="0"/>
              </a:rPr>
              <a:t>Power exchange requested by DNO</a:t>
            </a:r>
          </a:p>
        </p:txBody>
      </p:sp>
      <p:cxnSp>
        <p:nvCxnSpPr>
          <p:cNvPr id="10" name="Straight Arrow Connector 9"/>
          <p:cNvCxnSpPr>
            <a:stCxn id="7" idx="3"/>
          </p:cNvCxnSpPr>
          <p:nvPr/>
        </p:nvCxnSpPr>
        <p:spPr>
          <a:xfrm>
            <a:off x="2438400" y="2314292"/>
            <a:ext cx="698796" cy="2832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9" idx="3"/>
          </p:cNvCxnSpPr>
          <p:nvPr/>
        </p:nvCxnSpPr>
        <p:spPr>
          <a:xfrm>
            <a:off x="2400300" y="3453410"/>
            <a:ext cx="736896" cy="82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5638800" y="1678585"/>
            <a:ext cx="2324100" cy="1815882"/>
            <a:chOff x="5149998" y="1729872"/>
            <a:chExt cx="2324100" cy="1815882"/>
          </a:xfrm>
        </p:grpSpPr>
        <p:sp>
          <p:nvSpPr>
            <p:cNvPr id="16" name="TextBox 15"/>
            <p:cNvSpPr txBox="1"/>
            <p:nvPr/>
          </p:nvSpPr>
          <p:spPr>
            <a:xfrm>
              <a:off x="5149998" y="1729872"/>
              <a:ext cx="2324100" cy="1815882"/>
            </a:xfrm>
            <a:prstGeom prst="rect">
              <a:avLst/>
            </a:prstGeom>
            <a:noFill/>
            <a:ln>
              <a:solidFill>
                <a:schemeClr val="accent1"/>
              </a:solidFill>
            </a:ln>
          </p:spPr>
          <p:txBody>
            <a:bodyPr wrap="square" rtlCol="0">
              <a:spAutoFit/>
            </a:bodyPr>
            <a:lstStyle/>
            <a:p>
              <a:r>
                <a:rPr lang="en-US" sz="1400" dirty="0">
                  <a:latin typeface="Times New Roman" panose="02020603050405020304" pitchFamily="18" charset="0"/>
                  <a:cs typeface="Times New Roman" panose="02020603050405020304" pitchFamily="18" charset="0"/>
                </a:rPr>
                <a:t>Check convergence within entities</a:t>
              </a:r>
            </a:p>
            <a:p>
              <a:endParaRPr lang="en-US" sz="14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4"/>
            <a:stretch>
              <a:fillRect/>
            </a:stretch>
          </p:blipFill>
          <p:spPr>
            <a:xfrm>
              <a:off x="5433008" y="2284311"/>
              <a:ext cx="1701504" cy="1104872"/>
            </a:xfrm>
            <a:prstGeom prst="rect">
              <a:avLst/>
            </a:prstGeom>
          </p:spPr>
        </p:pic>
      </p:grpSp>
      <p:grpSp>
        <p:nvGrpSpPr>
          <p:cNvPr id="21" name="Group 20"/>
          <p:cNvGrpSpPr/>
          <p:nvPr/>
        </p:nvGrpSpPr>
        <p:grpSpPr>
          <a:xfrm>
            <a:off x="5265192" y="4347549"/>
            <a:ext cx="3726410" cy="738664"/>
            <a:chOff x="5265190" y="2961918"/>
            <a:chExt cx="3726410" cy="738664"/>
          </a:xfrm>
        </p:grpSpPr>
        <p:pic>
          <p:nvPicPr>
            <p:cNvPr id="18" name="Picture 17"/>
            <p:cNvPicPr>
              <a:picLocks noChangeAspect="1"/>
            </p:cNvPicPr>
            <p:nvPr/>
          </p:nvPicPr>
          <p:blipFill>
            <a:blip r:embed="rId5"/>
            <a:stretch>
              <a:fillRect/>
            </a:stretch>
          </p:blipFill>
          <p:spPr>
            <a:xfrm>
              <a:off x="5334000" y="3315249"/>
              <a:ext cx="3257550" cy="339778"/>
            </a:xfrm>
            <a:prstGeom prst="rect">
              <a:avLst/>
            </a:prstGeom>
          </p:spPr>
        </p:pic>
        <p:sp>
          <p:nvSpPr>
            <p:cNvPr id="20" name="TextBox 19"/>
            <p:cNvSpPr txBox="1"/>
            <p:nvPr/>
          </p:nvSpPr>
          <p:spPr>
            <a:xfrm>
              <a:off x="5265190" y="2961918"/>
              <a:ext cx="3726410" cy="738664"/>
            </a:xfrm>
            <a:prstGeom prst="rect">
              <a:avLst/>
            </a:prstGeom>
            <a:noFill/>
            <a:ln>
              <a:solidFill>
                <a:schemeClr val="accent1"/>
              </a:solidFill>
            </a:ln>
          </p:spPr>
          <p:txBody>
            <a:bodyPr wrap="square" rtlCol="0">
              <a:spAutoFit/>
            </a:bodyPr>
            <a:lstStyle/>
            <a:p>
              <a:r>
                <a:rPr lang="en-US" sz="1400" dirty="0">
                  <a:latin typeface="Times New Roman" panose="02020603050405020304" pitchFamily="18" charset="0"/>
                  <a:cs typeface="Times New Roman" panose="02020603050405020304" pitchFamily="18" charset="0"/>
                </a:rPr>
                <a:t>Check convergence between MGs and DNO</a:t>
              </a:r>
            </a:p>
            <a:p>
              <a:endParaRPr lang="en-US" sz="14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p:txBody>
        </p:sp>
      </p:grpSp>
      <p:cxnSp>
        <p:nvCxnSpPr>
          <p:cNvPr id="23" name="Straight Arrow Connector 22"/>
          <p:cNvCxnSpPr>
            <a:stCxn id="16" idx="1"/>
          </p:cNvCxnSpPr>
          <p:nvPr/>
        </p:nvCxnSpPr>
        <p:spPr>
          <a:xfrm flipH="1">
            <a:off x="4191000" y="2586526"/>
            <a:ext cx="1447800" cy="1448784"/>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0" idx="1"/>
          </p:cNvCxnSpPr>
          <p:nvPr/>
        </p:nvCxnSpPr>
        <p:spPr>
          <a:xfrm flipH="1">
            <a:off x="3920606" y="4716881"/>
            <a:ext cx="1344585" cy="153888"/>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itle 1"/>
          <p:cNvSpPr txBox="1">
            <a:spLocks/>
          </p:cNvSpPr>
          <p:nvPr/>
        </p:nvSpPr>
        <p:spPr>
          <a:xfrm>
            <a:off x="-32017" y="69986"/>
            <a:ext cx="8515350" cy="4572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rgbClr val="C00000"/>
                </a:solidFill>
                <a:latin typeface="Times New Roman" panose="02020603050405020304" pitchFamily="18" charset="0"/>
                <a:cs typeface="Times New Roman" panose="02020603050405020304" pitchFamily="18" charset="0"/>
              </a:rPr>
              <a:t>Decentralized Coordination of Networked MGs</a:t>
            </a:r>
          </a:p>
        </p:txBody>
      </p:sp>
      <mc:AlternateContent xmlns:mc="http://schemas.openxmlformats.org/markup-compatibility/2006" xmlns:a14="http://schemas.microsoft.com/office/drawing/2010/main">
        <mc:Choice Requires="a14">
          <p:sp>
            <p:nvSpPr>
              <p:cNvPr id="3" name="Rectangle 2"/>
              <p:cNvSpPr/>
              <p:nvPr/>
            </p:nvSpPr>
            <p:spPr>
              <a:xfrm>
                <a:off x="92812" y="5586067"/>
                <a:ext cx="7410450" cy="874214"/>
              </a:xfrm>
              <a:prstGeom prst="rect">
                <a:avLst/>
              </a:prstGeom>
            </p:spPr>
            <p:txBody>
              <a:bodyPr wrap="square">
                <a:spAutoFit/>
              </a:bodyPr>
              <a:lstStyle/>
              <a:p>
                <a14:m>
                  <m:oMath xmlns:m="http://schemas.openxmlformats.org/officeDocument/2006/math">
                    <m:sSubSup>
                      <m:sSubSupPr>
                        <m:ctrlPr>
                          <a:rPr lang="en-US" sz="1200" i="1" smtClean="0">
                            <a:latin typeface="Cambria Math" panose="02040503050406030204" pitchFamily="18" charset="0"/>
                          </a:rPr>
                        </m:ctrlPr>
                      </m:sSubSupPr>
                      <m:e>
                        <m:r>
                          <a:rPr lang="en-US" sz="1200" i="1">
                            <a:latin typeface="Cambria Math" panose="02040503050406030204" pitchFamily="18" charset="0"/>
                            <a:ea typeface="Cambria Math" panose="02040503050406030204" pitchFamily="18" charset="0"/>
                          </a:rPr>
                          <m:t>𝜃</m:t>
                        </m:r>
                      </m:e>
                      <m:sub>
                        <m:r>
                          <a:rPr lang="en-US" sz="1200" i="1">
                            <a:latin typeface="Cambria Math" panose="02040503050406030204" pitchFamily="18" charset="0"/>
                          </a:rPr>
                          <m:t>𝑘</m:t>
                        </m:r>
                        <m:r>
                          <a:rPr lang="en-US" sz="1200" i="1">
                            <a:latin typeface="Cambria Math" panose="02040503050406030204" pitchFamily="18" charset="0"/>
                          </a:rPr>
                          <m:t>,</m:t>
                        </m:r>
                        <m:r>
                          <a:rPr lang="en-US" sz="1200" i="1">
                            <a:latin typeface="Cambria Math" panose="02040503050406030204" pitchFamily="18" charset="0"/>
                          </a:rPr>
                          <m:t>𝑗</m:t>
                        </m:r>
                        <m:r>
                          <a:rPr lang="en-US" sz="1200" i="1">
                            <a:latin typeface="Cambria Math" panose="02040503050406030204" pitchFamily="18" charset="0"/>
                          </a:rPr>
                          <m:t>,</m:t>
                        </m:r>
                        <m:r>
                          <a:rPr lang="en-US" sz="1200" i="1">
                            <a:latin typeface="Cambria Math" panose="02040503050406030204" pitchFamily="18" charset="0"/>
                          </a:rPr>
                          <m:t>𝑠</m:t>
                        </m:r>
                      </m:sub>
                      <m:sup>
                        <m:r>
                          <a:rPr lang="en-US" sz="1200" i="1">
                            <a:latin typeface="Cambria Math" panose="02040503050406030204" pitchFamily="18" charset="0"/>
                          </a:rPr>
                          <m:t>𝑚</m:t>
                        </m:r>
                        <m:r>
                          <a:rPr lang="en-US" sz="1200" i="1">
                            <a:latin typeface="Cambria Math" panose="02040503050406030204" pitchFamily="18" charset="0"/>
                          </a:rPr>
                          <m:t>∗</m:t>
                        </m:r>
                      </m:sup>
                    </m:sSubSup>
                  </m:oMath>
                </a14:m>
                <a:r>
                  <a:rPr lang="en-US" sz="1200" dirty="0" smtClean="0"/>
                  <a:t> and </a:t>
                </a:r>
                <a14:m>
                  <m:oMath xmlns:m="http://schemas.openxmlformats.org/officeDocument/2006/math">
                    <m:sSubSup>
                      <m:sSubSupPr>
                        <m:ctrlPr>
                          <a:rPr lang="en-US" sz="1200" i="1">
                            <a:latin typeface="Cambria Math" panose="02040503050406030204" pitchFamily="18" charset="0"/>
                          </a:rPr>
                        </m:ctrlPr>
                      </m:sSubSupPr>
                      <m:e>
                        <m:r>
                          <a:rPr lang="en-US" sz="1200" i="1" smtClean="0">
                            <a:latin typeface="Cambria Math" panose="02040503050406030204" pitchFamily="18" charset="0"/>
                            <a:ea typeface="Cambria Math" panose="02040503050406030204" pitchFamily="18" charset="0"/>
                          </a:rPr>
                          <m:t>𝜂</m:t>
                        </m:r>
                      </m:e>
                      <m:sub>
                        <m:r>
                          <a:rPr lang="en-US" sz="1200" i="1">
                            <a:latin typeface="Cambria Math" panose="02040503050406030204" pitchFamily="18" charset="0"/>
                          </a:rPr>
                          <m:t>𝑘</m:t>
                        </m:r>
                        <m:r>
                          <a:rPr lang="en-US" sz="1200" i="1">
                            <a:latin typeface="Cambria Math" panose="02040503050406030204" pitchFamily="18" charset="0"/>
                          </a:rPr>
                          <m:t>,</m:t>
                        </m:r>
                        <m:r>
                          <a:rPr lang="en-US" sz="1200" i="1">
                            <a:latin typeface="Cambria Math" panose="02040503050406030204" pitchFamily="18" charset="0"/>
                          </a:rPr>
                          <m:t>𝑗</m:t>
                        </m:r>
                        <m:r>
                          <a:rPr lang="en-US" sz="1200" i="1">
                            <a:latin typeface="Cambria Math" panose="02040503050406030204" pitchFamily="18" charset="0"/>
                          </a:rPr>
                          <m:t>,</m:t>
                        </m:r>
                        <m:r>
                          <a:rPr lang="en-US" sz="1200" i="1">
                            <a:latin typeface="Cambria Math" panose="02040503050406030204" pitchFamily="18" charset="0"/>
                          </a:rPr>
                          <m:t>𝑠</m:t>
                        </m:r>
                      </m:sub>
                      <m:sup>
                        <m:r>
                          <a:rPr lang="en-US" sz="1200" i="1">
                            <a:latin typeface="Cambria Math" panose="02040503050406030204" pitchFamily="18" charset="0"/>
                          </a:rPr>
                          <m:t>𝑚</m:t>
                        </m:r>
                        <m:r>
                          <a:rPr lang="en-US" sz="1200" i="1">
                            <a:latin typeface="Cambria Math" panose="02040503050406030204" pitchFamily="18" charset="0"/>
                          </a:rPr>
                          <m:t>∗</m:t>
                        </m:r>
                      </m:sup>
                    </m:sSubSup>
                  </m:oMath>
                </a14:m>
                <a:r>
                  <a:rPr lang="en-US" sz="1200" dirty="0" smtClean="0"/>
                  <a:t> represent the power exchange requested by the </a:t>
                </a:r>
                <a:r>
                  <a:rPr lang="en-US" sz="1200" i="1" dirty="0" err="1" smtClean="0"/>
                  <a:t>mth</a:t>
                </a:r>
                <a:r>
                  <a:rPr lang="en-US" sz="1200" dirty="0" smtClean="0"/>
                  <a:t> MG in the </a:t>
                </a:r>
                <a:r>
                  <a:rPr lang="en-US" sz="1200" i="1" dirty="0" err="1" smtClean="0"/>
                  <a:t>sth</a:t>
                </a:r>
                <a:r>
                  <a:rPr lang="en-US" sz="1200" dirty="0" smtClean="0"/>
                  <a:t> scenario in the current iteration </a:t>
                </a:r>
                <a:endParaRPr lang="en-US" sz="1200" dirty="0"/>
              </a:p>
              <a:p>
                <a14:m>
                  <m:oMath xmlns:m="http://schemas.openxmlformats.org/officeDocument/2006/math">
                    <m:sSubSup>
                      <m:sSubSupPr>
                        <m:ctrlPr>
                          <a:rPr lang="en-US" sz="1200" i="1">
                            <a:latin typeface="Cambria Math" panose="02040503050406030204" pitchFamily="18" charset="0"/>
                          </a:rPr>
                        </m:ctrlPr>
                      </m:sSubSupPr>
                      <m:e>
                        <m:r>
                          <a:rPr lang="en-US" sz="1200" i="1">
                            <a:latin typeface="Cambria Math" panose="02040503050406030204" pitchFamily="18" charset="0"/>
                            <a:ea typeface="Cambria Math" panose="02040503050406030204" pitchFamily="18" charset="0"/>
                          </a:rPr>
                          <m:t>𝜃</m:t>
                        </m:r>
                      </m:e>
                      <m:sub>
                        <m:r>
                          <a:rPr lang="en-US" sz="1200" i="1">
                            <a:latin typeface="Cambria Math" panose="02040503050406030204" pitchFamily="18" charset="0"/>
                          </a:rPr>
                          <m:t>𝑘</m:t>
                        </m:r>
                        <m:r>
                          <a:rPr lang="en-US" sz="1200" i="1">
                            <a:latin typeface="Cambria Math" panose="02040503050406030204" pitchFamily="18" charset="0"/>
                          </a:rPr>
                          <m:t>,</m:t>
                        </m:r>
                        <m:r>
                          <a:rPr lang="en-US" sz="1200" i="1">
                            <a:latin typeface="Cambria Math" panose="02040503050406030204" pitchFamily="18" charset="0"/>
                          </a:rPr>
                          <m:t>𝑗</m:t>
                        </m:r>
                        <m:r>
                          <a:rPr lang="en-US" sz="1200" b="0" i="1" smtClean="0">
                            <a:latin typeface="Cambria Math" panose="02040503050406030204" pitchFamily="18" charset="0"/>
                          </a:rPr>
                          <m:t>−1</m:t>
                        </m:r>
                        <m:r>
                          <a:rPr lang="en-US" sz="1200" i="1">
                            <a:latin typeface="Cambria Math" panose="02040503050406030204" pitchFamily="18" charset="0"/>
                          </a:rPr>
                          <m:t>,</m:t>
                        </m:r>
                        <m:r>
                          <a:rPr lang="en-US" sz="1200" i="1">
                            <a:latin typeface="Cambria Math" panose="02040503050406030204" pitchFamily="18" charset="0"/>
                          </a:rPr>
                          <m:t>𝑠</m:t>
                        </m:r>
                      </m:sub>
                      <m:sup>
                        <m:r>
                          <a:rPr lang="en-US" sz="1200" i="1">
                            <a:latin typeface="Cambria Math" panose="02040503050406030204" pitchFamily="18" charset="0"/>
                          </a:rPr>
                          <m:t>𝑚</m:t>
                        </m:r>
                      </m:sup>
                    </m:sSubSup>
                  </m:oMath>
                </a14:m>
                <a:r>
                  <a:rPr lang="en-US" sz="1200" dirty="0"/>
                  <a:t> and </a:t>
                </a:r>
                <a14:m>
                  <m:oMath xmlns:m="http://schemas.openxmlformats.org/officeDocument/2006/math">
                    <m:sSubSup>
                      <m:sSubSupPr>
                        <m:ctrlPr>
                          <a:rPr lang="en-US" sz="1200" i="1">
                            <a:latin typeface="Cambria Math" panose="02040503050406030204" pitchFamily="18" charset="0"/>
                          </a:rPr>
                        </m:ctrlPr>
                      </m:sSubSupPr>
                      <m:e>
                        <m:r>
                          <a:rPr lang="en-US" sz="1200" i="1">
                            <a:latin typeface="Cambria Math" panose="02040503050406030204" pitchFamily="18" charset="0"/>
                            <a:ea typeface="Cambria Math" panose="02040503050406030204" pitchFamily="18" charset="0"/>
                          </a:rPr>
                          <m:t>𝜂</m:t>
                        </m:r>
                      </m:e>
                      <m:sub>
                        <m:r>
                          <a:rPr lang="en-US" sz="1200" i="1">
                            <a:latin typeface="Cambria Math" panose="02040503050406030204" pitchFamily="18" charset="0"/>
                          </a:rPr>
                          <m:t>𝑘</m:t>
                        </m:r>
                        <m:r>
                          <a:rPr lang="en-US" sz="1200" i="1">
                            <a:latin typeface="Cambria Math" panose="02040503050406030204" pitchFamily="18" charset="0"/>
                          </a:rPr>
                          <m:t>,</m:t>
                        </m:r>
                        <m:r>
                          <a:rPr lang="en-US" sz="1200" i="1">
                            <a:latin typeface="Cambria Math" panose="02040503050406030204" pitchFamily="18" charset="0"/>
                          </a:rPr>
                          <m:t>𝑗</m:t>
                        </m:r>
                        <m:r>
                          <a:rPr lang="en-US" sz="1200" b="0" i="1" smtClean="0">
                            <a:latin typeface="Cambria Math" panose="02040503050406030204" pitchFamily="18" charset="0"/>
                          </a:rPr>
                          <m:t>−1</m:t>
                        </m:r>
                        <m:r>
                          <a:rPr lang="en-US" sz="1200" i="1">
                            <a:latin typeface="Cambria Math" panose="02040503050406030204" pitchFamily="18" charset="0"/>
                          </a:rPr>
                          <m:t>,</m:t>
                        </m:r>
                        <m:r>
                          <a:rPr lang="en-US" sz="1200" i="1">
                            <a:latin typeface="Cambria Math" panose="02040503050406030204" pitchFamily="18" charset="0"/>
                          </a:rPr>
                          <m:t>𝑠</m:t>
                        </m:r>
                      </m:sub>
                      <m:sup>
                        <m:r>
                          <a:rPr lang="en-US" sz="1200" i="1">
                            <a:latin typeface="Cambria Math" panose="02040503050406030204" pitchFamily="18" charset="0"/>
                          </a:rPr>
                          <m:t>𝑚</m:t>
                        </m:r>
                      </m:sup>
                    </m:sSubSup>
                  </m:oMath>
                </a14:m>
                <a:r>
                  <a:rPr lang="en-US" sz="1200" dirty="0"/>
                  <a:t> represent the power exchange requested by </a:t>
                </a:r>
                <a:r>
                  <a:rPr lang="en-US" sz="1200" dirty="0" smtClean="0"/>
                  <a:t>the DNO in the previous first-level iteration</a:t>
                </a:r>
                <a:endParaRPr lang="en-US" sz="1200" dirty="0"/>
              </a:p>
              <a:p>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92812" y="5586067"/>
                <a:ext cx="7410450" cy="874214"/>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73023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94" y="0"/>
            <a:ext cx="7772400" cy="589147"/>
          </a:xfrm>
        </p:spPr>
        <p:txBody>
          <a:bodyPr/>
          <a:lstStyle/>
          <a:p>
            <a:r>
              <a:rPr lang="en-US" sz="2800" dirty="0" smtClean="0">
                <a:latin typeface="Times New Roman" panose="02020603050405020304" pitchFamily="18" charset="0"/>
                <a:cs typeface="Times New Roman" panose="02020603050405020304" pitchFamily="18" charset="0"/>
              </a:rPr>
              <a:t>The Concept of MG</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3</a:t>
            </a:fld>
            <a:endParaRPr lang="en-US" dirty="0"/>
          </a:p>
        </p:txBody>
      </p:sp>
      <p:sp>
        <p:nvSpPr>
          <p:cNvPr id="5" name="Text Placeholder 4"/>
          <p:cNvSpPr>
            <a:spLocks noGrp="1"/>
          </p:cNvSpPr>
          <p:nvPr>
            <p:ph type="body" sz="quarter" idx="10"/>
          </p:nvPr>
        </p:nvSpPr>
        <p:spPr/>
        <p:txBody>
          <a:bodyPr/>
          <a:lstStyle/>
          <a:p>
            <a:endParaRPr lang="en-US" dirty="0"/>
          </a:p>
        </p:txBody>
      </p:sp>
      <p:sp>
        <p:nvSpPr>
          <p:cNvPr id="8" name="Rectangle 7"/>
          <p:cNvSpPr/>
          <p:nvPr/>
        </p:nvSpPr>
        <p:spPr>
          <a:xfrm>
            <a:off x="11394" y="5833031"/>
            <a:ext cx="8839200" cy="246221"/>
          </a:xfrm>
          <a:prstGeom prst="rect">
            <a:avLst/>
          </a:prstGeom>
        </p:spPr>
        <p:txBody>
          <a:bodyPr wrap="square">
            <a:spAutoFit/>
          </a:bodyPr>
          <a:lstStyle/>
          <a:p>
            <a:pPr algn="just"/>
            <a:r>
              <a:rPr lang="en-US" sz="1000" dirty="0" smtClean="0"/>
              <a:t>[1] D</a:t>
            </a:r>
            <a:r>
              <a:rPr lang="en-US" sz="1000" dirty="0"/>
              <a:t>. E. Olivares </a:t>
            </a:r>
            <a:r>
              <a:rPr lang="en-US" sz="1000" i="1" dirty="0"/>
              <a:t>et al</a:t>
            </a:r>
            <a:r>
              <a:rPr lang="en-US" sz="1000" dirty="0"/>
              <a:t>., "Trends in </a:t>
            </a:r>
            <a:r>
              <a:rPr lang="en-US" sz="1000" dirty="0" err="1"/>
              <a:t>Microgrid</a:t>
            </a:r>
            <a:r>
              <a:rPr lang="en-US" sz="1000" dirty="0"/>
              <a:t> Control," in </a:t>
            </a:r>
            <a:r>
              <a:rPr lang="en-US" sz="1000" i="1" dirty="0"/>
              <a:t>IEEE Transactions on Smart Grid</a:t>
            </a:r>
            <a:r>
              <a:rPr lang="en-US" sz="1000" dirty="0"/>
              <a:t>, vol. 5, no. 4, pp. 1905-1919, July 2014.</a:t>
            </a:r>
          </a:p>
        </p:txBody>
      </p:sp>
      <p:pic>
        <p:nvPicPr>
          <p:cNvPr id="16" name="Picture 15"/>
          <p:cNvPicPr>
            <a:picLocks noChangeAspect="1"/>
          </p:cNvPicPr>
          <p:nvPr/>
        </p:nvPicPr>
        <p:blipFill>
          <a:blip r:embed="rId3"/>
          <a:stretch>
            <a:fillRect/>
          </a:stretch>
        </p:blipFill>
        <p:spPr>
          <a:xfrm>
            <a:off x="2819400" y="1994641"/>
            <a:ext cx="4399856" cy="3440043"/>
          </a:xfrm>
          <a:prstGeom prst="rect">
            <a:avLst/>
          </a:prstGeom>
        </p:spPr>
      </p:pic>
      <p:sp>
        <p:nvSpPr>
          <p:cNvPr id="17" name="TextBox 16"/>
          <p:cNvSpPr txBox="1"/>
          <p:nvPr/>
        </p:nvSpPr>
        <p:spPr>
          <a:xfrm>
            <a:off x="2610544" y="5537252"/>
            <a:ext cx="3977371" cy="276999"/>
          </a:xfrm>
          <a:prstGeom prst="rect">
            <a:avLst/>
          </a:prstGeom>
          <a:noFill/>
        </p:spPr>
        <p:txBody>
          <a:bodyPr wrap="none" rtlCol="0">
            <a:spAutoFit/>
          </a:bodyPr>
          <a:lstStyle/>
          <a:p>
            <a:r>
              <a:rPr lang="en-US" sz="1200" dirty="0" smtClean="0"/>
              <a:t>Fig. 1 Schematic diagram of a generic multiple-DER MG [1]</a:t>
            </a:r>
            <a:endParaRPr lang="en-US" sz="1200" dirty="0"/>
          </a:p>
        </p:txBody>
      </p:sp>
      <p:sp>
        <p:nvSpPr>
          <p:cNvPr id="3" name="TextBox 2"/>
          <p:cNvSpPr txBox="1"/>
          <p:nvPr/>
        </p:nvSpPr>
        <p:spPr>
          <a:xfrm>
            <a:off x="123914" y="665347"/>
            <a:ext cx="8991600" cy="1200329"/>
          </a:xfrm>
          <a:prstGeom prst="rect">
            <a:avLst/>
          </a:prstGeom>
          <a:noFill/>
        </p:spPr>
        <p:txBody>
          <a:bodyPr wrap="square" rtlCol="0">
            <a:spAutoFit/>
          </a:bodyPr>
          <a:lstStyle/>
          <a:p>
            <a:pPr marL="0" lvl="1" algn="just"/>
            <a:r>
              <a:rPr lang="en-US" altLang="en-US" dirty="0" smtClean="0">
                <a:latin typeface="Times" panose="02020603050405020304" pitchFamily="18" charset="0"/>
                <a:cs typeface="Times" panose="02020603050405020304" pitchFamily="18" charset="0"/>
              </a:rPr>
              <a:t>A MG is a localized small-scale power system that clusters and manages distributed energy resources (DERs) and loads within a defined electrical boundary and point of common coupling (PCC). </a:t>
            </a:r>
            <a:endParaRPr lang="en-US" altLang="en-US"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3181205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CAAEF622-B8C0-462C-9D9E-EA0F8FD689D8}" type="slidenum">
              <a:rPr lang="en-US" altLang="zh-CN" smtClean="0">
                <a:latin typeface="Times New Roman" panose="02020603050405020304" pitchFamily="18" charset="0"/>
                <a:cs typeface="Times New Roman" panose="02020603050405020304" pitchFamily="18" charset="0"/>
              </a:rPr>
              <a:pPr/>
              <a:t>30</a:t>
            </a:fld>
            <a:endParaRPr lang="en-US" altLang="zh-CN"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4198683" y="1066801"/>
            <a:ext cx="4575193" cy="4486270"/>
          </a:xfrm>
          <a:prstGeom prst="rect">
            <a:avLst/>
          </a:prstGeom>
        </p:spPr>
      </p:pic>
      <p:sp>
        <p:nvSpPr>
          <p:cNvPr id="6" name="内容占位符 2"/>
          <p:cNvSpPr>
            <a:spLocks noGrp="1"/>
          </p:cNvSpPr>
          <p:nvPr>
            <p:ph idx="1"/>
          </p:nvPr>
        </p:nvSpPr>
        <p:spPr>
          <a:xfrm>
            <a:off x="0" y="1295400"/>
            <a:ext cx="4343400" cy="2743200"/>
          </a:xfrm>
        </p:spPr>
        <p:txBody>
          <a:bodyPr>
            <a:noAutofit/>
          </a:bodyPr>
          <a:lstStyle/>
          <a:p>
            <a:pPr algn="just"/>
            <a:r>
              <a:rPr lang="en-US" altLang="zh-CN" sz="2400" dirty="0">
                <a:solidFill>
                  <a:schemeClr val="tx1"/>
                </a:solidFill>
                <a:latin typeface="Times New Roman" panose="02020603050405020304" pitchFamily="18" charset="0"/>
                <a:cs typeface="Times New Roman" panose="02020603050405020304" pitchFamily="18" charset="0"/>
              </a:rPr>
              <a:t>A test distribution system with three networked </a:t>
            </a:r>
            <a:r>
              <a:rPr lang="en-US" altLang="zh-CN" sz="2400" dirty="0" smtClean="0">
                <a:solidFill>
                  <a:schemeClr val="tx1"/>
                </a:solidFill>
                <a:latin typeface="Times New Roman" panose="02020603050405020304" pitchFamily="18" charset="0"/>
                <a:cs typeface="Times New Roman" panose="02020603050405020304" pitchFamily="18" charset="0"/>
              </a:rPr>
              <a:t>MGs</a:t>
            </a:r>
            <a:endParaRPr lang="en-US" altLang="zh-CN" sz="2400" dirty="0">
              <a:solidFill>
                <a:schemeClr val="tx1"/>
              </a:solidFill>
              <a:latin typeface="Times New Roman" panose="02020603050405020304" pitchFamily="18" charset="0"/>
              <a:cs typeface="Times New Roman" panose="02020603050405020304" pitchFamily="18" charset="0"/>
            </a:endParaRPr>
          </a:p>
          <a:p>
            <a:pPr algn="just"/>
            <a:r>
              <a:rPr lang="en-US" altLang="zh-CN" sz="2400" dirty="0">
                <a:solidFill>
                  <a:schemeClr val="tx1"/>
                </a:solidFill>
                <a:latin typeface="Times New Roman" panose="02020603050405020304" pitchFamily="18" charset="0"/>
                <a:cs typeface="Times New Roman" panose="02020603050405020304" pitchFamily="18" charset="0"/>
              </a:rPr>
              <a:t>Consider uncertainties of wind turbine (WT) generation, solar PV (PV) generation and load demand</a:t>
            </a:r>
          </a:p>
          <a:p>
            <a:pPr algn="just"/>
            <a:r>
              <a:rPr lang="en-US" altLang="zh-CN" sz="2400" dirty="0">
                <a:solidFill>
                  <a:schemeClr val="tx1"/>
                </a:solidFill>
                <a:latin typeface="Times New Roman" panose="02020603050405020304" pitchFamily="18" charset="0"/>
                <a:cs typeface="Times New Roman" panose="02020603050405020304" pitchFamily="18" charset="0"/>
              </a:rPr>
              <a:t>Consider controllable micro-turbines (MT)</a:t>
            </a:r>
          </a:p>
        </p:txBody>
      </p:sp>
      <p:sp>
        <p:nvSpPr>
          <p:cNvPr id="8" name="Title 1"/>
          <p:cNvSpPr txBox="1">
            <a:spLocks/>
          </p:cNvSpPr>
          <p:nvPr/>
        </p:nvSpPr>
        <p:spPr>
          <a:xfrm>
            <a:off x="0" y="52360"/>
            <a:ext cx="8515350" cy="4572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rgbClr val="C00000"/>
                </a:solidFill>
                <a:latin typeface="Times New Roman" panose="02020603050405020304" pitchFamily="18" charset="0"/>
                <a:cs typeface="Times New Roman" panose="02020603050405020304" pitchFamily="18" charset="0"/>
              </a:rPr>
              <a:t>Decentralized Coordination of Networked MGs</a:t>
            </a:r>
          </a:p>
        </p:txBody>
      </p:sp>
    </p:spTree>
    <p:extLst>
      <p:ext uri="{BB962C8B-B14F-4D97-AF65-F5344CB8AC3E}">
        <p14:creationId xmlns:p14="http://schemas.microsoft.com/office/powerpoint/2010/main" val="6940195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CAAEF622-B8C0-462C-9D9E-EA0F8FD689D8}" type="slidenum">
              <a:rPr lang="en-US" altLang="zh-CN" smtClean="0">
                <a:latin typeface="Times New Roman" panose="02020603050405020304" pitchFamily="18" charset="0"/>
                <a:cs typeface="Times New Roman" panose="02020603050405020304" pitchFamily="18" charset="0"/>
              </a:rPr>
              <a:pPr/>
              <a:t>31</a:t>
            </a:fld>
            <a:endParaRPr lang="en-US" altLang="zh-CN" dirty="0">
              <a:latin typeface="Times New Roman" panose="02020603050405020304" pitchFamily="18" charset="0"/>
              <a:cs typeface="Times New Roman" panose="02020603050405020304" pitchFamily="18" charset="0"/>
            </a:endParaRPr>
          </a:p>
        </p:txBody>
      </p:sp>
      <p:sp>
        <p:nvSpPr>
          <p:cNvPr id="6" name="内容占位符 2"/>
          <p:cNvSpPr>
            <a:spLocks noGrp="1"/>
          </p:cNvSpPr>
          <p:nvPr>
            <p:ph idx="1"/>
          </p:nvPr>
        </p:nvSpPr>
        <p:spPr>
          <a:xfrm>
            <a:off x="207194" y="2488159"/>
            <a:ext cx="4495800" cy="864641"/>
          </a:xfrm>
        </p:spPr>
        <p:txBody>
          <a:bodyPr/>
          <a:lstStyle/>
          <a:p>
            <a:pPr marL="0" indent="0" algn="ctr" eaLnBrk="0" hangingPunct="0">
              <a:buNone/>
            </a:pPr>
            <a:r>
              <a:rPr lang="en-US" altLang="zh-CN" sz="1400" kern="1200" dirty="0" smtClean="0">
                <a:solidFill>
                  <a:schemeClr val="tx1"/>
                </a:solidFill>
                <a:latin typeface="Times New Roman" panose="02020603050405020304" pitchFamily="18" charset="0"/>
                <a:cs typeface="Times New Roman" panose="02020603050405020304" pitchFamily="18" charset="0"/>
              </a:rPr>
              <a:t>Tab.2 </a:t>
            </a:r>
            <a:r>
              <a:rPr lang="en-US" altLang="zh-CN" sz="1400" kern="1200" dirty="0">
                <a:solidFill>
                  <a:schemeClr val="tx1"/>
                </a:solidFill>
                <a:latin typeface="Times New Roman" panose="02020603050405020304" pitchFamily="18" charset="0"/>
                <a:cs typeface="Times New Roman" panose="02020603050405020304" pitchFamily="18" charset="0"/>
              </a:rPr>
              <a:t>Convergence of power exchange between distribution network operator (DNO) and MGs</a:t>
            </a:r>
          </a:p>
        </p:txBody>
      </p:sp>
      <p:sp>
        <p:nvSpPr>
          <p:cNvPr id="8" name="内容占位符 2"/>
          <p:cNvSpPr txBox="1">
            <a:spLocks/>
          </p:cNvSpPr>
          <p:nvPr/>
        </p:nvSpPr>
        <p:spPr bwMode="auto">
          <a:xfrm>
            <a:off x="4557737" y="1499179"/>
            <a:ext cx="4495800" cy="8646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zh-CN" sz="1400" dirty="0" smtClean="0">
                <a:latin typeface="Times New Roman" panose="02020603050405020304" pitchFamily="18" charset="0"/>
                <a:cs typeface="Times New Roman" panose="02020603050405020304" pitchFamily="18" charset="0"/>
              </a:rPr>
              <a:t>Tab.3 </a:t>
            </a:r>
            <a:r>
              <a:rPr lang="en-US" altLang="zh-CN" sz="1400" dirty="0">
                <a:latin typeface="Times New Roman" panose="02020603050405020304" pitchFamily="18" charset="0"/>
                <a:cs typeface="Times New Roman" panose="02020603050405020304" pitchFamily="18" charset="0"/>
              </a:rPr>
              <a:t>Convergence of micro-turbine dispatches</a:t>
            </a:r>
          </a:p>
        </p:txBody>
      </p:sp>
      <p:pic>
        <p:nvPicPr>
          <p:cNvPr id="3" name="Picture 2"/>
          <p:cNvPicPr>
            <a:picLocks noChangeAspect="1"/>
          </p:cNvPicPr>
          <p:nvPr/>
        </p:nvPicPr>
        <p:blipFill>
          <a:blip r:embed="rId2"/>
          <a:stretch>
            <a:fillRect/>
          </a:stretch>
        </p:blipFill>
        <p:spPr>
          <a:xfrm>
            <a:off x="4702994" y="1828801"/>
            <a:ext cx="4205287" cy="2731445"/>
          </a:xfrm>
          <a:prstGeom prst="rect">
            <a:avLst/>
          </a:prstGeom>
        </p:spPr>
      </p:pic>
      <p:pic>
        <p:nvPicPr>
          <p:cNvPr id="10" name="Picture 9"/>
          <p:cNvPicPr>
            <a:picLocks noChangeAspect="1"/>
          </p:cNvPicPr>
          <p:nvPr/>
        </p:nvPicPr>
        <p:blipFill>
          <a:blip r:embed="rId3"/>
          <a:stretch>
            <a:fillRect/>
          </a:stretch>
        </p:blipFill>
        <p:spPr>
          <a:xfrm>
            <a:off x="304800" y="2971801"/>
            <a:ext cx="4343400" cy="1040300"/>
          </a:xfrm>
          <a:prstGeom prst="rect">
            <a:avLst/>
          </a:prstGeom>
        </p:spPr>
      </p:pic>
      <p:sp>
        <p:nvSpPr>
          <p:cNvPr id="11" name="Title 1"/>
          <p:cNvSpPr txBox="1">
            <a:spLocks/>
          </p:cNvSpPr>
          <p:nvPr/>
        </p:nvSpPr>
        <p:spPr>
          <a:xfrm>
            <a:off x="-32952" y="65709"/>
            <a:ext cx="8515350" cy="4572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rgbClr val="C00000"/>
                </a:solidFill>
                <a:latin typeface="Times New Roman" panose="02020603050405020304" pitchFamily="18" charset="0"/>
                <a:cs typeface="Times New Roman" panose="02020603050405020304" pitchFamily="18" charset="0"/>
              </a:rPr>
              <a:t>Decentralized Coordination of Networked MGs</a:t>
            </a:r>
          </a:p>
        </p:txBody>
      </p:sp>
    </p:spTree>
    <p:extLst>
      <p:ext uri="{BB962C8B-B14F-4D97-AF65-F5344CB8AC3E}">
        <p14:creationId xmlns:p14="http://schemas.microsoft.com/office/powerpoint/2010/main" val="29519625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CAAEF622-B8C0-462C-9D9E-EA0F8FD689D8}" type="slidenum">
              <a:rPr lang="en-US" altLang="zh-CN" smtClean="0">
                <a:latin typeface="Times New Roman" panose="02020603050405020304" pitchFamily="18" charset="0"/>
                <a:cs typeface="Times New Roman" panose="02020603050405020304" pitchFamily="18" charset="0"/>
              </a:rPr>
              <a:pPr/>
              <a:t>32</a:t>
            </a:fld>
            <a:endParaRPr lang="en-US" altLang="zh-CN"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533400" y="1630215"/>
            <a:ext cx="4114800" cy="2918220"/>
          </a:xfrm>
          <a:prstGeom prst="rect">
            <a:avLst/>
          </a:prstGeom>
        </p:spPr>
      </p:pic>
      <p:pic>
        <p:nvPicPr>
          <p:cNvPr id="7" name="Picture 6"/>
          <p:cNvPicPr>
            <a:picLocks noChangeAspect="1"/>
          </p:cNvPicPr>
          <p:nvPr/>
        </p:nvPicPr>
        <p:blipFill>
          <a:blip r:embed="rId3"/>
          <a:stretch>
            <a:fillRect/>
          </a:stretch>
        </p:blipFill>
        <p:spPr>
          <a:xfrm>
            <a:off x="4953001" y="1752600"/>
            <a:ext cx="3859856" cy="2667000"/>
          </a:xfrm>
          <a:prstGeom prst="rect">
            <a:avLst/>
          </a:prstGeom>
        </p:spPr>
      </p:pic>
      <p:sp>
        <p:nvSpPr>
          <p:cNvPr id="6" name="内容占位符 2"/>
          <p:cNvSpPr>
            <a:spLocks noGrp="1"/>
          </p:cNvSpPr>
          <p:nvPr>
            <p:ph idx="1"/>
          </p:nvPr>
        </p:nvSpPr>
        <p:spPr>
          <a:xfrm>
            <a:off x="322730" y="4707393"/>
            <a:ext cx="4607080" cy="864641"/>
          </a:xfrm>
        </p:spPr>
        <p:txBody>
          <a:bodyPr/>
          <a:lstStyle/>
          <a:p>
            <a:pPr marL="0" indent="0" algn="ctr">
              <a:buNone/>
            </a:pPr>
            <a:r>
              <a:rPr lang="en-US" altLang="zh-CN" sz="1400" dirty="0">
                <a:solidFill>
                  <a:schemeClr val="tx1"/>
                </a:solidFill>
                <a:latin typeface="Times New Roman" panose="02020603050405020304" pitchFamily="18" charset="0"/>
                <a:cs typeface="Times New Roman" panose="02020603050405020304" pitchFamily="18" charset="0"/>
              </a:rPr>
              <a:t>Fig. </a:t>
            </a:r>
            <a:r>
              <a:rPr lang="en-US" altLang="zh-CN" sz="1400" dirty="0" smtClean="0">
                <a:solidFill>
                  <a:schemeClr val="tx1"/>
                </a:solidFill>
                <a:latin typeface="Times New Roman" panose="02020603050405020304" pitchFamily="18" charset="0"/>
                <a:cs typeface="Times New Roman" panose="02020603050405020304" pitchFamily="18" charset="0"/>
              </a:rPr>
              <a:t>8 </a:t>
            </a:r>
            <a:r>
              <a:rPr lang="en-US" altLang="zh-CN" sz="1400" dirty="0">
                <a:solidFill>
                  <a:schemeClr val="tx1"/>
                </a:solidFill>
                <a:latin typeface="Times New Roman" panose="02020603050405020304" pitchFamily="18" charset="0"/>
                <a:cs typeface="Times New Roman" panose="02020603050405020304" pitchFamily="18" charset="0"/>
              </a:rPr>
              <a:t>Convergence of power exchange between distribution network operator (DNO) and MGs</a:t>
            </a:r>
          </a:p>
        </p:txBody>
      </p:sp>
      <p:sp>
        <p:nvSpPr>
          <p:cNvPr id="8" name="内容占位符 2"/>
          <p:cNvSpPr txBox="1">
            <a:spLocks/>
          </p:cNvSpPr>
          <p:nvPr/>
        </p:nvSpPr>
        <p:spPr bwMode="auto">
          <a:xfrm>
            <a:off x="4920699" y="4707392"/>
            <a:ext cx="4290391" cy="8646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zh-CN" sz="1400" dirty="0">
                <a:latin typeface="Times New Roman" panose="02020603050405020304" pitchFamily="18" charset="0"/>
                <a:cs typeface="Times New Roman" panose="02020603050405020304" pitchFamily="18" charset="0"/>
              </a:rPr>
              <a:t>Fig. </a:t>
            </a:r>
            <a:r>
              <a:rPr lang="en-US" altLang="zh-CN" sz="1400" dirty="0" smtClean="0">
                <a:latin typeface="Times New Roman" panose="02020603050405020304" pitchFamily="18" charset="0"/>
                <a:cs typeface="Times New Roman" panose="02020603050405020304" pitchFamily="18" charset="0"/>
              </a:rPr>
              <a:t>9 </a:t>
            </a:r>
            <a:r>
              <a:rPr lang="en-US" altLang="zh-CN" sz="1400" dirty="0">
                <a:latin typeface="Times New Roman" panose="02020603050405020304" pitchFamily="18" charset="0"/>
                <a:cs typeface="Times New Roman" panose="02020603050405020304" pitchFamily="18" charset="0"/>
              </a:rPr>
              <a:t>Highest and lowest voltage levels in individual MGs</a:t>
            </a:r>
          </a:p>
        </p:txBody>
      </p:sp>
      <p:sp>
        <p:nvSpPr>
          <p:cNvPr id="9" name="Title 1"/>
          <p:cNvSpPr txBox="1">
            <a:spLocks/>
          </p:cNvSpPr>
          <p:nvPr/>
        </p:nvSpPr>
        <p:spPr>
          <a:xfrm>
            <a:off x="-32017" y="76200"/>
            <a:ext cx="8515350" cy="4572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rgbClr val="C00000"/>
                </a:solidFill>
                <a:latin typeface="Times New Roman" panose="02020603050405020304" pitchFamily="18" charset="0"/>
                <a:cs typeface="Times New Roman" panose="02020603050405020304" pitchFamily="18" charset="0"/>
              </a:rPr>
              <a:t>Decentralized Coordination of Networked MGs</a:t>
            </a:r>
          </a:p>
        </p:txBody>
      </p:sp>
    </p:spTree>
    <p:extLst>
      <p:ext uri="{BB962C8B-B14F-4D97-AF65-F5344CB8AC3E}">
        <p14:creationId xmlns:p14="http://schemas.microsoft.com/office/powerpoint/2010/main" val="16472965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2FFE4B61-D119-4C2A-B0FD-8BB9E4349C88}" type="slidenum">
              <a:rPr lang="en-US" smtClean="0">
                <a:latin typeface="Times New Roman" panose="02020603050405020304" pitchFamily="18" charset="0"/>
                <a:cs typeface="Times New Roman" panose="02020603050405020304" pitchFamily="18" charset="0"/>
              </a:rPr>
              <a:pPr>
                <a:defRPr/>
              </a:pPr>
              <a:t>33</a:t>
            </a:fld>
            <a:endParaRPr lang="en-US" dirty="0">
              <a:latin typeface="Times New Roman" panose="02020603050405020304" pitchFamily="18" charset="0"/>
              <a:cs typeface="Times New Roman" panose="02020603050405020304" pitchFamily="18" charset="0"/>
            </a:endParaRPr>
          </a:p>
        </p:txBody>
      </p:sp>
      <p:pic>
        <p:nvPicPr>
          <p:cNvPr id="5" name="Picture 5"/>
          <p:cNvPicPr>
            <a:picLocks noGrp="1" noChangeAspect="1"/>
          </p:cNvPicPr>
          <p:nvPr>
            <p:ph idx="1"/>
          </p:nvPr>
        </p:nvPicPr>
        <p:blipFill rotWithShape="1">
          <a:blip r:embed="rId3"/>
          <a:srcRect r="1852" b="45759"/>
          <a:stretch/>
        </p:blipFill>
        <p:spPr>
          <a:xfrm>
            <a:off x="384298" y="3329514"/>
            <a:ext cx="7086600" cy="1478420"/>
          </a:xfrm>
          <a:prstGeom prst="rect">
            <a:avLst/>
          </a:prstGeom>
        </p:spPr>
      </p:pic>
      <p:sp>
        <p:nvSpPr>
          <p:cNvPr id="6" name="矩形 5"/>
          <p:cNvSpPr/>
          <p:nvPr/>
        </p:nvSpPr>
        <p:spPr>
          <a:xfrm>
            <a:off x="304800" y="1974180"/>
            <a:ext cx="3893053" cy="629403"/>
          </a:xfrm>
          <a:prstGeom prst="rect">
            <a:avLst/>
          </a:prstGeom>
        </p:spPr>
        <p:txBody>
          <a:bodyPr wrap="none">
            <a:spAutoFit/>
          </a:bodyPr>
          <a:lstStyle/>
          <a:p>
            <a:pPr marL="342892" indent="-342892">
              <a:lnSpc>
                <a:spcPct val="90000"/>
              </a:lnSpc>
              <a:spcAft>
                <a:spcPts val="300"/>
              </a:spcAft>
              <a:buClr>
                <a:srgbClr val="9B5A16"/>
              </a:buClr>
              <a:buFont typeface="Wingdings" panose="05000000000000000000" pitchFamily="2" charset="2"/>
              <a:buChar char="§"/>
            </a:pPr>
            <a:r>
              <a:rPr lang="en-US" altLang="zh-CN" sz="1800" dirty="0">
                <a:latin typeface="Times New Roman" panose="02020603050405020304" pitchFamily="18" charset="0"/>
                <a:cs typeface="Times New Roman" panose="02020603050405020304" pitchFamily="18" charset="0"/>
              </a:rPr>
              <a:t>Aim: efficient post-event restoration</a:t>
            </a:r>
          </a:p>
          <a:p>
            <a:pPr marL="342892" indent="-342892">
              <a:lnSpc>
                <a:spcPct val="90000"/>
              </a:lnSpc>
              <a:spcAft>
                <a:spcPts val="300"/>
              </a:spcAft>
              <a:buClr>
                <a:srgbClr val="9B5A16"/>
              </a:buClr>
              <a:buFont typeface="Wingdings" panose="05000000000000000000" pitchFamily="2" charset="2"/>
              <a:buChar char="§"/>
            </a:pPr>
            <a:r>
              <a:rPr lang="en-US" altLang="zh-CN" sz="1800" dirty="0">
                <a:latin typeface="Times New Roman" panose="02020603050405020304" pitchFamily="18" charset="0"/>
                <a:cs typeface="Times New Roman" panose="02020603050405020304" pitchFamily="18" charset="0"/>
              </a:rPr>
              <a:t>Proposed resilience strategies:</a:t>
            </a:r>
          </a:p>
        </p:txBody>
      </p:sp>
      <p:sp>
        <p:nvSpPr>
          <p:cNvPr id="55" name="Text Box 28"/>
          <p:cNvSpPr txBox="1">
            <a:spLocks noChangeArrowheads="1"/>
          </p:cNvSpPr>
          <p:nvPr/>
        </p:nvSpPr>
        <p:spPr bwMode="auto">
          <a:xfrm>
            <a:off x="6671889" y="2058684"/>
            <a:ext cx="232156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eaLnBrk="1" hangingPunct="1">
              <a:lnSpc>
                <a:spcPct val="150000"/>
              </a:lnSpc>
              <a:spcBef>
                <a:spcPts val="600"/>
              </a:spcBef>
              <a:defRPr/>
            </a:pPr>
            <a:r>
              <a:rPr lang="en-US" altLang="zh-CN" sz="1600" b="1" kern="0" dirty="0">
                <a:solidFill>
                  <a:schemeClr val="accent4"/>
                </a:solidFill>
                <a:latin typeface="Times New Roman" panose="02020603050405020304" pitchFamily="18" charset="0"/>
                <a:ea typeface="微软雅黑"/>
                <a:cs typeface="Times New Roman" panose="02020603050405020304" pitchFamily="18" charset="0"/>
              </a:rPr>
              <a:t>Networked microgrid operation</a:t>
            </a:r>
          </a:p>
          <a:p>
            <a:pPr marL="171446" indent="-171446" defTabSz="914378" eaLnBrk="1" hangingPunct="1">
              <a:lnSpc>
                <a:spcPct val="150000"/>
              </a:lnSpc>
              <a:buFont typeface="Arial" pitchFamily="34" charset="0"/>
              <a:buChar char="•"/>
              <a:defRPr/>
            </a:pPr>
            <a:r>
              <a:rPr lang="en-US" altLang="zh-CN" sz="1200" kern="0" dirty="0">
                <a:latin typeface="Times New Roman" panose="02020603050405020304" pitchFamily="18" charset="0"/>
                <a:ea typeface="微软雅黑"/>
                <a:cs typeface="Times New Roman" panose="02020603050405020304" pitchFamily="18" charset="0"/>
              </a:rPr>
              <a:t>The operation of networked microgrid in emergency situation</a:t>
            </a:r>
            <a:endParaRPr lang="zh-CN" altLang="en-US" sz="1200" kern="0" dirty="0">
              <a:latin typeface="Times New Roman" panose="02020603050405020304" pitchFamily="18" charset="0"/>
              <a:ea typeface="微软雅黑"/>
              <a:cs typeface="Times New Roman" panose="02020603050405020304" pitchFamily="18" charset="0"/>
            </a:endParaRPr>
          </a:p>
        </p:txBody>
      </p:sp>
      <p:cxnSp>
        <p:nvCxnSpPr>
          <p:cNvPr id="56" name="直接连接符 55"/>
          <p:cNvCxnSpPr>
            <a:endCxn id="64" idx="0"/>
          </p:cNvCxnSpPr>
          <p:nvPr/>
        </p:nvCxnSpPr>
        <p:spPr>
          <a:xfrm>
            <a:off x="6707449" y="2637861"/>
            <a:ext cx="540" cy="1484887"/>
          </a:xfrm>
          <a:prstGeom prst="line">
            <a:avLst/>
          </a:prstGeom>
          <a:noFill/>
          <a:ln w="9525" cap="flat" cmpd="sng" algn="ctr">
            <a:solidFill>
              <a:sysClr val="window" lastClr="FFFFFF">
                <a:lumMod val="65000"/>
              </a:sysClr>
            </a:solidFill>
            <a:prstDash val="sysDash"/>
          </a:ln>
          <a:effectLst/>
        </p:spPr>
      </p:cxnSp>
      <p:sp>
        <p:nvSpPr>
          <p:cNvPr id="57" name="Text Box 28"/>
          <p:cNvSpPr txBox="1">
            <a:spLocks noChangeArrowheads="1"/>
          </p:cNvSpPr>
          <p:nvPr/>
        </p:nvSpPr>
        <p:spPr bwMode="auto">
          <a:xfrm>
            <a:off x="4483482" y="1995723"/>
            <a:ext cx="2068282" cy="164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defTabSz="914378" eaLnBrk="1" hangingPunct="1">
              <a:lnSpc>
                <a:spcPct val="150000"/>
              </a:lnSpc>
              <a:spcBef>
                <a:spcPts val="600"/>
              </a:spcBef>
              <a:defRPr/>
            </a:pPr>
            <a:r>
              <a:rPr lang="en-US" altLang="zh-CN" sz="1600" b="1" kern="0" dirty="0">
                <a:solidFill>
                  <a:schemeClr val="accent4"/>
                </a:solidFill>
                <a:latin typeface="Times New Roman" panose="02020603050405020304" pitchFamily="18" charset="0"/>
                <a:ea typeface="微软雅黑"/>
                <a:cs typeface="Times New Roman" panose="02020603050405020304" pitchFamily="18" charset="0"/>
              </a:rPr>
              <a:t>Microgrid formation</a:t>
            </a:r>
          </a:p>
          <a:p>
            <a:pPr defTabSz="914378" eaLnBrk="1" hangingPunct="1">
              <a:lnSpc>
                <a:spcPct val="150000"/>
              </a:lnSpc>
              <a:spcBef>
                <a:spcPts val="600"/>
              </a:spcBef>
              <a:defRPr/>
            </a:pPr>
            <a:r>
              <a:rPr lang="en-US" altLang="zh-CN" sz="1200" kern="0" dirty="0">
                <a:latin typeface="Times New Roman" panose="02020603050405020304" pitchFamily="18" charset="0"/>
                <a:ea typeface="微软雅黑"/>
                <a:cs typeface="Times New Roman" panose="02020603050405020304" pitchFamily="18" charset="0"/>
              </a:rPr>
              <a:t>Divide the fault impacted area into several microgrids, restoring as much  load as possible</a:t>
            </a:r>
            <a:endParaRPr lang="zh-CN" altLang="en-US" sz="1200" kern="0" dirty="0">
              <a:latin typeface="Times New Roman" panose="02020603050405020304" pitchFamily="18" charset="0"/>
              <a:ea typeface="微软雅黑"/>
              <a:cs typeface="Times New Roman" panose="02020603050405020304" pitchFamily="18" charset="0"/>
            </a:endParaRPr>
          </a:p>
        </p:txBody>
      </p:sp>
      <p:cxnSp>
        <p:nvCxnSpPr>
          <p:cNvPr id="58" name="直接连接符 57"/>
          <p:cNvCxnSpPr/>
          <p:nvPr/>
        </p:nvCxnSpPr>
        <p:spPr>
          <a:xfrm>
            <a:off x="4407583" y="2571787"/>
            <a:ext cx="0" cy="1624231"/>
          </a:xfrm>
          <a:prstGeom prst="line">
            <a:avLst/>
          </a:prstGeom>
          <a:noFill/>
          <a:ln w="9525" cap="flat" cmpd="sng" algn="ctr">
            <a:solidFill>
              <a:sysClr val="window" lastClr="FFFFFF">
                <a:lumMod val="65000"/>
              </a:sysClr>
            </a:solidFill>
            <a:prstDash val="sysDash"/>
          </a:ln>
          <a:effectLst/>
        </p:spPr>
      </p:cxnSp>
      <p:cxnSp>
        <p:nvCxnSpPr>
          <p:cNvPr id="60" name="直接箭头连接符 59"/>
          <p:cNvCxnSpPr/>
          <p:nvPr/>
        </p:nvCxnSpPr>
        <p:spPr>
          <a:xfrm>
            <a:off x="384298" y="4191000"/>
            <a:ext cx="860730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4" name="Text Box 28"/>
          <p:cNvSpPr txBox="1">
            <a:spLocks noChangeArrowheads="1"/>
          </p:cNvSpPr>
          <p:nvPr/>
        </p:nvSpPr>
        <p:spPr bwMode="auto">
          <a:xfrm>
            <a:off x="5547210" y="4122748"/>
            <a:ext cx="232156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eaLnBrk="1" hangingPunct="1">
              <a:lnSpc>
                <a:spcPct val="150000"/>
              </a:lnSpc>
              <a:spcBef>
                <a:spcPts val="600"/>
              </a:spcBef>
              <a:defRPr/>
            </a:pPr>
            <a:r>
              <a:rPr lang="en-US" altLang="zh-CN" sz="1600" b="1" kern="0" dirty="0">
                <a:solidFill>
                  <a:schemeClr val="accent4"/>
                </a:solidFill>
                <a:latin typeface="Times New Roman" panose="02020603050405020304" pitchFamily="18" charset="0"/>
                <a:ea typeface="微软雅黑"/>
                <a:cs typeface="Times New Roman" panose="02020603050405020304" pitchFamily="18" charset="0"/>
              </a:rPr>
              <a:t>Repair crew dispatch</a:t>
            </a:r>
          </a:p>
          <a:p>
            <a:pPr marL="171446" indent="-171446" defTabSz="914378" eaLnBrk="1" hangingPunct="1">
              <a:lnSpc>
                <a:spcPct val="150000"/>
              </a:lnSpc>
              <a:buFont typeface="Arial" pitchFamily="34" charset="0"/>
              <a:buChar char="•"/>
              <a:defRPr/>
            </a:pPr>
            <a:r>
              <a:rPr lang="en-US" altLang="zh-CN" sz="1200" kern="0" dirty="0">
                <a:latin typeface="Times New Roman" panose="02020603050405020304" pitchFamily="18" charset="0"/>
                <a:ea typeface="微软雅黑"/>
                <a:cs typeface="Times New Roman" panose="02020603050405020304" pitchFamily="18" charset="0"/>
              </a:rPr>
              <a:t>Crews are dispatched to repair the damaged components</a:t>
            </a:r>
            <a:endParaRPr lang="zh-CN" altLang="en-US" sz="1200" kern="0" dirty="0">
              <a:latin typeface="Times New Roman" panose="02020603050405020304" pitchFamily="18" charset="0"/>
              <a:ea typeface="微软雅黑"/>
              <a:cs typeface="Times New Roman" panose="02020603050405020304" pitchFamily="18" charset="0"/>
            </a:endParaRPr>
          </a:p>
        </p:txBody>
      </p:sp>
      <p:cxnSp>
        <p:nvCxnSpPr>
          <p:cNvPr id="65" name="直接连接符 64"/>
          <p:cNvCxnSpPr/>
          <p:nvPr/>
        </p:nvCxnSpPr>
        <p:spPr>
          <a:xfrm>
            <a:off x="5305023" y="4160510"/>
            <a:ext cx="0" cy="1624231"/>
          </a:xfrm>
          <a:prstGeom prst="line">
            <a:avLst/>
          </a:prstGeom>
          <a:noFill/>
          <a:ln w="9525" cap="flat" cmpd="sng" algn="ctr">
            <a:solidFill>
              <a:sysClr val="window" lastClr="FFFFFF">
                <a:lumMod val="65000"/>
              </a:sysClr>
            </a:solidFill>
            <a:prstDash val="sysDash"/>
          </a:ln>
          <a:effectLst/>
        </p:spPr>
      </p:cxnSp>
      <p:sp>
        <p:nvSpPr>
          <p:cNvPr id="14" name="Title 1"/>
          <p:cNvSpPr txBox="1">
            <a:spLocks/>
          </p:cNvSpPr>
          <p:nvPr/>
        </p:nvSpPr>
        <p:spPr>
          <a:xfrm>
            <a:off x="28832" y="69247"/>
            <a:ext cx="8515350" cy="4572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rgbClr val="C00000"/>
                </a:solidFill>
                <a:latin typeface="Times New Roman" panose="02020603050405020304" pitchFamily="18" charset="0"/>
                <a:cs typeface="Times New Roman" panose="02020603050405020304" pitchFamily="18" charset="0"/>
              </a:rPr>
              <a:t>Scope of Power System Resilience Research</a:t>
            </a:r>
          </a:p>
        </p:txBody>
      </p:sp>
    </p:spTree>
    <p:extLst>
      <p:ext uri="{BB962C8B-B14F-4D97-AF65-F5344CB8AC3E}">
        <p14:creationId xmlns:p14="http://schemas.microsoft.com/office/powerpoint/2010/main" val="79662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500"/>
                                        <p:tgtEl>
                                          <p:spTgt spid="58"/>
                                        </p:tgtEl>
                                      </p:cBhvr>
                                    </p:animEffect>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randombar(horizontal)">
                                      <p:cBhvr>
                                        <p:cTn id="21" dur="500"/>
                                        <p:tgtEl>
                                          <p:spTgt spid="5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500"/>
                                        <p:tgtEl>
                                          <p:spTgt spid="56"/>
                                        </p:tgtEl>
                                      </p:cBhvr>
                                    </p:animEffect>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randombar(horizontal)">
                                      <p:cBhvr>
                                        <p:cTn id="30" dur="500"/>
                                        <p:tgtEl>
                                          <p:spTgt spid="5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fade">
                                      <p:cBhvr>
                                        <p:cTn id="35" dur="500"/>
                                        <p:tgtEl>
                                          <p:spTgt spid="65"/>
                                        </p:tgtEl>
                                      </p:cBhvr>
                                    </p:animEffect>
                                  </p:childTnLst>
                                </p:cTn>
                              </p:par>
                            </p:childTnLst>
                          </p:cTn>
                        </p:par>
                        <p:par>
                          <p:cTn id="36" fill="hold">
                            <p:stCondLst>
                              <p:cond delay="500"/>
                            </p:stCondLst>
                            <p:childTnLst>
                              <p:par>
                                <p:cTn id="37" presetID="14" presetClass="entr" presetSubtype="10"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randombar(horizontal)">
                                      <p:cBhvr>
                                        <p:cTn id="3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7" grpId="0"/>
      <p:bldP spid="6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FE39F8FE-AE2C-4A57-9EFE-2E57DB9F7E8F}" type="slidenum">
              <a:rPr lang="en-US" altLang="zh-CN"/>
              <a:pPr/>
              <a:t>34</a:t>
            </a:fld>
            <a:endParaRPr lang="en-US" altLang="zh-CN"/>
          </a:p>
        </p:txBody>
      </p:sp>
      <p:sp>
        <p:nvSpPr>
          <p:cNvPr id="44035" name="Rectangle 3"/>
          <p:cNvSpPr>
            <a:spLocks noGrp="1" noChangeArrowheads="1"/>
          </p:cNvSpPr>
          <p:nvPr>
            <p:ph type="body" idx="1"/>
          </p:nvPr>
        </p:nvSpPr>
        <p:spPr>
          <a:xfrm>
            <a:off x="276626" y="635171"/>
            <a:ext cx="5362173" cy="1600497"/>
          </a:xfrm>
        </p:spPr>
        <p:style>
          <a:lnRef idx="1">
            <a:schemeClr val="accent1"/>
          </a:lnRef>
          <a:fillRef idx="2">
            <a:schemeClr val="accent1"/>
          </a:fillRef>
          <a:effectRef idx="1">
            <a:schemeClr val="accent1"/>
          </a:effectRef>
          <a:fontRef idx="minor">
            <a:schemeClr val="dk1"/>
          </a:fontRef>
        </p:style>
        <p:txBody>
          <a:bodyPr>
            <a:noAutofit/>
          </a:bodyPr>
          <a:lstStyle/>
          <a:p>
            <a:pPr>
              <a:buNone/>
            </a:pPr>
            <a:r>
              <a:rPr lang="en-US" altLang="zh-CN" sz="2000" dirty="0">
                <a:solidFill>
                  <a:schemeClr val="tx1">
                    <a:lumMod val="50000"/>
                  </a:schemeClr>
                </a:solidFill>
                <a:latin typeface="Times New Roman" pitchFamily="18" charset="0"/>
                <a:cs typeface="Times New Roman" pitchFamily="18" charset="0"/>
              </a:rPr>
              <a:t>Problem statement:</a:t>
            </a:r>
          </a:p>
          <a:p>
            <a:pPr>
              <a:buFont typeface="Arial" pitchFamily="34" charset="0"/>
              <a:buChar char="•"/>
            </a:pPr>
            <a:r>
              <a:rPr lang="en-US" altLang="zh-CN" sz="2000" dirty="0">
                <a:solidFill>
                  <a:schemeClr val="tx1">
                    <a:lumMod val="50000"/>
                  </a:schemeClr>
                </a:solidFill>
                <a:latin typeface="Times New Roman" pitchFamily="18" charset="0"/>
                <a:cs typeface="Times New Roman" pitchFamily="18" charset="0"/>
              </a:rPr>
              <a:t>Propose a self-healing strategy to sectionalize the on-outage portion of a distribution system  into </a:t>
            </a:r>
            <a:r>
              <a:rPr lang="en-US" altLang="zh-CN" sz="2000" u="sng" dirty="0">
                <a:solidFill>
                  <a:schemeClr val="tx1">
                    <a:lumMod val="50000"/>
                  </a:schemeClr>
                </a:solidFill>
                <a:latin typeface="Times New Roman" pitchFamily="18" charset="0"/>
                <a:cs typeface="Times New Roman" pitchFamily="18" charset="0"/>
              </a:rPr>
              <a:t>self-supplied networked </a:t>
            </a:r>
            <a:r>
              <a:rPr lang="en-US" altLang="zh-CN" sz="2000" u="sng" dirty="0" err="1">
                <a:solidFill>
                  <a:schemeClr val="tx1">
                    <a:lumMod val="50000"/>
                  </a:schemeClr>
                </a:solidFill>
                <a:latin typeface="Times New Roman" pitchFamily="18" charset="0"/>
                <a:cs typeface="Times New Roman" pitchFamily="18" charset="0"/>
              </a:rPr>
              <a:t>microgrids</a:t>
            </a:r>
            <a:endParaRPr lang="zh-CN" altLang="zh-CN" sz="2000" u="sng" dirty="0">
              <a:solidFill>
                <a:schemeClr val="tx1">
                  <a:lumMod val="50000"/>
                </a:schemeClr>
              </a:solidFill>
              <a:latin typeface="Times New Roman" pitchFamily="18" charset="0"/>
              <a:cs typeface="Times New Roman" pitchFamily="18" charset="0"/>
            </a:endParaRPr>
          </a:p>
        </p:txBody>
      </p:sp>
      <p:sp>
        <p:nvSpPr>
          <p:cNvPr id="13" name="TextBox 12"/>
          <p:cNvSpPr txBox="1"/>
          <p:nvPr/>
        </p:nvSpPr>
        <p:spPr>
          <a:xfrm>
            <a:off x="276626" y="4428687"/>
            <a:ext cx="5362172" cy="1323439"/>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r>
              <a:rPr lang="en-US" altLang="zh-CN" sz="2000" dirty="0">
                <a:solidFill>
                  <a:schemeClr val="accent5">
                    <a:lumMod val="10000"/>
                  </a:schemeClr>
                </a:solidFill>
                <a:latin typeface="Times New Roman" pitchFamily="18" charset="0"/>
                <a:cs typeface="Times New Roman" pitchFamily="18" charset="0"/>
              </a:rPr>
              <a:t>Challenges? </a:t>
            </a:r>
          </a:p>
          <a:p>
            <a:pPr marL="257168" indent="-257168">
              <a:buFont typeface="Arial" pitchFamily="34" charset="0"/>
              <a:buChar char="•"/>
            </a:pPr>
            <a:r>
              <a:rPr lang="en-US" altLang="zh-CN" sz="2000" dirty="0">
                <a:solidFill>
                  <a:schemeClr val="accent5">
                    <a:lumMod val="10000"/>
                  </a:schemeClr>
                </a:solidFill>
                <a:latin typeface="Times New Roman" pitchFamily="18" charset="0"/>
                <a:cs typeface="Times New Roman" pitchFamily="18" charset="0"/>
              </a:rPr>
              <a:t>Dynamic nature of formation and dissolution considering uncertainties of renewable generations and loads </a:t>
            </a:r>
            <a:endParaRPr lang="zh-CN" altLang="en-US" sz="2000" dirty="0">
              <a:solidFill>
                <a:schemeClr val="accent5">
                  <a:lumMod val="10000"/>
                </a:schemeClr>
              </a:solidFill>
              <a:latin typeface="Times New Roman" pitchFamily="18" charset="0"/>
              <a:cs typeface="Times New Roman" pitchFamily="18" charset="0"/>
            </a:endParaRPr>
          </a:p>
        </p:txBody>
      </p:sp>
      <p:sp>
        <p:nvSpPr>
          <p:cNvPr id="9" name="TextBox 8"/>
          <p:cNvSpPr txBox="1"/>
          <p:nvPr/>
        </p:nvSpPr>
        <p:spPr>
          <a:xfrm>
            <a:off x="-24714" y="5772090"/>
            <a:ext cx="9077191" cy="400110"/>
          </a:xfrm>
          <a:prstGeom prst="rect">
            <a:avLst/>
          </a:prstGeom>
          <a:noFill/>
        </p:spPr>
        <p:txBody>
          <a:bodyPr wrap="square" rtlCol="0">
            <a:spAutoFit/>
          </a:bodyPr>
          <a:lstStyle/>
          <a:p>
            <a:r>
              <a:rPr lang="en-US" altLang="zh-CN" sz="1000" dirty="0" smtClean="0">
                <a:latin typeface="Times New Roman" pitchFamily="18" charset="0"/>
                <a:cs typeface="Times New Roman" pitchFamily="18" charset="0"/>
              </a:rPr>
              <a:t>[8] </a:t>
            </a:r>
            <a:r>
              <a:rPr lang="en-US" altLang="zh-CN" sz="1000" dirty="0">
                <a:latin typeface="Times New Roman" pitchFamily="18" charset="0"/>
                <a:cs typeface="Times New Roman" pitchFamily="18" charset="0"/>
              </a:rPr>
              <a:t>Z. Wang and J. Wang, "Self-healing Resilient Distribution Systems based on </a:t>
            </a:r>
            <a:r>
              <a:rPr lang="en-US" altLang="zh-CN" sz="1000" dirty="0" err="1">
                <a:latin typeface="Times New Roman" pitchFamily="18" charset="0"/>
                <a:cs typeface="Times New Roman" pitchFamily="18" charset="0"/>
              </a:rPr>
              <a:t>Sectionalization</a:t>
            </a:r>
            <a:r>
              <a:rPr lang="en-US" altLang="zh-CN" sz="1000" dirty="0">
                <a:latin typeface="Times New Roman" pitchFamily="18" charset="0"/>
                <a:cs typeface="Times New Roman" pitchFamily="18" charset="0"/>
              </a:rPr>
              <a:t> into Microgrids," </a:t>
            </a:r>
            <a:r>
              <a:rPr lang="en-US" altLang="zh-CN" sz="1000" i="1" dirty="0">
                <a:latin typeface="Times New Roman" pitchFamily="18" charset="0"/>
                <a:cs typeface="Times New Roman" pitchFamily="18" charset="0"/>
              </a:rPr>
              <a:t>IEEE Transactions on Power Systems</a:t>
            </a:r>
            <a:r>
              <a:rPr lang="en-US" altLang="zh-CN" sz="1000" dirty="0">
                <a:latin typeface="Times New Roman" pitchFamily="18" charset="0"/>
                <a:cs typeface="Times New Roman" pitchFamily="18" charset="0"/>
              </a:rPr>
              <a:t>, vol. 30, no. 6, pp.3139-3149, November 2015.</a:t>
            </a:r>
            <a:endParaRPr lang="zh-CN" altLang="en-US" sz="1000" dirty="0">
              <a:latin typeface="Times New Roman" pitchFamily="18" charset="0"/>
              <a:cs typeface="Times New Roman" pitchFamily="18" charset="0"/>
            </a:endParaRPr>
          </a:p>
        </p:txBody>
      </p:sp>
      <p:sp>
        <p:nvSpPr>
          <p:cNvPr id="10" name="TextBox 9"/>
          <p:cNvSpPr txBox="1"/>
          <p:nvPr/>
        </p:nvSpPr>
        <p:spPr>
          <a:xfrm>
            <a:off x="277069" y="2347862"/>
            <a:ext cx="5361729" cy="1938992"/>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lvl="0"/>
            <a:r>
              <a:rPr lang="en-US" altLang="zh-CN" sz="2000" dirty="0">
                <a:solidFill>
                  <a:srgbClr val="D0DEEC">
                    <a:lumMod val="10000"/>
                  </a:srgbClr>
                </a:solidFill>
                <a:latin typeface="Times New Roman" pitchFamily="18" charset="0"/>
                <a:cs typeface="Times New Roman" pitchFamily="18" charset="0"/>
              </a:rPr>
              <a:t>Why to sectionalize?</a:t>
            </a:r>
          </a:p>
          <a:p>
            <a:pPr marL="257168" indent="-257168">
              <a:buFont typeface="Arial" pitchFamily="34" charset="0"/>
              <a:buChar char="•"/>
            </a:pPr>
            <a:r>
              <a:rPr lang="en-US" altLang="zh-CN" sz="2000" dirty="0">
                <a:solidFill>
                  <a:srgbClr val="D0DEEC">
                    <a:lumMod val="10000"/>
                  </a:srgbClr>
                </a:solidFill>
                <a:latin typeface="Times New Roman" pitchFamily="18" charset="0"/>
                <a:cs typeface="Times New Roman" pitchFamily="18" charset="0"/>
              </a:rPr>
              <a:t>Reduce time of restoration</a:t>
            </a:r>
          </a:p>
          <a:p>
            <a:pPr marL="257168" indent="-257168">
              <a:buFont typeface="Arial" pitchFamily="34" charset="0"/>
              <a:buChar char="•"/>
            </a:pPr>
            <a:r>
              <a:rPr lang="en-US" altLang="zh-CN" sz="2000" dirty="0">
                <a:solidFill>
                  <a:srgbClr val="D0DEEC">
                    <a:lumMod val="10000"/>
                  </a:srgbClr>
                </a:solidFill>
                <a:latin typeface="Times New Roman" pitchFamily="18" charset="0"/>
                <a:cs typeface="Times New Roman" pitchFamily="18" charset="0"/>
              </a:rPr>
              <a:t>Maintain power supply to critical loads using local capacity</a:t>
            </a:r>
          </a:p>
          <a:p>
            <a:pPr marL="257168" indent="-257168">
              <a:buFont typeface="Arial" pitchFamily="34" charset="0"/>
              <a:buChar char="•"/>
            </a:pPr>
            <a:r>
              <a:rPr lang="en-US" altLang="zh-CN" sz="2000" dirty="0">
                <a:solidFill>
                  <a:srgbClr val="D0DEEC">
                    <a:lumMod val="10000"/>
                  </a:srgbClr>
                </a:solidFill>
                <a:latin typeface="Times New Roman" pitchFamily="18" charset="0"/>
                <a:cs typeface="Times New Roman" pitchFamily="18" charset="0"/>
              </a:rPr>
              <a:t>Prevent possible cascading faults and cascading inverter trips</a:t>
            </a:r>
          </a:p>
        </p:txBody>
      </p:sp>
      <p:sp>
        <p:nvSpPr>
          <p:cNvPr id="14" name="矩形标注 13"/>
          <p:cNvSpPr/>
          <p:nvPr/>
        </p:nvSpPr>
        <p:spPr bwMode="auto">
          <a:xfrm>
            <a:off x="6129526" y="1066800"/>
            <a:ext cx="2980947" cy="3662777"/>
          </a:xfrm>
          <a:prstGeom prst="wedgeRectCallout">
            <a:avLst>
              <a:gd name="adj1" fmla="val -86533"/>
              <a:gd name="adj2" fmla="val -28627"/>
            </a:avLst>
          </a:prstGeom>
          <a:solidFill>
            <a:srgbClr val="66FF66">
              <a:alpha val="14000"/>
            </a:srgbClr>
          </a:solidFill>
          <a:ln w="9525" cap="flat" cmpd="sng" algn="ctr">
            <a:solidFill>
              <a:srgbClr val="00B05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257168" indent="-257168">
              <a:buFont typeface="Wingdings" pitchFamily="2" charset="2"/>
              <a:buChar char="Ø"/>
            </a:pPr>
            <a:r>
              <a:rPr lang="en-US" altLang="zh-CN" sz="2000" dirty="0">
                <a:solidFill>
                  <a:schemeClr val="accent5">
                    <a:lumMod val="10000"/>
                  </a:schemeClr>
                </a:solidFill>
                <a:latin typeface="Times New Roman" pitchFamily="18" charset="0"/>
                <a:cs typeface="Times New Roman" pitchFamily="18" charset="0"/>
              </a:rPr>
              <a:t>A portion of  larger distribution system</a:t>
            </a:r>
          </a:p>
          <a:p>
            <a:pPr marL="257168" indent="-257168">
              <a:buFont typeface="Wingdings" pitchFamily="2" charset="2"/>
              <a:buChar char="Ø"/>
            </a:pPr>
            <a:r>
              <a:rPr lang="en-US" altLang="zh-CN" sz="2000" dirty="0">
                <a:solidFill>
                  <a:schemeClr val="accent5">
                    <a:lumMod val="10000"/>
                  </a:schemeClr>
                </a:solidFill>
                <a:latin typeface="Times New Roman" pitchFamily="18" charset="0"/>
                <a:cs typeface="Times New Roman" pitchFamily="18" charset="0"/>
              </a:rPr>
              <a:t>Decouple itself from main grid when the latter is under duress</a:t>
            </a:r>
          </a:p>
          <a:p>
            <a:pPr marL="257168" indent="-257168">
              <a:buFont typeface="Wingdings" pitchFamily="2" charset="2"/>
              <a:buChar char="Ø"/>
            </a:pPr>
            <a:r>
              <a:rPr lang="en-US" altLang="zh-CN" sz="2000" dirty="0">
                <a:solidFill>
                  <a:schemeClr val="accent5">
                    <a:lumMod val="10000"/>
                  </a:schemeClr>
                </a:solidFill>
                <a:latin typeface="Times New Roman" pitchFamily="18" charset="0"/>
                <a:cs typeface="Times New Roman" pitchFamily="18" charset="0"/>
              </a:rPr>
              <a:t>Maintain the supply-demand balance for extended times</a:t>
            </a:r>
          </a:p>
          <a:p>
            <a:pPr marL="257168" indent="-257168">
              <a:buFont typeface="Wingdings" pitchFamily="2" charset="2"/>
              <a:buChar char="Ø"/>
            </a:pPr>
            <a:r>
              <a:rPr lang="en-US" altLang="zh-CN" sz="2000" dirty="0">
                <a:solidFill>
                  <a:schemeClr val="accent5">
                    <a:lumMod val="10000"/>
                  </a:schemeClr>
                </a:solidFill>
                <a:latin typeface="Times New Roman" pitchFamily="18" charset="0"/>
                <a:cs typeface="Times New Roman" pitchFamily="18" charset="0"/>
              </a:rPr>
              <a:t>Can reattach itself to main grid after normal operation is resumed </a:t>
            </a:r>
            <a:endParaRPr lang="zh-CN" altLang="en-US" sz="2000" dirty="0">
              <a:solidFill>
                <a:schemeClr val="accent5">
                  <a:lumMod val="10000"/>
                </a:schemeClr>
              </a:solidFill>
              <a:latin typeface="Calibri" pitchFamily="-128" charset="0"/>
            </a:endParaRPr>
          </a:p>
        </p:txBody>
      </p:sp>
      <p:sp>
        <p:nvSpPr>
          <p:cNvPr id="12" name="Title 1"/>
          <p:cNvSpPr txBox="1">
            <a:spLocks/>
          </p:cNvSpPr>
          <p:nvPr/>
        </p:nvSpPr>
        <p:spPr>
          <a:xfrm>
            <a:off x="-4119" y="0"/>
            <a:ext cx="8515350" cy="4572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rgbClr val="C00000"/>
                </a:solidFill>
                <a:latin typeface="Times New Roman" panose="02020603050405020304" pitchFamily="18" charset="0"/>
                <a:cs typeface="Times New Roman" panose="02020603050405020304" pitchFamily="18" charset="0"/>
              </a:rPr>
              <a:t>Restoration with Dynamic Microgrid Formation</a:t>
            </a:r>
          </a:p>
        </p:txBody>
      </p:sp>
    </p:spTree>
    <p:extLst>
      <p:ext uri="{BB962C8B-B14F-4D97-AF65-F5344CB8AC3E}">
        <p14:creationId xmlns:p14="http://schemas.microsoft.com/office/powerpoint/2010/main" val="369958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heckerboard(across)">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FE39F8FE-AE2C-4A57-9EFE-2E57DB9F7E8F}" type="slidenum">
              <a:rPr lang="en-US" altLang="zh-CN"/>
              <a:pPr/>
              <a:t>35</a:t>
            </a:fld>
            <a:endParaRPr lang="en-US" altLang="zh-CN"/>
          </a:p>
        </p:txBody>
      </p:sp>
      <p:pic>
        <p:nvPicPr>
          <p:cNvPr id="10" name="Picture 2" descr="C:\Users\Administrator\Desktop\Revision ANL\first round tpwrs self-healing\绘图2 - 副本.jpg"/>
          <p:cNvPicPr>
            <a:picLocks noChangeAspect="1" noChangeArrowheads="1"/>
          </p:cNvPicPr>
          <p:nvPr/>
        </p:nvPicPr>
        <p:blipFill>
          <a:blip r:embed="rId3" cstate="print"/>
          <a:srcRect/>
          <a:stretch>
            <a:fillRect/>
          </a:stretch>
        </p:blipFill>
        <p:spPr bwMode="auto">
          <a:xfrm>
            <a:off x="2951820" y="914400"/>
            <a:ext cx="6170202" cy="4520253"/>
          </a:xfrm>
          <a:prstGeom prst="rect">
            <a:avLst/>
          </a:prstGeom>
          <a:noFill/>
        </p:spPr>
      </p:pic>
      <p:sp>
        <p:nvSpPr>
          <p:cNvPr id="11" name="椭圆 10"/>
          <p:cNvSpPr/>
          <p:nvPr/>
        </p:nvSpPr>
        <p:spPr>
          <a:xfrm rot="2082852">
            <a:off x="4658264" y="1235421"/>
            <a:ext cx="1262226" cy="1943000"/>
          </a:xfrm>
          <a:prstGeom prst="ellipse">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2" name="组合 11"/>
          <p:cNvGrpSpPr/>
          <p:nvPr/>
        </p:nvGrpSpPr>
        <p:grpSpPr>
          <a:xfrm>
            <a:off x="4463987" y="914400"/>
            <a:ext cx="2006645" cy="4520253"/>
            <a:chOff x="3491880" y="764704"/>
            <a:chExt cx="2304256" cy="4824536"/>
          </a:xfrm>
        </p:grpSpPr>
        <p:cxnSp>
          <p:nvCxnSpPr>
            <p:cNvPr id="13" name="直接连接符 12"/>
            <p:cNvCxnSpPr/>
            <p:nvPr/>
          </p:nvCxnSpPr>
          <p:spPr>
            <a:xfrm rot="5400000">
              <a:off x="2555776" y="1700808"/>
              <a:ext cx="1872208"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491880" y="2636912"/>
              <a:ext cx="2304256"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5400000">
              <a:off x="4319972" y="4113076"/>
              <a:ext cx="2952328"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
        <p:nvSpPr>
          <p:cNvPr id="16" name="椭圆 15"/>
          <p:cNvSpPr/>
          <p:nvPr/>
        </p:nvSpPr>
        <p:spPr>
          <a:xfrm rot="1379991">
            <a:off x="6149909" y="1525312"/>
            <a:ext cx="1659728" cy="1783067"/>
          </a:xfrm>
          <a:prstGeom prst="ellipse">
            <a:avLst/>
          </a:prstGeom>
          <a:solidFill>
            <a:srgbClr val="FFC000">
              <a:alpha val="14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 name="椭圆 16"/>
          <p:cNvSpPr/>
          <p:nvPr/>
        </p:nvSpPr>
        <p:spPr>
          <a:xfrm rot="759882">
            <a:off x="6388497" y="3491798"/>
            <a:ext cx="1806613" cy="790366"/>
          </a:xfrm>
          <a:prstGeom prst="ellipse">
            <a:avLst/>
          </a:prstGeom>
          <a:solidFill>
            <a:srgbClr val="00B050">
              <a:alpha val="14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3" name="组合 18"/>
          <p:cNvGrpSpPr/>
          <p:nvPr/>
        </p:nvGrpSpPr>
        <p:grpSpPr>
          <a:xfrm>
            <a:off x="3869922" y="900940"/>
            <a:ext cx="689784" cy="4587719"/>
            <a:chOff x="2771800" y="764704"/>
            <a:chExt cx="792088" cy="4896544"/>
          </a:xfrm>
        </p:grpSpPr>
        <p:cxnSp>
          <p:nvCxnSpPr>
            <p:cNvPr id="20" name="直接连接符 19"/>
            <p:cNvCxnSpPr/>
            <p:nvPr/>
          </p:nvCxnSpPr>
          <p:spPr>
            <a:xfrm rot="5400000">
              <a:off x="2231740" y="1808820"/>
              <a:ext cx="2088232"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275856" y="2852936"/>
              <a:ext cx="288032"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5400000">
              <a:off x="3059832" y="3356992"/>
              <a:ext cx="1008112"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771800" y="3861048"/>
              <a:ext cx="792088"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rot="5400000">
              <a:off x="1871700" y="4761148"/>
              <a:ext cx="1800200"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
        <p:nvSpPr>
          <p:cNvPr id="25" name="椭圆 24"/>
          <p:cNvSpPr/>
          <p:nvPr/>
        </p:nvSpPr>
        <p:spPr>
          <a:xfrm rot="19370225">
            <a:off x="4827006" y="2888066"/>
            <a:ext cx="1589841" cy="2567085"/>
          </a:xfrm>
          <a:prstGeom prst="ellipse">
            <a:avLst/>
          </a:prstGeom>
          <a:solidFill>
            <a:srgbClr val="FF0000">
              <a:alpha val="1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6" name="椭圆 25"/>
          <p:cNvSpPr/>
          <p:nvPr/>
        </p:nvSpPr>
        <p:spPr>
          <a:xfrm rot="20407988">
            <a:off x="4287678" y="3783556"/>
            <a:ext cx="469318" cy="1377378"/>
          </a:xfrm>
          <a:prstGeom prst="ellipse">
            <a:avLst/>
          </a:prstGeom>
          <a:solidFill>
            <a:srgbClr val="7030A0">
              <a:alpha val="16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4" name="组合 34"/>
          <p:cNvGrpSpPr/>
          <p:nvPr/>
        </p:nvGrpSpPr>
        <p:grpSpPr>
          <a:xfrm>
            <a:off x="381001" y="577953"/>
            <a:ext cx="2662754" cy="3391108"/>
            <a:chOff x="1331640" y="476672"/>
            <a:chExt cx="2520280" cy="3312368"/>
          </a:xfrm>
        </p:grpSpPr>
        <p:sp>
          <p:nvSpPr>
            <p:cNvPr id="36" name="圆角矩形 35"/>
            <p:cNvSpPr/>
            <p:nvPr/>
          </p:nvSpPr>
          <p:spPr>
            <a:xfrm>
              <a:off x="1979712" y="476672"/>
              <a:ext cx="1440160" cy="1008112"/>
            </a:xfrm>
            <a:prstGeom prst="round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1500" b="1" dirty="0">
                  <a:solidFill>
                    <a:schemeClr val="accent5">
                      <a:lumMod val="10000"/>
                    </a:schemeClr>
                  </a:solidFill>
                  <a:latin typeface="Times New Roman" pitchFamily="18" charset="0"/>
                  <a:cs typeface="Times New Roman" pitchFamily="18" charset="0"/>
                </a:rPr>
                <a:t>Normal Operation</a:t>
              </a:r>
              <a:endParaRPr lang="zh-CN" altLang="en-US" sz="1500" b="1" dirty="0">
                <a:solidFill>
                  <a:schemeClr val="accent5">
                    <a:lumMod val="10000"/>
                  </a:schemeClr>
                </a:solidFill>
                <a:latin typeface="Times New Roman" pitchFamily="18" charset="0"/>
                <a:cs typeface="Times New Roman" pitchFamily="18" charset="0"/>
              </a:endParaRPr>
            </a:p>
          </p:txBody>
        </p:sp>
        <p:sp>
          <p:nvSpPr>
            <p:cNvPr id="37" name="圆角矩形 36"/>
            <p:cNvSpPr/>
            <p:nvPr/>
          </p:nvSpPr>
          <p:spPr>
            <a:xfrm>
              <a:off x="1835696" y="2780928"/>
              <a:ext cx="1440160" cy="1008112"/>
            </a:xfrm>
            <a:prstGeom prst="round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1500" b="1" dirty="0">
                  <a:solidFill>
                    <a:schemeClr val="accent5">
                      <a:lumMod val="10000"/>
                    </a:schemeClr>
                  </a:solidFill>
                  <a:latin typeface="Times New Roman" pitchFamily="18" charset="0"/>
                  <a:cs typeface="Times New Roman" pitchFamily="18" charset="0"/>
                </a:rPr>
                <a:t>Self-healing Operation</a:t>
              </a:r>
              <a:endParaRPr lang="zh-CN" altLang="en-US" sz="1500" b="1" dirty="0">
                <a:solidFill>
                  <a:schemeClr val="accent5">
                    <a:lumMod val="10000"/>
                  </a:schemeClr>
                </a:solidFill>
                <a:latin typeface="Times New Roman" pitchFamily="18" charset="0"/>
                <a:cs typeface="Times New Roman" pitchFamily="18" charset="0"/>
              </a:endParaRPr>
            </a:p>
          </p:txBody>
        </p:sp>
        <p:sp>
          <p:nvSpPr>
            <p:cNvPr id="38" name="左弧形箭头 37"/>
            <p:cNvSpPr/>
            <p:nvPr/>
          </p:nvSpPr>
          <p:spPr>
            <a:xfrm>
              <a:off x="1331640" y="980728"/>
              <a:ext cx="648072" cy="2232248"/>
            </a:xfrm>
            <a:prstGeom prst="curv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800">
                <a:solidFill>
                  <a:schemeClr val="accent5">
                    <a:lumMod val="10000"/>
                  </a:schemeClr>
                </a:solidFill>
              </a:endParaRPr>
            </a:p>
          </p:txBody>
        </p:sp>
        <p:sp>
          <p:nvSpPr>
            <p:cNvPr id="39" name="左弧形箭头 38"/>
            <p:cNvSpPr/>
            <p:nvPr/>
          </p:nvSpPr>
          <p:spPr>
            <a:xfrm rot="10800000">
              <a:off x="3275856" y="908720"/>
              <a:ext cx="576064" cy="2232248"/>
            </a:xfrm>
            <a:prstGeom prst="curv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sz="1800">
                <a:solidFill>
                  <a:schemeClr val="accent5">
                    <a:lumMod val="10000"/>
                  </a:schemeClr>
                </a:solidFill>
              </a:endParaRPr>
            </a:p>
          </p:txBody>
        </p:sp>
      </p:grpSp>
      <p:grpSp>
        <p:nvGrpSpPr>
          <p:cNvPr id="6" name="组合 27"/>
          <p:cNvGrpSpPr/>
          <p:nvPr/>
        </p:nvGrpSpPr>
        <p:grpSpPr>
          <a:xfrm>
            <a:off x="6246185" y="3442789"/>
            <a:ext cx="188123" cy="472265"/>
            <a:chOff x="7380312" y="836712"/>
            <a:chExt cx="432048" cy="936104"/>
          </a:xfrm>
        </p:grpSpPr>
        <p:cxnSp>
          <p:nvCxnSpPr>
            <p:cNvPr id="29" name="直接连接符 28"/>
            <p:cNvCxnSpPr/>
            <p:nvPr/>
          </p:nvCxnSpPr>
          <p:spPr>
            <a:xfrm rot="5400000">
              <a:off x="7272300" y="944724"/>
              <a:ext cx="432048" cy="2160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7380312" y="1268760"/>
              <a:ext cx="4320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rot="5400000">
              <a:off x="7416316" y="1376772"/>
              <a:ext cx="504056" cy="2880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组合 31"/>
          <p:cNvGrpSpPr/>
          <p:nvPr/>
        </p:nvGrpSpPr>
        <p:grpSpPr>
          <a:xfrm>
            <a:off x="4517993" y="3375322"/>
            <a:ext cx="125415" cy="539732"/>
            <a:chOff x="7380312" y="836712"/>
            <a:chExt cx="432048" cy="936104"/>
          </a:xfrm>
        </p:grpSpPr>
        <p:cxnSp>
          <p:nvCxnSpPr>
            <p:cNvPr id="33" name="直接连接符 32"/>
            <p:cNvCxnSpPr/>
            <p:nvPr/>
          </p:nvCxnSpPr>
          <p:spPr>
            <a:xfrm rot="5400000">
              <a:off x="7272300" y="944724"/>
              <a:ext cx="432048" cy="2160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7380312" y="1268760"/>
              <a:ext cx="4320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rot="5400000">
              <a:off x="7416316" y="1376772"/>
              <a:ext cx="504056" cy="2880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864257" name="Picture 1" descr="D:\ANL\slides vvccvr\mark.jpg"/>
          <p:cNvPicPr>
            <a:picLocks noChangeAspect="1" noChangeArrowheads="1"/>
          </p:cNvPicPr>
          <p:nvPr/>
        </p:nvPicPr>
        <p:blipFill>
          <a:blip r:embed="rId4" cstate="print"/>
          <a:srcRect/>
          <a:stretch>
            <a:fillRect/>
          </a:stretch>
        </p:blipFill>
        <p:spPr bwMode="auto">
          <a:xfrm>
            <a:off x="588478" y="4012203"/>
            <a:ext cx="2298150" cy="1551729"/>
          </a:xfrm>
          <a:prstGeom prst="rect">
            <a:avLst/>
          </a:prstGeom>
          <a:noFill/>
        </p:spPr>
      </p:pic>
      <p:sp>
        <p:nvSpPr>
          <p:cNvPr id="41" name="Title 1"/>
          <p:cNvSpPr txBox="1">
            <a:spLocks/>
          </p:cNvSpPr>
          <p:nvPr/>
        </p:nvSpPr>
        <p:spPr>
          <a:xfrm>
            <a:off x="10297" y="8561"/>
            <a:ext cx="8515350" cy="4572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rgbClr val="C00000"/>
                </a:solidFill>
                <a:latin typeface="Times New Roman" panose="02020603050405020304" pitchFamily="18" charset="0"/>
                <a:cs typeface="Times New Roman" panose="02020603050405020304" pitchFamily="18" charset="0"/>
              </a:rPr>
              <a:t>Restoration with Dynamic Microgrid Formation</a:t>
            </a:r>
          </a:p>
        </p:txBody>
      </p:sp>
    </p:spTree>
    <p:extLst>
      <p:ext uri="{BB962C8B-B14F-4D97-AF65-F5344CB8AC3E}">
        <p14:creationId xmlns:p14="http://schemas.microsoft.com/office/powerpoint/2010/main" val="348495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amond(in)">
                                      <p:cBhvr>
                                        <p:cTn id="17" dur="1000"/>
                                        <p:tgtEl>
                                          <p:spTgt spid="11"/>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diamond(in)">
                                      <p:cBhvr>
                                        <p:cTn id="20" dur="1000"/>
                                        <p:tgtEl>
                                          <p:spTgt spid="16"/>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diamond(in)">
                                      <p:cBhvr>
                                        <p:cTn id="23" dur="10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heckerboard(across)">
                                      <p:cBhvr>
                                        <p:cTn id="28" dur="500"/>
                                        <p:tgtEl>
                                          <p:spTgt spid="7"/>
                                        </p:tgtEl>
                                      </p:cBhvr>
                                    </p:animEffect>
                                  </p:childTnLst>
                                </p:cTn>
                              </p:par>
                              <p:par>
                                <p:cTn id="29" presetID="1" presetClass="exit" presetSubtype="0" fill="hold" nodeType="withEffect">
                                  <p:stCondLst>
                                    <p:cond delay="0"/>
                                  </p:stCondLst>
                                  <p:childTnLst>
                                    <p:set>
                                      <p:cBhvr>
                                        <p:cTn id="30" dur="1" fill="hold">
                                          <p:stCondLst>
                                            <p:cond delay="0"/>
                                          </p:stCondLst>
                                        </p:cTn>
                                        <p:tgtEl>
                                          <p:spTgt spid="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linds(horizontal)">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diamond(in)">
                                      <p:cBhvr>
                                        <p:cTn id="40" dur="2000"/>
                                        <p:tgtEl>
                                          <p:spTgt spid="26"/>
                                        </p:tgtEl>
                                      </p:cBhvr>
                                    </p:animEffect>
                                  </p:childTnLst>
                                </p:cTn>
                              </p:par>
                              <p:par>
                                <p:cTn id="41" presetID="8" presetClass="entr" presetSubtype="16"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diamond(in)">
                                      <p:cBhvr>
                                        <p:cTn id="43"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7" grpId="0" animBg="1"/>
      <p:bldP spid="25" grpId="0" animBg="1"/>
      <p:bldP spid="2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4"/>
          <p:cNvGraphicFramePr>
            <a:graphicFrameLocks noGrp="1"/>
          </p:cNvGraphicFramePr>
          <p:nvPr>
            <p:ph idx="1"/>
            <p:extLst>
              <p:ext uri="{D42A27DB-BD31-4B8C-83A1-F6EECF244321}">
                <p14:modId xmlns:p14="http://schemas.microsoft.com/office/powerpoint/2010/main" val="1897453580"/>
              </p:ext>
            </p:extLst>
          </p:nvPr>
        </p:nvGraphicFramePr>
        <p:xfrm>
          <a:off x="228600" y="2844525"/>
          <a:ext cx="8763000" cy="2926080"/>
        </p:xfrm>
        <a:graphic>
          <a:graphicData uri="http://schemas.openxmlformats.org/drawingml/2006/table">
            <a:tbl>
              <a:tblPr firstRow="1" bandRow="1">
                <a:tableStyleId>{5C22544A-7EE6-4342-B048-85BDC9FD1C3A}</a:tableStyleId>
              </a:tblPr>
              <a:tblGrid>
                <a:gridCol w="4381500">
                  <a:extLst>
                    <a:ext uri="{9D8B030D-6E8A-4147-A177-3AD203B41FA5}">
                      <a16:colId xmlns:a16="http://schemas.microsoft.com/office/drawing/2014/main" val="3519759412"/>
                    </a:ext>
                  </a:extLst>
                </a:gridCol>
                <a:gridCol w="4381500">
                  <a:extLst>
                    <a:ext uri="{9D8B030D-6E8A-4147-A177-3AD203B41FA5}">
                      <a16:colId xmlns:a16="http://schemas.microsoft.com/office/drawing/2014/main" val="4124844671"/>
                    </a:ext>
                  </a:extLst>
                </a:gridCol>
              </a:tblGrid>
              <a:tr h="370840">
                <a:tc>
                  <a:txBody>
                    <a:bodyPr/>
                    <a:lstStyle/>
                    <a:p>
                      <a:r>
                        <a:rPr lang="en-US" altLang="zh-CN" sz="2400" dirty="0">
                          <a:latin typeface="Times New Roman" panose="02020603050405020304" pitchFamily="18" charset="0"/>
                          <a:cs typeface="Times New Roman" panose="02020603050405020304" pitchFamily="18" charset="0"/>
                        </a:rPr>
                        <a:t>Static </a:t>
                      </a:r>
                      <a:r>
                        <a:rPr lang="en-US" altLang="zh-CN" sz="2400" dirty="0" smtClean="0">
                          <a:latin typeface="Times New Roman" panose="02020603050405020304" pitchFamily="18" charset="0"/>
                          <a:cs typeface="Times New Roman" panose="02020603050405020304" pitchFamily="18" charset="0"/>
                        </a:rPr>
                        <a:t>MGs</a:t>
                      </a:r>
                      <a:endParaRPr lang="zh-CN" altLang="en-US" sz="2400" dirty="0">
                        <a:latin typeface="Times New Roman" panose="02020603050405020304" pitchFamily="18" charset="0"/>
                        <a:cs typeface="Times New Roman" panose="02020603050405020304" pitchFamily="18" charset="0"/>
                      </a:endParaRPr>
                    </a:p>
                  </a:txBody>
                  <a:tcPr/>
                </a:tc>
                <a:tc>
                  <a:txBody>
                    <a:bodyPr/>
                    <a:lstStyle/>
                    <a:p>
                      <a:r>
                        <a:rPr lang="en-US" altLang="zh-CN" sz="2400" dirty="0">
                          <a:latin typeface="Times New Roman" panose="02020603050405020304" pitchFamily="18" charset="0"/>
                          <a:cs typeface="Times New Roman" panose="02020603050405020304" pitchFamily="18" charset="0"/>
                        </a:rPr>
                        <a:t>Dynamic </a:t>
                      </a:r>
                      <a:r>
                        <a:rPr lang="en-US" altLang="zh-CN" sz="2400" dirty="0" smtClean="0">
                          <a:latin typeface="Times New Roman" panose="02020603050405020304" pitchFamily="18" charset="0"/>
                          <a:cs typeface="Times New Roman" panose="02020603050405020304" pitchFamily="18" charset="0"/>
                        </a:rPr>
                        <a:t>MGs</a:t>
                      </a:r>
                      <a:endParaRPr lang="zh-CN" alt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60304616"/>
                  </a:ext>
                </a:extLst>
              </a:tr>
              <a:tr h="640080">
                <a:tc>
                  <a:txBody>
                    <a:bodyPr/>
                    <a:lstStyle/>
                    <a:p>
                      <a:r>
                        <a:rPr lang="en-US" altLang="zh-CN" sz="2400" dirty="0">
                          <a:latin typeface="Times New Roman" panose="02020603050405020304" pitchFamily="18" charset="0"/>
                          <a:cs typeface="Times New Roman" panose="02020603050405020304" pitchFamily="18" charset="0"/>
                        </a:rPr>
                        <a:t>Static electric boundaries and connection point with external system</a:t>
                      </a:r>
                      <a:endParaRPr lang="zh-CN" altLang="en-US" sz="2400" dirty="0">
                        <a:latin typeface="Times New Roman" panose="02020603050405020304" pitchFamily="18" charset="0"/>
                        <a:cs typeface="Times New Roman" panose="02020603050405020304" pitchFamily="18" charset="0"/>
                      </a:endParaRPr>
                    </a:p>
                  </a:txBody>
                  <a:tcPr/>
                </a:tc>
                <a:tc>
                  <a:txBody>
                    <a:bodyPr/>
                    <a:lstStyle/>
                    <a:p>
                      <a:r>
                        <a:rPr lang="en-US" altLang="zh-CN" sz="2400" dirty="0">
                          <a:latin typeface="Times New Roman" panose="02020603050405020304" pitchFamily="18" charset="0"/>
                          <a:cs typeface="Times New Roman" panose="02020603050405020304" pitchFamily="18" charset="0"/>
                        </a:rPr>
                        <a:t>Dynamic electric boundaries</a:t>
                      </a:r>
                      <a:r>
                        <a:rPr lang="en-US" altLang="zh-CN" sz="2400" baseline="0" dirty="0">
                          <a:latin typeface="Times New Roman" panose="02020603050405020304" pitchFamily="18" charset="0"/>
                          <a:cs typeface="Times New Roman" panose="02020603050405020304" pitchFamily="18" charset="0"/>
                        </a:rPr>
                        <a:t> and connection point with external system</a:t>
                      </a:r>
                      <a:endParaRPr lang="zh-CN" alt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79764589"/>
                  </a:ext>
                </a:extLst>
              </a:tr>
              <a:tr h="640080">
                <a:tc>
                  <a:txBody>
                    <a:bodyPr/>
                    <a:lstStyle/>
                    <a:p>
                      <a:r>
                        <a:rPr lang="en-US" altLang="zh-CN" sz="2400" dirty="0">
                          <a:latin typeface="Times New Roman" panose="02020603050405020304" pitchFamily="18" charset="0"/>
                          <a:cs typeface="Times New Roman" panose="02020603050405020304" pitchFamily="18" charset="0"/>
                        </a:rPr>
                        <a:t>Energy resources and managed</a:t>
                      </a:r>
                      <a:r>
                        <a:rPr lang="en-US" altLang="zh-CN" sz="2400" baseline="0" dirty="0">
                          <a:latin typeface="Times New Roman" panose="02020603050405020304" pitchFamily="18" charset="0"/>
                          <a:cs typeface="Times New Roman" panose="02020603050405020304" pitchFamily="18" charset="0"/>
                        </a:rPr>
                        <a:t> in a static group</a:t>
                      </a:r>
                      <a:endParaRPr lang="zh-CN" altLang="en-US" sz="2400" dirty="0">
                        <a:latin typeface="Times New Roman" panose="02020603050405020304" pitchFamily="18" charset="0"/>
                        <a:cs typeface="Times New Roman" panose="02020603050405020304" pitchFamily="18" charset="0"/>
                      </a:endParaRPr>
                    </a:p>
                  </a:txBody>
                  <a:tcPr/>
                </a:tc>
                <a:tc>
                  <a:txBody>
                    <a:bodyPr/>
                    <a:lstStyle/>
                    <a:p>
                      <a:r>
                        <a:rPr lang="en-US" altLang="zh-CN" sz="2400" dirty="0">
                          <a:latin typeface="Times New Roman" panose="02020603050405020304" pitchFamily="18" charset="0"/>
                          <a:cs typeface="Times New Roman" panose="02020603050405020304" pitchFamily="18" charset="0"/>
                        </a:rPr>
                        <a:t>Energy resources need to be grouped dynamically</a:t>
                      </a:r>
                      <a:endParaRPr lang="zh-CN" alt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05215961"/>
                  </a:ext>
                </a:extLst>
              </a:tr>
              <a:tr h="370840">
                <a:tc>
                  <a:txBody>
                    <a:bodyPr/>
                    <a:lstStyle/>
                    <a:p>
                      <a:r>
                        <a:rPr lang="en-US" altLang="zh-CN" sz="2400" dirty="0">
                          <a:latin typeface="Times New Roman" panose="02020603050405020304" pitchFamily="18" charset="0"/>
                          <a:cs typeface="Times New Roman" panose="02020603050405020304" pitchFamily="18" charset="0"/>
                        </a:rPr>
                        <a:t>Operation as a single entity</a:t>
                      </a:r>
                      <a:endParaRPr lang="zh-CN" altLang="en-US" sz="2400" dirty="0">
                        <a:latin typeface="Times New Roman" panose="02020603050405020304" pitchFamily="18" charset="0"/>
                        <a:cs typeface="Times New Roman" panose="02020603050405020304" pitchFamily="18" charset="0"/>
                      </a:endParaRPr>
                    </a:p>
                  </a:txBody>
                  <a:tcPr/>
                </a:tc>
                <a:tc>
                  <a:txBody>
                    <a:bodyPr/>
                    <a:lstStyle/>
                    <a:p>
                      <a:r>
                        <a:rPr lang="en-US" altLang="zh-CN" sz="2400" dirty="0">
                          <a:latin typeface="Times New Roman" panose="02020603050405020304" pitchFamily="18" charset="0"/>
                          <a:cs typeface="Times New Roman" panose="02020603050405020304" pitchFamily="18" charset="0"/>
                        </a:rPr>
                        <a:t>Coordinated operation is required</a:t>
                      </a:r>
                      <a:endParaRPr lang="zh-CN" alt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15192545"/>
                  </a:ext>
                </a:extLst>
              </a:tr>
            </a:tbl>
          </a:graphicData>
        </a:graphic>
      </p:graphicFrame>
      <p:sp>
        <p:nvSpPr>
          <p:cNvPr id="4" name="灯片编号占位符 3"/>
          <p:cNvSpPr>
            <a:spLocks noGrp="1"/>
          </p:cNvSpPr>
          <p:nvPr>
            <p:ph type="sldNum" sz="quarter" idx="12"/>
          </p:nvPr>
        </p:nvSpPr>
        <p:spPr/>
        <p:txBody>
          <a:bodyPr/>
          <a:lstStyle/>
          <a:p>
            <a:pPr>
              <a:defRPr/>
            </a:pPr>
            <a:fld id="{2FFE4B61-D119-4C2A-B0FD-8BB9E4349C88}" type="slidenum">
              <a:rPr lang="en-US" smtClean="0">
                <a:latin typeface="Times New Roman" panose="02020603050405020304" pitchFamily="18" charset="0"/>
                <a:cs typeface="Times New Roman" panose="02020603050405020304" pitchFamily="18" charset="0"/>
              </a:rPr>
              <a:pPr>
                <a:defRPr/>
              </a:pPr>
              <a:t>36</a:t>
            </a:fld>
            <a:endParaRPr lang="en-US" dirty="0">
              <a:latin typeface="Times New Roman" panose="02020603050405020304" pitchFamily="18" charset="0"/>
              <a:cs typeface="Times New Roman" panose="02020603050405020304" pitchFamily="18" charset="0"/>
            </a:endParaRPr>
          </a:p>
        </p:txBody>
      </p:sp>
      <p:sp>
        <p:nvSpPr>
          <p:cNvPr id="6" name="文本框 5"/>
          <p:cNvSpPr txBox="1"/>
          <p:nvPr/>
        </p:nvSpPr>
        <p:spPr>
          <a:xfrm>
            <a:off x="228600" y="600059"/>
            <a:ext cx="8763000" cy="1938992"/>
          </a:xfrm>
          <a:prstGeom prst="rect">
            <a:avLst/>
          </a:prstGeom>
          <a:noFill/>
        </p:spPr>
        <p:txBody>
          <a:bodyPr wrap="square" rtlCol="0">
            <a:spAutoFit/>
          </a:bodyPr>
          <a:lstStyle/>
          <a:p>
            <a:pPr marL="285743" indent="-285743" algn="just">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Static </a:t>
            </a:r>
            <a:r>
              <a:rPr lang="en-US" altLang="zh-CN" dirty="0" smtClean="0">
                <a:latin typeface="Times New Roman" panose="02020603050405020304" pitchFamily="18" charset="0"/>
                <a:cs typeface="Times New Roman" panose="02020603050405020304" pitchFamily="18" charset="0"/>
              </a:rPr>
              <a:t>MGs </a:t>
            </a:r>
            <a:r>
              <a:rPr lang="en-US" altLang="zh-CN" dirty="0">
                <a:latin typeface="Times New Roman" panose="02020603050405020304" pitchFamily="18" charset="0"/>
                <a:cs typeface="Times New Roman" panose="02020603050405020304" pitchFamily="18" charset="0"/>
              </a:rPr>
              <a:t>vs. dynamic </a:t>
            </a:r>
            <a:r>
              <a:rPr lang="en-US" altLang="zh-CN" dirty="0" smtClean="0">
                <a:latin typeface="Times New Roman" panose="02020603050405020304" pitchFamily="18" charset="0"/>
                <a:cs typeface="Times New Roman" panose="02020603050405020304" pitchFamily="18" charset="0"/>
              </a:rPr>
              <a:t>MGs</a:t>
            </a:r>
            <a:endParaRPr lang="en-US" altLang="zh-CN" dirty="0">
              <a:latin typeface="Times New Roman" panose="02020603050405020304" pitchFamily="18" charset="0"/>
              <a:cs typeface="Times New Roman" panose="02020603050405020304" pitchFamily="18" charset="0"/>
            </a:endParaRPr>
          </a:p>
          <a:p>
            <a:pPr marL="285743" indent="-285743" algn="just">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A distribution grid can be automatically divided into several autonomous </a:t>
            </a:r>
            <a:r>
              <a:rPr lang="en-US" altLang="zh-CN" dirty="0" smtClean="0">
                <a:latin typeface="Times New Roman" panose="02020603050405020304" pitchFamily="18" charset="0"/>
                <a:cs typeface="Times New Roman" panose="02020603050405020304" pitchFamily="18" charset="0"/>
              </a:rPr>
              <a:t>MGs </a:t>
            </a:r>
            <a:r>
              <a:rPr lang="en-US" altLang="zh-CN" dirty="0">
                <a:latin typeface="Times New Roman" panose="02020603050405020304" pitchFamily="18" charset="0"/>
                <a:cs typeface="Times New Roman" panose="02020603050405020304" pitchFamily="18" charset="0"/>
              </a:rPr>
              <a:t>surrounding local energy resources in response to power outage in the system. The configuration of these </a:t>
            </a:r>
            <a:r>
              <a:rPr lang="en-US" altLang="zh-CN" dirty="0" smtClean="0">
                <a:latin typeface="Times New Roman" panose="02020603050405020304" pitchFamily="18" charset="0"/>
                <a:cs typeface="Times New Roman" panose="02020603050405020304" pitchFamily="18" charset="0"/>
              </a:rPr>
              <a:t>MGs </a:t>
            </a:r>
            <a:r>
              <a:rPr lang="en-US" altLang="zh-CN" dirty="0">
                <a:latin typeface="Times New Roman" panose="02020603050405020304" pitchFamily="18" charset="0"/>
                <a:cs typeface="Times New Roman" panose="02020603050405020304" pitchFamily="18" charset="0"/>
              </a:rPr>
              <a:t>can be changed dynamically.</a:t>
            </a:r>
            <a:endParaRPr lang="zh-CN" altLang="en-US" dirty="0">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0" y="35011"/>
            <a:ext cx="8515350" cy="4572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rgbClr val="C00000"/>
                </a:solidFill>
                <a:latin typeface="Times New Roman" panose="02020603050405020304" pitchFamily="18" charset="0"/>
                <a:cs typeface="Times New Roman" panose="02020603050405020304" pitchFamily="18" charset="0"/>
              </a:rPr>
              <a:t>Restoration with Dynamic </a:t>
            </a:r>
            <a:r>
              <a:rPr lang="en-US" sz="3000" dirty="0" smtClean="0">
                <a:solidFill>
                  <a:srgbClr val="C00000"/>
                </a:solidFill>
                <a:latin typeface="Times New Roman" panose="02020603050405020304" pitchFamily="18" charset="0"/>
                <a:cs typeface="Times New Roman" panose="02020603050405020304" pitchFamily="18" charset="0"/>
              </a:rPr>
              <a:t>MG </a:t>
            </a:r>
            <a:r>
              <a:rPr lang="en-US" sz="3000" dirty="0">
                <a:solidFill>
                  <a:srgbClr val="C00000"/>
                </a:solidFill>
                <a:latin typeface="Times New Roman" panose="02020603050405020304" pitchFamily="18" charset="0"/>
                <a:cs typeface="Times New Roman" panose="02020603050405020304" pitchFamily="18" charset="0"/>
              </a:rPr>
              <a:t>Formation</a:t>
            </a:r>
          </a:p>
        </p:txBody>
      </p:sp>
    </p:spTree>
    <p:extLst>
      <p:ext uri="{BB962C8B-B14F-4D97-AF65-F5344CB8AC3E}">
        <p14:creationId xmlns:p14="http://schemas.microsoft.com/office/powerpoint/2010/main" val="11253643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26338" y="544654"/>
            <a:ext cx="8689061" cy="3394472"/>
          </a:xfrm>
        </p:spPr>
        <p:txBody>
          <a:bodyPr>
            <a:noAutofit/>
          </a:bodyPr>
          <a:lstStyle/>
          <a:p>
            <a:r>
              <a:rPr lang="en-US" altLang="zh-CN" dirty="0">
                <a:solidFill>
                  <a:schemeClr val="tx1"/>
                </a:solidFill>
                <a:latin typeface="Times New Roman" panose="02020603050405020304" pitchFamily="18" charset="0"/>
                <a:cs typeface="Times New Roman" panose="02020603050405020304" pitchFamily="18" charset="0"/>
              </a:rPr>
              <a:t>Objective function: maximize weighted load  picked up</a:t>
            </a:r>
          </a:p>
          <a:p>
            <a:endParaRPr lang="en-US" altLang="zh-CN" dirty="0">
              <a:solidFill>
                <a:schemeClr val="tx1"/>
              </a:solidFill>
              <a:latin typeface="Times New Roman" panose="02020603050405020304" pitchFamily="18" charset="0"/>
              <a:cs typeface="Times New Roman" panose="02020603050405020304" pitchFamily="18" charset="0"/>
            </a:endParaRPr>
          </a:p>
          <a:p>
            <a:endParaRPr lang="en-US" altLang="zh-CN" dirty="0">
              <a:solidFill>
                <a:schemeClr val="tx1"/>
              </a:solidFill>
              <a:latin typeface="Times New Roman" panose="02020603050405020304" pitchFamily="18" charset="0"/>
              <a:cs typeface="Times New Roman" panose="02020603050405020304" pitchFamily="18" charset="0"/>
            </a:endParaRPr>
          </a:p>
          <a:p>
            <a:r>
              <a:rPr lang="en-US" altLang="zh-CN" dirty="0" smtClean="0">
                <a:solidFill>
                  <a:schemeClr val="tx1"/>
                </a:solidFill>
                <a:latin typeface="Times New Roman" panose="02020603050405020304" pitchFamily="18" charset="0"/>
                <a:cs typeface="Times New Roman" panose="02020603050405020304" pitchFamily="18" charset="0"/>
              </a:rPr>
              <a:t>Constraints </a:t>
            </a:r>
            <a:r>
              <a:rPr lang="en-US" altLang="zh-CN" dirty="0">
                <a:solidFill>
                  <a:schemeClr val="tx1"/>
                </a:solidFill>
                <a:latin typeface="Times New Roman" panose="02020603050405020304" pitchFamily="18" charset="0"/>
                <a:cs typeface="Times New Roman" panose="02020603050405020304" pitchFamily="18" charset="0"/>
              </a:rPr>
              <a:t>for </a:t>
            </a:r>
            <a:r>
              <a:rPr lang="en-US" altLang="zh-CN" dirty="0" smtClean="0">
                <a:solidFill>
                  <a:schemeClr val="tx1"/>
                </a:solidFill>
                <a:latin typeface="Times New Roman" panose="02020603050405020304" pitchFamily="18" charset="0"/>
                <a:cs typeface="Times New Roman" panose="02020603050405020304" pitchFamily="18" charset="0"/>
              </a:rPr>
              <a:t>MGs </a:t>
            </a:r>
            <a:r>
              <a:rPr lang="en-US" altLang="zh-CN" dirty="0">
                <a:solidFill>
                  <a:schemeClr val="tx1"/>
                </a:solidFill>
                <a:latin typeface="Times New Roman" panose="02020603050405020304" pitchFamily="18" charset="0"/>
                <a:cs typeface="Times New Roman" panose="02020603050405020304" pitchFamily="18" charset="0"/>
              </a:rPr>
              <a:t>Formation in MILP</a:t>
            </a:r>
          </a:p>
          <a:p>
            <a:pPr lvl="1"/>
            <a:r>
              <a:rPr lang="en-US" altLang="zh-CN" sz="2000" dirty="0">
                <a:solidFill>
                  <a:schemeClr val="tx1"/>
                </a:solidFill>
                <a:latin typeface="Times New Roman" panose="02020603050405020304" pitchFamily="18" charset="0"/>
                <a:cs typeface="Times New Roman" panose="02020603050405020304" pitchFamily="18" charset="0"/>
              </a:rPr>
              <a:t>1) Node clustering constraints</a:t>
            </a:r>
          </a:p>
          <a:p>
            <a:pPr lvl="1"/>
            <a:r>
              <a:rPr lang="en-US" altLang="zh-CN" sz="2000" dirty="0">
                <a:solidFill>
                  <a:schemeClr val="tx1"/>
                </a:solidFill>
                <a:latin typeface="Times New Roman" panose="02020603050405020304" pitchFamily="18" charset="0"/>
                <a:cs typeface="Times New Roman" panose="02020603050405020304" pitchFamily="18" charset="0"/>
              </a:rPr>
              <a:t>2) </a:t>
            </a:r>
            <a:r>
              <a:rPr lang="en-US" altLang="zh-CN" sz="2000" dirty="0" smtClean="0">
                <a:solidFill>
                  <a:schemeClr val="tx1"/>
                </a:solidFill>
                <a:latin typeface="Times New Roman" panose="02020603050405020304" pitchFamily="18" charset="0"/>
                <a:cs typeface="Times New Roman" panose="02020603050405020304" pitchFamily="18" charset="0"/>
              </a:rPr>
              <a:t>MG </a:t>
            </a:r>
            <a:r>
              <a:rPr lang="en-US" altLang="zh-CN" sz="2000" dirty="0">
                <a:solidFill>
                  <a:schemeClr val="tx1"/>
                </a:solidFill>
                <a:latin typeface="Times New Roman" panose="02020603050405020304" pitchFamily="18" charset="0"/>
                <a:cs typeface="Times New Roman" panose="02020603050405020304" pitchFamily="18" charset="0"/>
              </a:rPr>
              <a:t>connectivity constraints. For a radial (tree) distribution network, each microgrid can be viewed as a subtree network with the root node being the node where the DG is installed. </a:t>
            </a:r>
          </a:p>
          <a:p>
            <a:pPr lvl="1"/>
            <a:r>
              <a:rPr lang="en-US" altLang="zh-CN" sz="2000" dirty="0">
                <a:solidFill>
                  <a:schemeClr val="tx1"/>
                </a:solidFill>
                <a:latin typeface="Times New Roman" panose="02020603050405020304" pitchFamily="18" charset="0"/>
                <a:cs typeface="Times New Roman" panose="02020603050405020304" pitchFamily="18" charset="0"/>
              </a:rPr>
              <a:t>3) </a:t>
            </a:r>
            <a:r>
              <a:rPr lang="en-US" altLang="zh-CN" sz="2000" dirty="0" smtClean="0">
                <a:solidFill>
                  <a:schemeClr val="tx1"/>
                </a:solidFill>
                <a:latin typeface="Times New Roman" panose="02020603050405020304" pitchFamily="18" charset="0"/>
                <a:cs typeface="Times New Roman" panose="02020603050405020304" pitchFamily="18" charset="0"/>
              </a:rPr>
              <a:t>MG </a:t>
            </a:r>
            <a:r>
              <a:rPr lang="en-US" altLang="zh-CN" sz="2000" dirty="0">
                <a:solidFill>
                  <a:schemeClr val="tx1"/>
                </a:solidFill>
                <a:latin typeface="Times New Roman" panose="02020603050405020304" pitchFamily="18" charset="0"/>
                <a:cs typeface="Times New Roman" panose="02020603050405020304" pitchFamily="18" charset="0"/>
              </a:rPr>
              <a:t>branch-node constraints. Each node/line must belong to a certain </a:t>
            </a:r>
            <a:r>
              <a:rPr lang="en-US" altLang="zh-CN" sz="2000" dirty="0" smtClean="0">
                <a:solidFill>
                  <a:schemeClr val="tx1"/>
                </a:solidFill>
                <a:latin typeface="Times New Roman" panose="02020603050405020304" pitchFamily="18" charset="0"/>
                <a:cs typeface="Times New Roman" panose="02020603050405020304" pitchFamily="18" charset="0"/>
              </a:rPr>
              <a:t>MG</a:t>
            </a:r>
            <a:endParaRPr lang="en-US" altLang="zh-CN" sz="2000" dirty="0">
              <a:solidFill>
                <a:schemeClr val="tx1"/>
              </a:solidFill>
              <a:latin typeface="Times New Roman" panose="02020603050405020304" pitchFamily="18" charset="0"/>
              <a:cs typeface="Times New Roman" panose="02020603050405020304" pitchFamily="18" charset="0"/>
            </a:endParaRPr>
          </a:p>
          <a:p>
            <a:pPr lvl="1"/>
            <a:r>
              <a:rPr lang="en-US" altLang="zh-CN" sz="2000" dirty="0">
                <a:solidFill>
                  <a:schemeClr val="tx1"/>
                </a:solidFill>
                <a:latin typeface="Times New Roman" panose="02020603050405020304" pitchFamily="18" charset="0"/>
                <a:cs typeface="Times New Roman" panose="02020603050405020304" pitchFamily="18" charset="0"/>
              </a:rPr>
              <a:t>4) </a:t>
            </a:r>
            <a:r>
              <a:rPr lang="en-US" altLang="zh-CN" sz="2000" dirty="0" smtClean="0">
                <a:solidFill>
                  <a:schemeClr val="tx1"/>
                </a:solidFill>
                <a:latin typeface="Times New Roman" panose="02020603050405020304" pitchFamily="18" charset="0"/>
                <a:cs typeface="Times New Roman" panose="02020603050405020304" pitchFamily="18" charset="0"/>
              </a:rPr>
              <a:t>MG </a:t>
            </a:r>
            <a:r>
              <a:rPr lang="en-US" altLang="zh-CN" sz="2000" dirty="0">
                <a:solidFill>
                  <a:schemeClr val="tx1"/>
                </a:solidFill>
                <a:latin typeface="Times New Roman" panose="02020603050405020304" pitchFamily="18" charset="0"/>
                <a:cs typeface="Times New Roman" panose="02020603050405020304" pitchFamily="18" charset="0"/>
              </a:rPr>
              <a:t>load pickup constraints</a:t>
            </a:r>
          </a:p>
          <a:p>
            <a:pPr lvl="1"/>
            <a:r>
              <a:rPr lang="en-US" altLang="zh-CN" sz="2000" dirty="0">
                <a:solidFill>
                  <a:schemeClr val="tx1"/>
                </a:solidFill>
                <a:latin typeface="Times New Roman" panose="02020603050405020304" pitchFamily="18" charset="0"/>
                <a:cs typeface="Times New Roman" panose="02020603050405020304" pitchFamily="18" charset="0"/>
              </a:rPr>
              <a:t>5</a:t>
            </a:r>
            <a:r>
              <a:rPr lang="en-US" altLang="zh-CN" sz="2000" dirty="0" smtClean="0">
                <a:solidFill>
                  <a:schemeClr val="tx1"/>
                </a:solidFill>
                <a:latin typeface="Times New Roman" panose="02020603050405020304" pitchFamily="18" charset="0"/>
                <a:cs typeface="Times New Roman" panose="02020603050405020304" pitchFamily="18" charset="0"/>
              </a:rPr>
              <a:t>) MG </a:t>
            </a:r>
            <a:r>
              <a:rPr lang="en-US" altLang="zh-CN" sz="2000" dirty="0">
                <a:solidFill>
                  <a:schemeClr val="tx1"/>
                </a:solidFill>
                <a:latin typeface="Times New Roman" panose="02020603050405020304" pitchFamily="18" charset="0"/>
                <a:cs typeface="Times New Roman" panose="02020603050405020304" pitchFamily="18" charset="0"/>
              </a:rPr>
              <a:t>operation constraints: Linearized DistFlow model</a:t>
            </a:r>
          </a:p>
          <a:p>
            <a:pPr lvl="1"/>
            <a:r>
              <a:rPr lang="en-US" altLang="zh-CN" sz="2000" dirty="0">
                <a:solidFill>
                  <a:schemeClr val="tx1"/>
                </a:solidFill>
                <a:latin typeface="Times New Roman" panose="02020603050405020304" pitchFamily="18" charset="0"/>
                <a:cs typeface="Times New Roman" panose="02020603050405020304" pitchFamily="18" charset="0"/>
              </a:rPr>
              <a:t>6) Distribution system condition constraints</a:t>
            </a:r>
            <a:endParaRPr lang="zh-CN" altLang="en-US" sz="2000" dirty="0">
              <a:solidFill>
                <a:schemeClr val="tx1"/>
              </a:solidFill>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2"/>
          </p:nvPr>
        </p:nvSpPr>
        <p:spPr/>
        <p:txBody>
          <a:bodyPr/>
          <a:lstStyle/>
          <a:p>
            <a:pPr>
              <a:defRPr/>
            </a:pPr>
            <a:fld id="{2FFE4B61-D119-4C2A-B0FD-8BB9E4349C88}" type="slidenum">
              <a:rPr lang="en-US" smtClean="0">
                <a:latin typeface="Times New Roman" panose="02020603050405020304" pitchFamily="18" charset="0"/>
                <a:cs typeface="Times New Roman" panose="02020603050405020304" pitchFamily="18" charset="0"/>
              </a:rPr>
              <a:pPr>
                <a:defRPr/>
              </a:pPr>
              <a:t>37</a:t>
            </a:fld>
            <a:endParaRPr lang="en-US" dirty="0">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a:blip r:embed="rId2"/>
          <a:stretch>
            <a:fillRect/>
          </a:stretch>
        </p:blipFill>
        <p:spPr>
          <a:xfrm>
            <a:off x="2286000" y="1029195"/>
            <a:ext cx="4359726" cy="726620"/>
          </a:xfrm>
          <a:prstGeom prst="rect">
            <a:avLst/>
          </a:prstGeom>
        </p:spPr>
      </p:pic>
      <p:sp>
        <p:nvSpPr>
          <p:cNvPr id="7" name="Title 1"/>
          <p:cNvSpPr txBox="1">
            <a:spLocks/>
          </p:cNvSpPr>
          <p:nvPr/>
        </p:nvSpPr>
        <p:spPr>
          <a:xfrm>
            <a:off x="-18491" y="26773"/>
            <a:ext cx="8515350" cy="4572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rgbClr val="C00000"/>
                </a:solidFill>
                <a:latin typeface="Times New Roman" panose="02020603050405020304" pitchFamily="18" charset="0"/>
                <a:cs typeface="Times New Roman" panose="02020603050405020304" pitchFamily="18" charset="0"/>
              </a:rPr>
              <a:t>Restoration with Dynamic </a:t>
            </a:r>
            <a:r>
              <a:rPr lang="en-US" sz="3000" dirty="0" smtClean="0">
                <a:solidFill>
                  <a:srgbClr val="C00000"/>
                </a:solidFill>
                <a:latin typeface="Times New Roman" panose="02020603050405020304" pitchFamily="18" charset="0"/>
                <a:cs typeface="Times New Roman" panose="02020603050405020304" pitchFamily="18" charset="0"/>
              </a:rPr>
              <a:t>MG </a:t>
            </a:r>
            <a:r>
              <a:rPr lang="en-US" sz="3000" dirty="0">
                <a:solidFill>
                  <a:srgbClr val="C00000"/>
                </a:solidFill>
                <a:latin typeface="Times New Roman" panose="02020603050405020304" pitchFamily="18" charset="0"/>
                <a:cs typeface="Times New Roman" panose="02020603050405020304" pitchFamily="18" charset="0"/>
              </a:rPr>
              <a:t>Formation</a:t>
            </a:r>
          </a:p>
        </p:txBody>
      </p:sp>
    </p:spTree>
    <p:extLst>
      <p:ext uri="{BB962C8B-B14F-4D97-AF65-F5344CB8AC3E}">
        <p14:creationId xmlns:p14="http://schemas.microsoft.com/office/powerpoint/2010/main" val="1648052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6200" y="656411"/>
            <a:ext cx="8554250" cy="3394472"/>
          </a:xfrm>
        </p:spPr>
        <p:txBody>
          <a:bodyPr>
            <a:noAutofit/>
          </a:bodyPr>
          <a:lstStyle/>
          <a:p>
            <a:pPr algn="just"/>
            <a:r>
              <a:rPr lang="en-US" altLang="zh-CN" sz="2000" dirty="0">
                <a:solidFill>
                  <a:schemeClr val="tx1"/>
                </a:solidFill>
                <a:latin typeface="Times New Roman" panose="02020603050405020304" pitchFamily="18" charset="0"/>
                <a:cs typeface="Times New Roman" panose="02020603050405020304" pitchFamily="18" charset="0"/>
              </a:rPr>
              <a:t>The on-outage area will be optimally sectionalized into networked self-adequate MGs which can autonomously provide reliable power supply to a maximum number of affected customers. </a:t>
            </a:r>
          </a:p>
          <a:p>
            <a:pPr algn="just"/>
            <a:r>
              <a:rPr lang="zh-CN" altLang="en-US" sz="2000" dirty="0">
                <a:solidFill>
                  <a:schemeClr val="tx1"/>
                </a:solidFill>
                <a:latin typeface="Times New Roman" panose="02020603050405020304" pitchFamily="18" charset="0"/>
                <a:cs typeface="Times New Roman" panose="02020603050405020304" pitchFamily="18" charset="0"/>
              </a:rPr>
              <a:t>An optimization problem is formulated and solved to obtain optimal decisions over the optimization window.  However, only the decision for the first time interval in the window is implemented in practice. The solutions for other time intervals will be discarded. The above process is repeated</a:t>
            </a:r>
            <a:r>
              <a:rPr lang="en-US" altLang="zh-CN" sz="2000" dirty="0">
                <a:solidFill>
                  <a:schemeClr val="tx1"/>
                </a:solidFill>
                <a:latin typeface="Times New Roman" panose="02020603050405020304" pitchFamily="18" charset="0"/>
                <a:cs typeface="Times New Roman" panose="02020603050405020304" pitchFamily="18" charset="0"/>
              </a:rPr>
              <a:t>.</a:t>
            </a:r>
            <a:endParaRPr lang="zh-CN" altLang="en-US" sz="2000" dirty="0">
              <a:solidFill>
                <a:schemeClr val="tx1"/>
              </a:solidFill>
              <a:latin typeface="Times New Roman" panose="02020603050405020304" pitchFamily="18" charset="0"/>
              <a:cs typeface="Times New Roman" panose="02020603050405020304" pitchFamily="18" charset="0"/>
            </a:endParaRPr>
          </a:p>
          <a:p>
            <a:endParaRPr lang="zh-CN" altLang="en-US" sz="2000" dirty="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2"/>
          </p:nvPr>
        </p:nvSpPr>
        <p:spPr/>
        <p:txBody>
          <a:bodyPr/>
          <a:lstStyle/>
          <a:p>
            <a:pPr>
              <a:defRPr/>
            </a:pPr>
            <a:fld id="{2FFE4B61-D119-4C2A-B0FD-8BB9E4349C88}" type="slidenum">
              <a:rPr lang="en-US" smtClean="0">
                <a:latin typeface="Times New Roman" panose="02020603050405020304" pitchFamily="18" charset="0"/>
                <a:cs typeface="Times New Roman" panose="02020603050405020304" pitchFamily="18" charset="0"/>
              </a:rPr>
              <a:pPr>
                <a:defRPr/>
              </a:pPr>
              <a:t>38</a:t>
            </a:fld>
            <a:endParaRPr lang="en-US" dirty="0">
              <a:latin typeface="Times New Roman" panose="02020603050405020304" pitchFamily="18" charset="0"/>
              <a:cs typeface="Times New Roman" panose="02020603050405020304" pitchFamily="18" charset="0"/>
            </a:endParaRPr>
          </a:p>
        </p:txBody>
      </p:sp>
      <p:pic>
        <p:nvPicPr>
          <p:cNvPr id="6" name="图片 5"/>
          <p:cNvPicPr>
            <a:picLocks noChangeAspect="1"/>
          </p:cNvPicPr>
          <p:nvPr/>
        </p:nvPicPr>
        <p:blipFill rotWithShape="1">
          <a:blip r:embed="rId2"/>
          <a:srcRect b="18431"/>
          <a:stretch/>
        </p:blipFill>
        <p:spPr>
          <a:xfrm>
            <a:off x="1828800" y="2982312"/>
            <a:ext cx="6066301" cy="2456012"/>
          </a:xfrm>
          <a:prstGeom prst="rect">
            <a:avLst/>
          </a:prstGeom>
        </p:spPr>
      </p:pic>
      <p:sp>
        <p:nvSpPr>
          <p:cNvPr id="9" name="Title 1"/>
          <p:cNvSpPr txBox="1">
            <a:spLocks/>
          </p:cNvSpPr>
          <p:nvPr/>
        </p:nvSpPr>
        <p:spPr>
          <a:xfrm>
            <a:off x="0" y="62166"/>
            <a:ext cx="8515350" cy="4572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rgbClr val="C00000"/>
                </a:solidFill>
                <a:latin typeface="Times New Roman" panose="02020603050405020304" pitchFamily="18" charset="0"/>
                <a:cs typeface="Times New Roman" panose="02020603050405020304" pitchFamily="18" charset="0"/>
              </a:rPr>
              <a:t>Restoration with Dynamic </a:t>
            </a:r>
            <a:r>
              <a:rPr lang="en-US" sz="3000" dirty="0" smtClean="0">
                <a:solidFill>
                  <a:srgbClr val="C00000"/>
                </a:solidFill>
                <a:latin typeface="Times New Roman" panose="02020603050405020304" pitchFamily="18" charset="0"/>
                <a:cs typeface="Times New Roman" panose="02020603050405020304" pitchFamily="18" charset="0"/>
              </a:rPr>
              <a:t>MG </a:t>
            </a:r>
            <a:r>
              <a:rPr lang="en-US" sz="3000" dirty="0">
                <a:solidFill>
                  <a:srgbClr val="C00000"/>
                </a:solidFill>
                <a:latin typeface="Times New Roman" panose="02020603050405020304" pitchFamily="18" charset="0"/>
                <a:cs typeface="Times New Roman" panose="02020603050405020304" pitchFamily="18" charset="0"/>
              </a:rPr>
              <a:t>Formation</a:t>
            </a:r>
          </a:p>
        </p:txBody>
      </p:sp>
      <p:sp>
        <p:nvSpPr>
          <p:cNvPr id="11" name="TextBox 10"/>
          <p:cNvSpPr txBox="1"/>
          <p:nvPr/>
        </p:nvSpPr>
        <p:spPr>
          <a:xfrm>
            <a:off x="3311685" y="5470801"/>
            <a:ext cx="3100529" cy="253916"/>
          </a:xfrm>
          <a:prstGeom prst="rect">
            <a:avLst/>
          </a:prstGeom>
          <a:noFill/>
        </p:spPr>
        <p:txBody>
          <a:bodyPr wrap="none" rtlCol="0">
            <a:spAutoFit/>
          </a:bodyPr>
          <a:lstStyle/>
          <a:p>
            <a:r>
              <a:rPr lang="en-US" sz="1050" dirty="0">
                <a:latin typeface="Times" panose="02020603050405020304" pitchFamily="18" charset="0"/>
                <a:cs typeface="Times" panose="02020603050405020304" pitchFamily="18" charset="0"/>
              </a:rPr>
              <a:t>Fig. </a:t>
            </a:r>
            <a:r>
              <a:rPr lang="en-US" sz="1050" dirty="0" smtClean="0">
                <a:latin typeface="Times" panose="02020603050405020304" pitchFamily="18" charset="0"/>
                <a:cs typeface="Times" panose="02020603050405020304" pitchFamily="18" charset="0"/>
              </a:rPr>
              <a:t>10 </a:t>
            </a:r>
            <a:r>
              <a:rPr lang="en-US" sz="1050" dirty="0">
                <a:latin typeface="Times" panose="02020603050405020304" pitchFamily="18" charset="0"/>
                <a:cs typeface="Times" panose="02020603050405020304" pitchFamily="18" charset="0"/>
              </a:rPr>
              <a:t>Demonstration of rolling-horizon optimization</a:t>
            </a:r>
          </a:p>
        </p:txBody>
      </p:sp>
    </p:spTree>
    <p:extLst>
      <p:ext uri="{BB962C8B-B14F-4D97-AF65-F5344CB8AC3E}">
        <p14:creationId xmlns:p14="http://schemas.microsoft.com/office/powerpoint/2010/main" val="8606889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2FFE4B61-D119-4C2A-B0FD-8BB9E4349C88}" type="slidenum">
              <a:rPr lang="en-US" smtClean="0"/>
              <a:pPr>
                <a:defRPr/>
              </a:pPr>
              <a:t>39</a:t>
            </a:fld>
            <a:endParaRPr lang="en-US" dirty="0"/>
          </a:p>
        </p:txBody>
      </p:sp>
      <p:pic>
        <p:nvPicPr>
          <p:cNvPr id="5" name="内容占位符 4"/>
          <p:cNvPicPr>
            <a:picLocks noGrp="1" noChangeAspect="1"/>
          </p:cNvPicPr>
          <p:nvPr>
            <p:ph idx="1"/>
          </p:nvPr>
        </p:nvPicPr>
        <p:blipFill rotWithShape="1">
          <a:blip r:embed="rId2"/>
          <a:srcRect b="6131"/>
          <a:stretch/>
        </p:blipFill>
        <p:spPr>
          <a:xfrm>
            <a:off x="4648200" y="882087"/>
            <a:ext cx="4267200" cy="4035662"/>
          </a:xfrm>
          <a:prstGeom prst="rect">
            <a:avLst/>
          </a:prstGeom>
        </p:spPr>
      </p:pic>
      <p:sp>
        <p:nvSpPr>
          <p:cNvPr id="6" name="矩形 5"/>
          <p:cNvSpPr/>
          <p:nvPr/>
        </p:nvSpPr>
        <p:spPr>
          <a:xfrm>
            <a:off x="76200" y="1091251"/>
            <a:ext cx="4786615" cy="4093428"/>
          </a:xfrm>
          <a:prstGeom prst="rect">
            <a:avLst/>
          </a:prstGeom>
        </p:spPr>
        <p:txBody>
          <a:bodyPr wrap="square">
            <a:spAutoFit/>
          </a:bodyPr>
          <a:lstStyle/>
          <a:p>
            <a:pPr marL="285743" indent="-285743" algn="just">
              <a:buFont typeface="Arial" panose="020B0604020202020204" pitchFamily="34" charset="0"/>
              <a:buChar char="•"/>
            </a:pPr>
            <a:r>
              <a:rPr lang="zh-CN" altLang="en-US" sz="2000" dirty="0">
                <a:latin typeface="Times" panose="02020603050405020304" pitchFamily="18" charset="0"/>
                <a:cs typeface="Times" panose="02020603050405020304" pitchFamily="18" charset="0"/>
              </a:rPr>
              <a:t>A rolling-horizon optimization method is used to schedule the outputs of dispatchable DGs based on forecasts.</a:t>
            </a:r>
            <a:endParaRPr lang="en-US" altLang="zh-CN" sz="2000" dirty="0">
              <a:latin typeface="Times" panose="02020603050405020304" pitchFamily="18" charset="0"/>
              <a:cs typeface="Times" panose="02020603050405020304" pitchFamily="18" charset="0"/>
            </a:endParaRPr>
          </a:p>
          <a:p>
            <a:pPr marL="285743" indent="-285743" algn="just">
              <a:buFont typeface="Arial" panose="020B0604020202020204" pitchFamily="34" charset="0"/>
              <a:buChar char="•"/>
            </a:pPr>
            <a:r>
              <a:rPr lang="zh-CN" altLang="en-US" sz="2000" dirty="0">
                <a:latin typeface="Times" panose="02020603050405020304" pitchFamily="18" charset="0"/>
                <a:cs typeface="Times" panose="02020603050405020304" pitchFamily="18" charset="0"/>
              </a:rPr>
              <a:t>In the self-healing mode, the on-outage portion of the distribution system will be optimally sectionalized into networked self-supplied </a:t>
            </a:r>
            <a:r>
              <a:rPr lang="zh-CN" altLang="en-US" sz="2000" dirty="0" smtClean="0">
                <a:latin typeface="Times" panose="02020603050405020304" pitchFamily="18" charset="0"/>
                <a:cs typeface="Times" panose="02020603050405020304" pitchFamily="18" charset="0"/>
              </a:rPr>
              <a:t>M</a:t>
            </a:r>
            <a:r>
              <a:rPr lang="zh-CN" altLang="en-US" sz="2000" dirty="0">
                <a:latin typeface="Times" panose="02020603050405020304" pitchFamily="18" charset="0"/>
                <a:cs typeface="Times" panose="02020603050405020304" pitchFamily="18" charset="0"/>
              </a:rPr>
              <a:t>G</a:t>
            </a:r>
            <a:r>
              <a:rPr lang="zh-CN" altLang="en-US" sz="2000" dirty="0" smtClean="0">
                <a:latin typeface="Times" panose="02020603050405020304" pitchFamily="18" charset="0"/>
                <a:cs typeface="Times" panose="02020603050405020304" pitchFamily="18" charset="0"/>
              </a:rPr>
              <a:t>s </a:t>
            </a:r>
            <a:r>
              <a:rPr lang="zh-CN" altLang="en-US" sz="2000" dirty="0">
                <a:latin typeface="Times" panose="02020603050405020304" pitchFamily="18" charset="0"/>
                <a:cs typeface="Times" panose="02020603050405020304" pitchFamily="18" charset="0"/>
              </a:rPr>
              <a:t>so as to provide reliable power supply to the maximum loads continuously. </a:t>
            </a:r>
            <a:endParaRPr lang="en-US" altLang="zh-CN" sz="2000" dirty="0">
              <a:latin typeface="Times" panose="02020603050405020304" pitchFamily="18" charset="0"/>
              <a:cs typeface="Times" panose="02020603050405020304" pitchFamily="18" charset="0"/>
            </a:endParaRPr>
          </a:p>
          <a:p>
            <a:pPr marL="285743" indent="-285743" algn="just">
              <a:buFont typeface="Arial" panose="020B0604020202020204" pitchFamily="34" charset="0"/>
              <a:buChar char="•"/>
            </a:pPr>
            <a:r>
              <a:rPr lang="zh-CN" altLang="en-US" sz="2000" dirty="0">
                <a:latin typeface="Times" panose="02020603050405020304" pitchFamily="18" charset="0"/>
                <a:cs typeface="Times" panose="02020603050405020304" pitchFamily="18" charset="0"/>
              </a:rPr>
              <a:t>In order to take into account the uncertainties of DG outputs and load consumptions, we formulate the problems as a stochastic program. </a:t>
            </a:r>
          </a:p>
        </p:txBody>
      </p:sp>
      <p:sp>
        <p:nvSpPr>
          <p:cNvPr id="7" name="Title 1"/>
          <p:cNvSpPr txBox="1">
            <a:spLocks/>
          </p:cNvSpPr>
          <p:nvPr/>
        </p:nvSpPr>
        <p:spPr>
          <a:xfrm>
            <a:off x="0" y="76200"/>
            <a:ext cx="8515350" cy="4572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rgbClr val="C00000"/>
                </a:solidFill>
                <a:latin typeface="Times New Roman" panose="02020603050405020304" pitchFamily="18" charset="0"/>
                <a:cs typeface="Times New Roman" panose="02020603050405020304" pitchFamily="18" charset="0"/>
              </a:rPr>
              <a:t>Restoration with Dynamic </a:t>
            </a:r>
            <a:r>
              <a:rPr lang="en-US" sz="3000" dirty="0" smtClean="0">
                <a:solidFill>
                  <a:srgbClr val="C00000"/>
                </a:solidFill>
                <a:latin typeface="Times New Roman" panose="02020603050405020304" pitchFamily="18" charset="0"/>
                <a:cs typeface="Times New Roman" panose="02020603050405020304" pitchFamily="18" charset="0"/>
              </a:rPr>
              <a:t>MG </a:t>
            </a:r>
            <a:r>
              <a:rPr lang="en-US" sz="3000" dirty="0">
                <a:solidFill>
                  <a:srgbClr val="C00000"/>
                </a:solidFill>
                <a:latin typeface="Times New Roman" panose="02020603050405020304" pitchFamily="18" charset="0"/>
                <a:cs typeface="Times New Roman" panose="02020603050405020304" pitchFamily="18" charset="0"/>
              </a:rPr>
              <a:t>Formation</a:t>
            </a:r>
          </a:p>
        </p:txBody>
      </p:sp>
      <p:sp>
        <p:nvSpPr>
          <p:cNvPr id="9" name="TextBox 8"/>
          <p:cNvSpPr txBox="1"/>
          <p:nvPr/>
        </p:nvSpPr>
        <p:spPr>
          <a:xfrm>
            <a:off x="4953000" y="4930763"/>
            <a:ext cx="4166525" cy="253916"/>
          </a:xfrm>
          <a:prstGeom prst="rect">
            <a:avLst/>
          </a:prstGeom>
          <a:noFill/>
        </p:spPr>
        <p:txBody>
          <a:bodyPr wrap="none" rtlCol="0">
            <a:spAutoFit/>
          </a:bodyPr>
          <a:lstStyle/>
          <a:p>
            <a:r>
              <a:rPr lang="en-US" sz="1050" dirty="0">
                <a:latin typeface="Times" panose="02020603050405020304" pitchFamily="18" charset="0"/>
                <a:cs typeface="Times" panose="02020603050405020304" pitchFamily="18" charset="0"/>
              </a:rPr>
              <a:t>Fig. </a:t>
            </a:r>
            <a:r>
              <a:rPr lang="en-US" sz="1050" dirty="0" smtClean="0">
                <a:latin typeface="Times" panose="02020603050405020304" pitchFamily="18" charset="0"/>
                <a:cs typeface="Times" panose="02020603050405020304" pitchFamily="18" charset="0"/>
              </a:rPr>
              <a:t>11 </a:t>
            </a:r>
            <a:r>
              <a:rPr lang="en-US" sz="1050" dirty="0">
                <a:latin typeface="Times" panose="02020603050405020304" pitchFamily="18" charset="0"/>
                <a:cs typeface="Times" panose="02020603050405020304" pitchFamily="18" charset="0"/>
              </a:rPr>
              <a:t>Flowchart of the proposed operation and self-healing </a:t>
            </a:r>
            <a:r>
              <a:rPr lang="en-US" sz="1050" dirty="0" smtClean="0">
                <a:latin typeface="Times" panose="02020603050405020304" pitchFamily="18" charset="0"/>
                <a:cs typeface="Times" panose="02020603050405020304" pitchFamily="18" charset="0"/>
              </a:rPr>
              <a:t>strategy [9]</a:t>
            </a:r>
            <a:endParaRPr lang="en-US" sz="1050" dirty="0">
              <a:latin typeface="Times" panose="02020603050405020304" pitchFamily="18" charset="0"/>
              <a:cs typeface="Times" panose="02020603050405020304" pitchFamily="18" charset="0"/>
            </a:endParaRPr>
          </a:p>
        </p:txBody>
      </p:sp>
      <p:sp>
        <p:nvSpPr>
          <p:cNvPr id="10" name="TextBox 9"/>
          <p:cNvSpPr txBox="1"/>
          <p:nvPr/>
        </p:nvSpPr>
        <p:spPr>
          <a:xfrm>
            <a:off x="-24714" y="5715000"/>
            <a:ext cx="9077191" cy="400110"/>
          </a:xfrm>
          <a:prstGeom prst="rect">
            <a:avLst/>
          </a:prstGeom>
          <a:noFill/>
        </p:spPr>
        <p:txBody>
          <a:bodyPr wrap="square" rtlCol="0">
            <a:spAutoFit/>
          </a:bodyPr>
          <a:lstStyle/>
          <a:p>
            <a:r>
              <a:rPr lang="en-US" altLang="zh-CN" sz="1000" dirty="0" smtClean="0">
                <a:latin typeface="Times New Roman" pitchFamily="18" charset="0"/>
                <a:cs typeface="Times New Roman" pitchFamily="18" charset="0"/>
              </a:rPr>
              <a:t>[9] </a:t>
            </a:r>
            <a:r>
              <a:rPr lang="en-US" altLang="zh-CN" sz="1000" dirty="0">
                <a:latin typeface="Times New Roman" pitchFamily="18" charset="0"/>
                <a:cs typeface="Times New Roman" pitchFamily="18" charset="0"/>
              </a:rPr>
              <a:t>Z. Wang and J. Wang, "Self-healing Resilient Distribution Systems based on </a:t>
            </a:r>
            <a:r>
              <a:rPr lang="en-US" altLang="zh-CN" sz="1000" dirty="0" err="1">
                <a:latin typeface="Times New Roman" pitchFamily="18" charset="0"/>
                <a:cs typeface="Times New Roman" pitchFamily="18" charset="0"/>
              </a:rPr>
              <a:t>Sectionalization</a:t>
            </a:r>
            <a:r>
              <a:rPr lang="en-US" altLang="zh-CN" sz="1000" dirty="0">
                <a:latin typeface="Times New Roman" pitchFamily="18" charset="0"/>
                <a:cs typeface="Times New Roman" pitchFamily="18" charset="0"/>
              </a:rPr>
              <a:t> into Microgrids," </a:t>
            </a:r>
            <a:r>
              <a:rPr lang="en-US" altLang="zh-CN" sz="1000" i="1" dirty="0">
                <a:latin typeface="Times New Roman" pitchFamily="18" charset="0"/>
                <a:cs typeface="Times New Roman" pitchFamily="18" charset="0"/>
              </a:rPr>
              <a:t>IEEE Transactions on Power Systems</a:t>
            </a:r>
            <a:r>
              <a:rPr lang="en-US" altLang="zh-CN" sz="1000" dirty="0">
                <a:latin typeface="Times New Roman" pitchFamily="18" charset="0"/>
                <a:cs typeface="Times New Roman" pitchFamily="18" charset="0"/>
              </a:rPr>
              <a:t>, vol. 30, no. 6, pp.3139-3149, November 2015.</a:t>
            </a:r>
            <a:endParaRPr lang="zh-CN" altLang="en-US" sz="1000" dirty="0">
              <a:latin typeface="Times New Roman" pitchFamily="18" charset="0"/>
              <a:cs typeface="Times New Roman" pitchFamily="18" charset="0"/>
            </a:endParaRPr>
          </a:p>
        </p:txBody>
      </p:sp>
    </p:spTree>
    <p:extLst>
      <p:ext uri="{BB962C8B-B14F-4D97-AF65-F5344CB8AC3E}">
        <p14:creationId xmlns:p14="http://schemas.microsoft.com/office/powerpoint/2010/main" val="40244532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57"/>
            <a:ext cx="7772400" cy="638362"/>
          </a:xfrm>
        </p:spPr>
        <p:txBody>
          <a:bodyPr/>
          <a:lstStyle/>
          <a:p>
            <a:r>
              <a:rPr lang="en-US" sz="2400" dirty="0" smtClean="0">
                <a:latin typeface="Times New Roman" panose="02020603050405020304" pitchFamily="18" charset="0"/>
                <a:cs typeface="Times New Roman" panose="02020603050405020304" pitchFamily="18" charset="0"/>
              </a:rPr>
              <a:t>Basic MG Components </a:t>
            </a:r>
            <a:endParaRPr lang="en-US" sz="24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4</a:t>
            </a:fld>
            <a:endParaRPr lang="en-US" dirty="0"/>
          </a:p>
        </p:txBody>
      </p:sp>
      <p:sp>
        <p:nvSpPr>
          <p:cNvPr id="5" name="Text Placeholder 4"/>
          <p:cNvSpPr>
            <a:spLocks noGrp="1"/>
          </p:cNvSpPr>
          <p:nvPr>
            <p:ph type="body" sz="quarter" idx="10"/>
          </p:nvPr>
        </p:nvSpPr>
        <p:spPr/>
        <p:txBody>
          <a:bodyPr/>
          <a:lstStyle/>
          <a:p>
            <a:endParaRPr lang="en-US"/>
          </a:p>
        </p:txBody>
      </p:sp>
      <p:sp>
        <p:nvSpPr>
          <p:cNvPr id="11" name="Rectangle 10"/>
          <p:cNvSpPr/>
          <p:nvPr/>
        </p:nvSpPr>
        <p:spPr>
          <a:xfrm>
            <a:off x="34048" y="626005"/>
            <a:ext cx="8896865" cy="4739759"/>
          </a:xfrm>
          <a:prstGeom prst="rect">
            <a:avLst/>
          </a:prstGeom>
        </p:spPr>
        <p:txBody>
          <a:bodyPr wrap="square">
            <a:spAutoFit/>
          </a:bodyPr>
          <a:lstStyle/>
          <a:p>
            <a:pPr algn="just"/>
            <a:r>
              <a:rPr lang="en-US" sz="2000" dirty="0" smtClean="0">
                <a:latin typeface="Times" panose="02020603050405020304" pitchFamily="18" charset="0"/>
                <a:cs typeface="Times" panose="02020603050405020304" pitchFamily="18" charset="0"/>
              </a:rPr>
              <a:t>The MG components to be modeled in the MG optimal scheduling/operation/control problem include loads, local generating units, and energy storage systems connected through an low </a:t>
            </a:r>
            <a:r>
              <a:rPr lang="en-US" sz="2000" dirty="0">
                <a:latin typeface="Times" panose="02020603050405020304" pitchFamily="18" charset="0"/>
                <a:cs typeface="Times" panose="02020603050405020304" pitchFamily="18" charset="0"/>
              </a:rPr>
              <a:t>voltage </a:t>
            </a:r>
            <a:r>
              <a:rPr lang="en-US" sz="2000" dirty="0" smtClean="0">
                <a:latin typeface="Times" panose="02020603050405020304" pitchFamily="18" charset="0"/>
                <a:cs typeface="Times" panose="02020603050405020304" pitchFamily="18" charset="0"/>
              </a:rPr>
              <a:t>(LV) distribution network [1]. </a:t>
            </a:r>
          </a:p>
          <a:p>
            <a:pPr algn="just"/>
            <a:endParaRPr lang="en-US" sz="2000" dirty="0" smtClean="0">
              <a:latin typeface="Times" panose="02020603050405020304" pitchFamily="18" charset="0"/>
              <a:cs typeface="Times" panose="02020603050405020304" pitchFamily="18" charset="0"/>
            </a:endParaRPr>
          </a:p>
          <a:p>
            <a:pPr algn="just"/>
            <a:r>
              <a:rPr lang="en-US" sz="2000" b="1" dirty="0" smtClean="0">
                <a:latin typeface="Times" panose="02020603050405020304" pitchFamily="18" charset="0"/>
                <a:cs typeface="Times" panose="02020603050405020304" pitchFamily="18" charset="0"/>
              </a:rPr>
              <a:t>1. </a:t>
            </a:r>
            <a:r>
              <a:rPr lang="en-US" sz="2000" b="1" i="1" dirty="0" smtClean="0">
                <a:latin typeface="Times" panose="02020603050405020304" pitchFamily="18" charset="0"/>
                <a:cs typeface="Times" panose="02020603050405020304" pitchFamily="18" charset="0"/>
              </a:rPr>
              <a:t>Local Generations</a:t>
            </a:r>
            <a:endParaRPr lang="en-US" sz="2000" b="1" i="1" dirty="0">
              <a:latin typeface="Times" panose="02020603050405020304" pitchFamily="18" charset="0"/>
              <a:cs typeface="Times" panose="02020603050405020304" pitchFamily="18" charset="0"/>
            </a:endParaRPr>
          </a:p>
          <a:p>
            <a:pPr marL="742950" lvl="1" indent="-285750" algn="just">
              <a:buFontTx/>
              <a:buChar char="-"/>
            </a:pPr>
            <a:r>
              <a:rPr lang="en-US" altLang="zh-CN" sz="1800" dirty="0" smtClean="0">
                <a:latin typeface="Times" panose="02020603050405020304" pitchFamily="18" charset="0"/>
                <a:cs typeface="Times" panose="02020603050405020304" pitchFamily="18" charset="0"/>
              </a:rPr>
              <a:t>A MG presents various types of generation sources that feed electricity, heating, and cooling to users. </a:t>
            </a:r>
          </a:p>
          <a:p>
            <a:pPr marL="742950" lvl="1" indent="-285750" algn="just">
              <a:buFontTx/>
              <a:buChar char="-"/>
            </a:pPr>
            <a:r>
              <a:rPr lang="en-US" altLang="zh-CN" sz="1800" dirty="0" smtClean="0">
                <a:latin typeface="Times" panose="02020603050405020304" pitchFamily="18" charset="0"/>
                <a:cs typeface="Times" panose="02020603050405020304" pitchFamily="18" charset="0"/>
              </a:rPr>
              <a:t>These sources are divided into two major groups: (</a:t>
            </a:r>
            <a:r>
              <a:rPr lang="en-US" altLang="zh-CN" sz="1800" dirty="0" err="1" smtClean="0">
                <a:latin typeface="Times" panose="02020603050405020304" pitchFamily="18" charset="0"/>
                <a:cs typeface="Times" panose="02020603050405020304" pitchFamily="18" charset="0"/>
              </a:rPr>
              <a:t>i</a:t>
            </a:r>
            <a:r>
              <a:rPr lang="en-US" altLang="zh-CN" sz="1800" dirty="0" smtClean="0">
                <a:latin typeface="Times" panose="02020603050405020304" pitchFamily="18" charset="0"/>
                <a:cs typeface="Times" panose="02020603050405020304" pitchFamily="18" charset="0"/>
              </a:rPr>
              <a:t>) thermal energy sources (</a:t>
            </a:r>
            <a:r>
              <a:rPr lang="en-US" altLang="zh-CN" sz="1800" dirty="0" err="1" smtClean="0">
                <a:latin typeface="Times" panose="02020603050405020304" pitchFamily="18" charset="0"/>
                <a:cs typeface="Times" panose="02020603050405020304" pitchFamily="18" charset="0"/>
              </a:rPr>
              <a:t>e.g</a:t>
            </a:r>
            <a:r>
              <a:rPr lang="en-US" altLang="zh-CN" sz="1800" dirty="0" smtClean="0">
                <a:latin typeface="Times" panose="02020603050405020304" pitchFamily="18" charset="0"/>
                <a:cs typeface="Times" panose="02020603050405020304" pitchFamily="18" charset="0"/>
              </a:rPr>
              <a:t>,. </a:t>
            </a:r>
            <a:r>
              <a:rPr lang="en-US" altLang="zh-CN" sz="1800" dirty="0">
                <a:latin typeface="Times" panose="02020603050405020304" pitchFamily="18" charset="0"/>
                <a:cs typeface="Times" panose="02020603050405020304" pitchFamily="18" charset="0"/>
              </a:rPr>
              <a:t>n</a:t>
            </a:r>
            <a:r>
              <a:rPr lang="en-US" altLang="zh-CN" sz="1800" dirty="0" smtClean="0">
                <a:latin typeface="Times" panose="02020603050405020304" pitchFamily="18" charset="0"/>
                <a:cs typeface="Times" panose="02020603050405020304" pitchFamily="18" charset="0"/>
              </a:rPr>
              <a:t>atural gas or biogas generators or micro combined heat and power); (ii) renewable generation sources (e.g., wind turbines, solar generations). </a:t>
            </a:r>
          </a:p>
          <a:p>
            <a:pPr algn="just"/>
            <a:endParaRPr lang="en-US" sz="2000" dirty="0" smtClean="0">
              <a:latin typeface="Times" panose="02020603050405020304" pitchFamily="18" charset="0"/>
              <a:cs typeface="Times" panose="02020603050405020304" pitchFamily="18" charset="0"/>
            </a:endParaRPr>
          </a:p>
          <a:p>
            <a:pPr algn="just"/>
            <a:r>
              <a:rPr lang="en-US" sz="2000" b="1" dirty="0" smtClean="0">
                <a:latin typeface="Times" panose="02020603050405020304" pitchFamily="18" charset="0"/>
                <a:cs typeface="Times" panose="02020603050405020304" pitchFamily="18" charset="0"/>
              </a:rPr>
              <a:t>2. </a:t>
            </a:r>
            <a:r>
              <a:rPr lang="en-US" sz="2000" b="1" i="1" dirty="0" smtClean="0">
                <a:latin typeface="Times" panose="02020603050405020304" pitchFamily="18" charset="0"/>
                <a:cs typeface="Times" panose="02020603050405020304" pitchFamily="18" charset="0"/>
              </a:rPr>
              <a:t>Loads</a:t>
            </a:r>
          </a:p>
          <a:p>
            <a:pPr lvl="1" algn="just"/>
            <a:r>
              <a:rPr lang="en-US" sz="1800" dirty="0" smtClean="0">
                <a:latin typeface="Times" panose="02020603050405020304" pitchFamily="18" charset="0"/>
                <a:cs typeface="Times" panose="02020603050405020304" pitchFamily="18" charset="0"/>
              </a:rPr>
              <a:t>- In </a:t>
            </a:r>
            <a:r>
              <a:rPr lang="en-US" sz="1800" dirty="0">
                <a:latin typeface="Times" panose="02020603050405020304" pitchFamily="18" charset="0"/>
                <a:cs typeface="Times" panose="02020603050405020304" pitchFamily="18" charset="0"/>
              </a:rPr>
              <a:t>a </a:t>
            </a:r>
            <a:r>
              <a:rPr lang="en-US" sz="1800" dirty="0" smtClean="0">
                <a:latin typeface="Times" panose="02020603050405020304" pitchFamily="18" charset="0"/>
                <a:cs typeface="Times" panose="02020603050405020304" pitchFamily="18" charset="0"/>
              </a:rPr>
              <a:t>MG, </a:t>
            </a:r>
            <a:r>
              <a:rPr lang="en-US" sz="1800" dirty="0">
                <a:latin typeface="Times" panose="02020603050405020304" pitchFamily="18" charset="0"/>
                <a:cs typeface="Times" panose="02020603050405020304" pitchFamily="18" charset="0"/>
              </a:rPr>
              <a:t>consumption simply refers to elements that consume electricity, heat, and cooling which range from single devices to lighting, heating system of buildings, commercial centers, etc. In the case of controllable loads, the electricity consumption can be modified in demand of the network.</a:t>
            </a:r>
          </a:p>
        </p:txBody>
      </p:sp>
      <p:sp>
        <p:nvSpPr>
          <p:cNvPr id="7" name="Rectangle 6"/>
          <p:cNvSpPr/>
          <p:nvPr/>
        </p:nvSpPr>
        <p:spPr>
          <a:xfrm>
            <a:off x="11394" y="5833031"/>
            <a:ext cx="8839200" cy="246221"/>
          </a:xfrm>
          <a:prstGeom prst="rect">
            <a:avLst/>
          </a:prstGeom>
        </p:spPr>
        <p:txBody>
          <a:bodyPr wrap="square">
            <a:spAutoFit/>
          </a:bodyPr>
          <a:lstStyle/>
          <a:p>
            <a:pPr algn="just"/>
            <a:r>
              <a:rPr lang="en-US" sz="1000" dirty="0" smtClean="0"/>
              <a:t>[1] D</a:t>
            </a:r>
            <a:r>
              <a:rPr lang="en-US" sz="1000" dirty="0"/>
              <a:t>. E. Olivares </a:t>
            </a:r>
            <a:r>
              <a:rPr lang="en-US" sz="1000" i="1" dirty="0"/>
              <a:t>et al</a:t>
            </a:r>
            <a:r>
              <a:rPr lang="en-US" sz="1000" dirty="0"/>
              <a:t>., "Trends in </a:t>
            </a:r>
            <a:r>
              <a:rPr lang="en-US" sz="1000" dirty="0" err="1"/>
              <a:t>Microgrid</a:t>
            </a:r>
            <a:r>
              <a:rPr lang="en-US" sz="1000" dirty="0"/>
              <a:t> Control," in </a:t>
            </a:r>
            <a:r>
              <a:rPr lang="en-US" sz="1000" i="1" dirty="0"/>
              <a:t>IEEE Transactions on Smart Grid</a:t>
            </a:r>
            <a:r>
              <a:rPr lang="en-US" sz="1000" dirty="0"/>
              <a:t>, vol. 5, no. 4, pp. 1905-1919, July 2014.</a:t>
            </a:r>
          </a:p>
        </p:txBody>
      </p:sp>
    </p:spTree>
    <p:extLst>
      <p:ext uri="{BB962C8B-B14F-4D97-AF65-F5344CB8AC3E}">
        <p14:creationId xmlns:p14="http://schemas.microsoft.com/office/powerpoint/2010/main" val="18307926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idx="1"/>
          </p:nvPr>
        </p:nvPicPr>
        <p:blipFill rotWithShape="1">
          <a:blip r:embed="rId2"/>
          <a:srcRect b="8975"/>
          <a:stretch/>
        </p:blipFill>
        <p:spPr>
          <a:xfrm>
            <a:off x="125707" y="2009856"/>
            <a:ext cx="4584780" cy="2956432"/>
          </a:xfrm>
          <a:prstGeom prst="rect">
            <a:avLst/>
          </a:prstGeom>
        </p:spPr>
      </p:pic>
      <p:sp>
        <p:nvSpPr>
          <p:cNvPr id="4" name="灯片编号占位符 3"/>
          <p:cNvSpPr>
            <a:spLocks noGrp="1"/>
          </p:cNvSpPr>
          <p:nvPr>
            <p:ph type="sldNum" sz="quarter" idx="12"/>
          </p:nvPr>
        </p:nvSpPr>
        <p:spPr/>
        <p:txBody>
          <a:bodyPr/>
          <a:lstStyle/>
          <a:p>
            <a:pPr>
              <a:defRPr/>
            </a:pPr>
            <a:fld id="{2FFE4B61-D119-4C2A-B0FD-8BB9E4349C88}" type="slidenum">
              <a:rPr lang="en-US" smtClean="0"/>
              <a:pPr>
                <a:defRPr/>
              </a:pPr>
              <a:t>40</a:t>
            </a:fld>
            <a:endParaRPr lang="en-US" dirty="0"/>
          </a:p>
        </p:txBody>
      </p:sp>
      <p:sp>
        <p:nvSpPr>
          <p:cNvPr id="6" name="矩形 5"/>
          <p:cNvSpPr/>
          <p:nvPr/>
        </p:nvSpPr>
        <p:spPr>
          <a:xfrm>
            <a:off x="793832" y="1593568"/>
            <a:ext cx="3627916" cy="369332"/>
          </a:xfrm>
          <a:prstGeom prst="rect">
            <a:avLst/>
          </a:prstGeom>
        </p:spPr>
        <p:txBody>
          <a:bodyPr wrap="none">
            <a:spAutoFit/>
          </a:bodyPr>
          <a:lstStyle/>
          <a:p>
            <a:r>
              <a:rPr lang="zh-CN" altLang="en-US" sz="1800" dirty="0">
                <a:latin typeface="Times New Roman" panose="02020603050405020304" pitchFamily="18" charset="0"/>
                <a:cs typeface="Times New Roman" panose="02020603050405020304" pitchFamily="18" charset="0"/>
              </a:rPr>
              <a:t>Self-Healing Mode for a Single Fault</a:t>
            </a:r>
          </a:p>
        </p:txBody>
      </p:sp>
      <p:sp>
        <p:nvSpPr>
          <p:cNvPr id="8" name="矩形 7"/>
          <p:cNvSpPr/>
          <p:nvPr/>
        </p:nvSpPr>
        <p:spPr>
          <a:xfrm>
            <a:off x="4886250" y="1593568"/>
            <a:ext cx="3762568" cy="369332"/>
          </a:xfrm>
          <a:prstGeom prst="rect">
            <a:avLst/>
          </a:prstGeom>
        </p:spPr>
        <p:txBody>
          <a:bodyPr wrap="none">
            <a:spAutoFit/>
          </a:bodyPr>
          <a:lstStyle/>
          <a:p>
            <a:r>
              <a:rPr lang="zh-CN" altLang="en-US" sz="1800" dirty="0">
                <a:latin typeface="Times New Roman" panose="02020603050405020304" pitchFamily="18" charset="0"/>
                <a:cs typeface="Times New Roman" panose="02020603050405020304" pitchFamily="18" charset="0"/>
              </a:rPr>
              <a:t>Self-Healing Mode for Multiple Faults</a:t>
            </a:r>
          </a:p>
        </p:txBody>
      </p:sp>
      <p:pic>
        <p:nvPicPr>
          <p:cNvPr id="9" name="图片 8"/>
          <p:cNvPicPr>
            <a:picLocks noChangeAspect="1"/>
          </p:cNvPicPr>
          <p:nvPr/>
        </p:nvPicPr>
        <p:blipFill rotWithShape="1">
          <a:blip r:embed="rId3"/>
          <a:srcRect b="8629"/>
          <a:stretch/>
        </p:blipFill>
        <p:spPr>
          <a:xfrm>
            <a:off x="4710487" y="2057662"/>
            <a:ext cx="4375298" cy="2862521"/>
          </a:xfrm>
          <a:prstGeom prst="rect">
            <a:avLst/>
          </a:prstGeom>
        </p:spPr>
      </p:pic>
      <p:pic>
        <p:nvPicPr>
          <p:cNvPr id="10" name="图片 5" descr="voltage1.bmp"/>
          <p:cNvPicPr>
            <a:picLocks noChangeAspect="1"/>
          </p:cNvPicPr>
          <p:nvPr/>
        </p:nvPicPr>
        <p:blipFill>
          <a:blip r:embed="rId4" cstate="print"/>
          <a:stretch>
            <a:fillRect/>
          </a:stretch>
        </p:blipFill>
        <p:spPr>
          <a:xfrm>
            <a:off x="408667" y="2009855"/>
            <a:ext cx="4078061" cy="3320057"/>
          </a:xfrm>
          <a:prstGeom prst="rect">
            <a:avLst/>
          </a:prstGeom>
        </p:spPr>
      </p:pic>
      <p:pic>
        <p:nvPicPr>
          <p:cNvPr id="11" name="Picture 1"/>
          <p:cNvPicPr>
            <a:picLocks noChangeAspect="1" noChangeArrowheads="1"/>
          </p:cNvPicPr>
          <p:nvPr/>
        </p:nvPicPr>
        <p:blipFill>
          <a:blip r:embed="rId5" cstate="print"/>
          <a:srcRect/>
          <a:stretch>
            <a:fillRect/>
          </a:stretch>
        </p:blipFill>
        <p:spPr bwMode="auto">
          <a:xfrm>
            <a:off x="4527811" y="2115719"/>
            <a:ext cx="4616189" cy="3083041"/>
          </a:xfrm>
          <a:prstGeom prst="rect">
            <a:avLst/>
          </a:prstGeom>
          <a:noFill/>
          <a:ln w="9525">
            <a:noFill/>
            <a:miter lim="800000"/>
            <a:headEnd/>
            <a:tailEnd/>
          </a:ln>
        </p:spPr>
      </p:pic>
      <p:sp>
        <p:nvSpPr>
          <p:cNvPr id="13" name="Title 1"/>
          <p:cNvSpPr txBox="1">
            <a:spLocks/>
          </p:cNvSpPr>
          <p:nvPr/>
        </p:nvSpPr>
        <p:spPr>
          <a:xfrm>
            <a:off x="-28832" y="152400"/>
            <a:ext cx="8515350" cy="4572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rgbClr val="C00000"/>
                </a:solidFill>
                <a:latin typeface="Times New Roman" panose="02020603050405020304" pitchFamily="18" charset="0"/>
                <a:cs typeface="Times New Roman" panose="02020603050405020304" pitchFamily="18" charset="0"/>
              </a:rPr>
              <a:t>Restoration with Dynamic </a:t>
            </a:r>
            <a:r>
              <a:rPr lang="en-US" sz="3000" dirty="0" smtClean="0">
                <a:solidFill>
                  <a:srgbClr val="C00000"/>
                </a:solidFill>
                <a:latin typeface="Times New Roman" panose="02020603050405020304" pitchFamily="18" charset="0"/>
                <a:cs typeface="Times New Roman" panose="02020603050405020304" pitchFamily="18" charset="0"/>
              </a:rPr>
              <a:t>MG </a:t>
            </a:r>
            <a:r>
              <a:rPr lang="en-US" sz="3000" dirty="0">
                <a:solidFill>
                  <a:srgbClr val="C00000"/>
                </a:solidFill>
                <a:latin typeface="Times New Roman" panose="02020603050405020304" pitchFamily="18" charset="0"/>
                <a:cs typeface="Times New Roman" panose="02020603050405020304" pitchFamily="18" charset="0"/>
              </a:rPr>
              <a:t>Formation</a:t>
            </a:r>
          </a:p>
        </p:txBody>
      </p:sp>
    </p:spTree>
    <p:extLst>
      <p:ext uri="{BB962C8B-B14F-4D97-AF65-F5344CB8AC3E}">
        <p14:creationId xmlns:p14="http://schemas.microsoft.com/office/powerpoint/2010/main" val="321450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2FFE4B61-D119-4C2A-B0FD-8BB9E4349C88}" type="slidenum">
              <a:rPr lang="en-US" smtClean="0">
                <a:latin typeface="Times New Roman" panose="02020603050405020304" pitchFamily="18" charset="0"/>
                <a:cs typeface="Times New Roman" panose="02020603050405020304" pitchFamily="18" charset="0"/>
              </a:rPr>
              <a:pPr>
                <a:defRPr/>
              </a:pPr>
              <a:t>41</a:t>
            </a:fld>
            <a:endParaRPr lang="en-US" dirty="0">
              <a:latin typeface="Times New Roman" panose="02020603050405020304" pitchFamily="18" charset="0"/>
              <a:cs typeface="Times New Roman" panose="02020603050405020304" pitchFamily="18" charset="0"/>
            </a:endParaRPr>
          </a:p>
        </p:txBody>
      </p:sp>
      <p:sp>
        <p:nvSpPr>
          <p:cNvPr id="6" name="矩形 5"/>
          <p:cNvSpPr/>
          <p:nvPr/>
        </p:nvSpPr>
        <p:spPr>
          <a:xfrm>
            <a:off x="5183476" y="1227024"/>
            <a:ext cx="3985238" cy="2308324"/>
          </a:xfrm>
          <a:prstGeom prst="rect">
            <a:avLst/>
          </a:prstGeom>
        </p:spPr>
        <p:txBody>
          <a:bodyPr wrap="square">
            <a:spAutoFit/>
          </a:bodyPr>
          <a:lstStyle/>
          <a:p>
            <a:pPr marL="285743" indent="-285743" algn="just">
              <a:buFont typeface="Arial" panose="020B0604020202020204" pitchFamily="34" charset="0"/>
              <a:buChar char="•"/>
            </a:pPr>
            <a:r>
              <a:rPr lang="en-US" altLang="zh-CN" sz="1800" b="1" dirty="0">
                <a:latin typeface="Times New Roman" panose="02020603050405020304" pitchFamily="18" charset="0"/>
                <a:cs typeface="Times New Roman" panose="02020603050405020304" pitchFamily="18" charset="0"/>
              </a:rPr>
              <a:t>Concept</a:t>
            </a:r>
            <a:r>
              <a:rPr lang="en-US" altLang="zh-CN" sz="1800" dirty="0">
                <a:latin typeface="Times New Roman" panose="02020603050405020304" pitchFamily="18" charset="0"/>
                <a:cs typeface="Times New Roman" panose="02020603050405020304" pitchFamily="18" charset="0"/>
              </a:rPr>
              <a:t>: A</a:t>
            </a:r>
            <a:r>
              <a:rPr lang="zh-CN" altLang="en-US" sz="1800" dirty="0">
                <a:latin typeface="Times New Roman" panose="02020603050405020304" pitchFamily="18" charset="0"/>
                <a:cs typeface="Times New Roman" panose="02020603050405020304" pitchFamily="18" charset="0"/>
              </a:rPr>
              <a:t> power distribution system can host a number of </a:t>
            </a:r>
            <a:r>
              <a:rPr lang="en-US" altLang="zh-CN" sz="1800" dirty="0" smtClean="0">
                <a:latin typeface="Times New Roman" panose="02020603050405020304" pitchFamily="18" charset="0"/>
                <a:cs typeface="Times New Roman" panose="02020603050405020304" pitchFamily="18" charset="0"/>
              </a:rPr>
              <a:t>MG</a:t>
            </a:r>
            <a:r>
              <a:rPr lang="zh-CN" altLang="en-US" sz="1800" dirty="0" smtClean="0">
                <a:latin typeface="Times New Roman" panose="02020603050405020304" pitchFamily="18" charset="0"/>
                <a:cs typeface="Times New Roman" panose="02020603050405020304" pitchFamily="18" charset="0"/>
              </a:rPr>
              <a:t>s </a:t>
            </a:r>
            <a:r>
              <a:rPr lang="zh-CN" altLang="en-US" sz="1800" dirty="0">
                <a:latin typeface="Times New Roman" panose="02020603050405020304" pitchFamily="18" charset="0"/>
                <a:cs typeface="Times New Roman" panose="02020603050405020304" pitchFamily="18" charset="0"/>
              </a:rPr>
              <a:t>that are networked to form a </a:t>
            </a:r>
            <a:r>
              <a:rPr lang="en-US" altLang="zh-CN" sz="1800" dirty="0" smtClean="0">
                <a:latin typeface="Times New Roman" panose="02020603050405020304" pitchFamily="18" charset="0"/>
                <a:cs typeface="Times New Roman" panose="02020603050405020304" pitchFamily="18" charset="0"/>
              </a:rPr>
              <a:t>MG</a:t>
            </a:r>
            <a:r>
              <a:rPr lang="zh-CN" altLang="en-US" sz="1800" dirty="0" smtClean="0">
                <a:latin typeface="Times New Roman" panose="02020603050405020304" pitchFamily="18" charset="0"/>
                <a:cs typeface="Times New Roman" panose="02020603050405020304" pitchFamily="18" charset="0"/>
              </a:rPr>
              <a:t> </a:t>
            </a:r>
            <a:r>
              <a:rPr lang="zh-CN" altLang="en-US" sz="1800" dirty="0">
                <a:latin typeface="Times New Roman" panose="02020603050405020304" pitchFamily="18" charset="0"/>
                <a:cs typeface="Times New Roman" panose="02020603050405020304" pitchFamily="18" charset="0"/>
              </a:rPr>
              <a:t>cluster.</a:t>
            </a:r>
            <a:endParaRPr lang="en-US" altLang="zh-CN" sz="1800" dirty="0">
              <a:latin typeface="Times New Roman" panose="02020603050405020304" pitchFamily="18" charset="0"/>
              <a:cs typeface="Times New Roman" panose="02020603050405020304" pitchFamily="18" charset="0"/>
            </a:endParaRPr>
          </a:p>
          <a:p>
            <a:pPr marL="285743" indent="-285743" algn="just">
              <a:buFont typeface="Arial" panose="020B0604020202020204" pitchFamily="34" charset="0"/>
              <a:buChar char="•"/>
            </a:pPr>
            <a:r>
              <a:rPr lang="en-US" altLang="zh-CN" sz="1800" b="1" dirty="0">
                <a:latin typeface="Times New Roman" panose="02020603050405020304" pitchFamily="18" charset="0"/>
                <a:cs typeface="Times New Roman" panose="02020603050405020304" pitchFamily="18" charset="0"/>
              </a:rPr>
              <a:t>Feature</a:t>
            </a:r>
            <a:r>
              <a:rPr lang="en-US" altLang="zh-CN" sz="1800" dirty="0">
                <a:latin typeface="Times New Roman" panose="02020603050405020304" pitchFamily="18" charset="0"/>
                <a:cs typeface="Times New Roman" panose="02020603050405020304" pitchFamily="18" charset="0"/>
              </a:rPr>
              <a:t>: Networked </a:t>
            </a:r>
            <a:r>
              <a:rPr lang="en-US" altLang="zh-CN" sz="1800" dirty="0" smtClean="0">
                <a:latin typeface="Times New Roman" panose="02020603050405020304" pitchFamily="18" charset="0"/>
                <a:cs typeface="Times New Roman" panose="02020603050405020304" pitchFamily="18" charset="0"/>
              </a:rPr>
              <a:t>MGs </a:t>
            </a:r>
            <a:r>
              <a:rPr lang="en-US" altLang="zh-CN" sz="1800" dirty="0">
                <a:latin typeface="Times New Roman" panose="02020603050405020304" pitchFamily="18" charset="0"/>
                <a:cs typeface="Times New Roman" panose="02020603050405020304" pitchFamily="18" charset="0"/>
              </a:rPr>
              <a:t>operate cooperatively by sharing critical DER resources in order to overcome potential power deficiencies in </a:t>
            </a:r>
            <a:r>
              <a:rPr lang="en-US" altLang="zh-CN" sz="1800" dirty="0" smtClean="0">
                <a:latin typeface="Times New Roman" panose="02020603050405020304" pitchFamily="18" charset="0"/>
                <a:cs typeface="Times New Roman" panose="02020603050405020304" pitchFamily="18" charset="0"/>
              </a:rPr>
              <a:t>MG </a:t>
            </a:r>
            <a:r>
              <a:rPr lang="en-US" altLang="zh-CN" sz="1800" dirty="0">
                <a:latin typeface="Times New Roman" panose="02020603050405020304" pitchFamily="18" charset="0"/>
                <a:cs typeface="Times New Roman" panose="02020603050405020304" pitchFamily="18" charset="0"/>
              </a:rPr>
              <a:t>clusters.</a:t>
            </a:r>
          </a:p>
        </p:txBody>
      </p:sp>
      <p:pic>
        <p:nvPicPr>
          <p:cNvPr id="8" name="内容占位符 7"/>
          <p:cNvPicPr>
            <a:picLocks noGrp="1" noChangeAspect="1"/>
          </p:cNvPicPr>
          <p:nvPr>
            <p:ph idx="1"/>
          </p:nvPr>
        </p:nvPicPr>
        <p:blipFill rotWithShape="1">
          <a:blip r:embed="rId3"/>
          <a:srcRect b="10692"/>
          <a:stretch/>
        </p:blipFill>
        <p:spPr>
          <a:xfrm>
            <a:off x="350220" y="1191019"/>
            <a:ext cx="5200917" cy="2790313"/>
          </a:xfrm>
          <a:prstGeom prst="rect">
            <a:avLst/>
          </a:prstGeom>
        </p:spPr>
      </p:pic>
      <p:cxnSp>
        <p:nvCxnSpPr>
          <p:cNvPr id="10" name="直接箭头连接符 9"/>
          <p:cNvCxnSpPr/>
          <p:nvPr/>
        </p:nvCxnSpPr>
        <p:spPr>
          <a:xfrm>
            <a:off x="350219" y="1384929"/>
            <a:ext cx="0" cy="2217871"/>
          </a:xfrm>
          <a:prstGeom prst="straightConnector1">
            <a:avLst/>
          </a:prstGeom>
          <a:solidFill>
            <a:schemeClr val="accent6">
              <a:lumMod val="20000"/>
              <a:lumOff val="80000"/>
            </a:schemeClr>
          </a:solidFill>
          <a:ln>
            <a:tailEnd type="triangle"/>
          </a:ln>
        </p:spPr>
        <p:style>
          <a:lnRef idx="2">
            <a:schemeClr val="accent6"/>
          </a:lnRef>
          <a:fillRef idx="1">
            <a:schemeClr val="lt1"/>
          </a:fillRef>
          <a:effectRef idx="0">
            <a:schemeClr val="accent6"/>
          </a:effectRef>
          <a:fontRef idx="minor">
            <a:schemeClr val="dk1"/>
          </a:fontRef>
        </p:style>
      </p:cxnSp>
      <p:sp>
        <p:nvSpPr>
          <p:cNvPr id="11" name="矩形 10"/>
          <p:cNvSpPr/>
          <p:nvPr/>
        </p:nvSpPr>
        <p:spPr>
          <a:xfrm>
            <a:off x="350218" y="1373890"/>
            <a:ext cx="1524000" cy="465271"/>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200" dirty="0">
                <a:latin typeface="Times New Roman" panose="02020603050405020304" pitchFamily="18" charset="0"/>
                <a:cs typeface="Times New Roman" panose="02020603050405020304" pitchFamily="18" charset="0"/>
              </a:rPr>
              <a:t>Top down restoration strategy</a:t>
            </a:r>
            <a:endParaRPr lang="zh-CN" altLang="en-US" sz="1200" dirty="0">
              <a:latin typeface="Times New Roman" panose="02020603050405020304" pitchFamily="18" charset="0"/>
              <a:cs typeface="Times New Roman" panose="02020603050405020304" pitchFamily="18" charset="0"/>
            </a:endParaRPr>
          </a:p>
        </p:txBody>
      </p:sp>
      <p:cxnSp>
        <p:nvCxnSpPr>
          <p:cNvPr id="12" name="直接箭头连接符 11"/>
          <p:cNvCxnSpPr/>
          <p:nvPr/>
        </p:nvCxnSpPr>
        <p:spPr>
          <a:xfrm flipV="1">
            <a:off x="5227019" y="2832729"/>
            <a:ext cx="0" cy="1913071"/>
          </a:xfrm>
          <a:prstGeom prst="straightConnector1">
            <a:avLst/>
          </a:prstGeom>
          <a:solidFill>
            <a:schemeClr val="accent6">
              <a:lumMod val="20000"/>
              <a:lumOff val="80000"/>
            </a:schemeClr>
          </a:solidFill>
          <a:ln>
            <a:tailEnd type="triangle"/>
          </a:ln>
        </p:spPr>
        <p:style>
          <a:lnRef idx="2">
            <a:schemeClr val="accent6"/>
          </a:lnRef>
          <a:fillRef idx="1">
            <a:schemeClr val="lt1"/>
          </a:fillRef>
          <a:effectRef idx="0">
            <a:schemeClr val="accent6"/>
          </a:effectRef>
          <a:fontRef idx="minor">
            <a:schemeClr val="dk1"/>
          </a:fontRef>
        </p:style>
      </p:cxnSp>
      <p:sp>
        <p:nvSpPr>
          <p:cNvPr id="13" name="矩形 12"/>
          <p:cNvSpPr/>
          <p:nvPr/>
        </p:nvSpPr>
        <p:spPr>
          <a:xfrm>
            <a:off x="3703019" y="4280529"/>
            <a:ext cx="1524000" cy="465271"/>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1200" dirty="0">
                <a:latin typeface="Times New Roman" panose="02020603050405020304" pitchFamily="18" charset="0"/>
                <a:cs typeface="Times New Roman" panose="02020603050405020304" pitchFamily="18" charset="0"/>
              </a:rPr>
              <a:t>Bottom up restoration strategy</a:t>
            </a:r>
            <a:endParaRPr lang="zh-CN" altLang="en-US" sz="1200" dirty="0">
              <a:latin typeface="Times New Roman" panose="02020603050405020304" pitchFamily="18" charset="0"/>
              <a:cs typeface="Times New Roman" panose="02020603050405020304" pitchFamily="18" charset="0"/>
            </a:endParaRPr>
          </a:p>
        </p:txBody>
      </p:sp>
      <p:sp>
        <p:nvSpPr>
          <p:cNvPr id="14" name="Title 1"/>
          <p:cNvSpPr txBox="1">
            <a:spLocks/>
          </p:cNvSpPr>
          <p:nvPr/>
        </p:nvSpPr>
        <p:spPr>
          <a:xfrm>
            <a:off x="16476" y="18535"/>
            <a:ext cx="8904835" cy="4572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rgbClr val="C00000"/>
                </a:solidFill>
                <a:latin typeface="Times New Roman" panose="02020603050405020304" pitchFamily="18" charset="0"/>
                <a:cs typeface="Times New Roman" panose="02020603050405020304" pitchFamily="18" charset="0"/>
              </a:rPr>
              <a:t>Networked </a:t>
            </a:r>
            <a:r>
              <a:rPr lang="en-US" sz="3000" dirty="0" smtClean="0">
                <a:solidFill>
                  <a:srgbClr val="C00000"/>
                </a:solidFill>
                <a:latin typeface="Times New Roman" panose="02020603050405020304" pitchFamily="18" charset="0"/>
                <a:cs typeface="Times New Roman" panose="02020603050405020304" pitchFamily="18" charset="0"/>
              </a:rPr>
              <a:t>MGs </a:t>
            </a:r>
            <a:r>
              <a:rPr lang="en-US" sz="3000" dirty="0">
                <a:solidFill>
                  <a:srgbClr val="C00000"/>
                </a:solidFill>
                <a:latin typeface="Times New Roman" panose="02020603050405020304" pitchFamily="18" charset="0"/>
                <a:cs typeface="Times New Roman" panose="02020603050405020304" pitchFamily="18" charset="0"/>
              </a:rPr>
              <a:t>for Self-Healing Power Systems</a:t>
            </a:r>
          </a:p>
        </p:txBody>
      </p:sp>
      <p:sp>
        <p:nvSpPr>
          <p:cNvPr id="15" name="TextBox 14"/>
          <p:cNvSpPr txBox="1"/>
          <p:nvPr/>
        </p:nvSpPr>
        <p:spPr>
          <a:xfrm>
            <a:off x="1614255" y="4745800"/>
            <a:ext cx="2404826" cy="253916"/>
          </a:xfrm>
          <a:prstGeom prst="rect">
            <a:avLst/>
          </a:prstGeom>
          <a:noFill/>
        </p:spPr>
        <p:txBody>
          <a:bodyPr wrap="none" rtlCol="0">
            <a:spAutoFit/>
          </a:bodyPr>
          <a:lstStyle/>
          <a:p>
            <a:r>
              <a:rPr lang="en-US" sz="1050" dirty="0">
                <a:latin typeface="Times" panose="02020603050405020304" pitchFamily="18" charset="0"/>
                <a:cs typeface="Times" panose="02020603050405020304" pitchFamily="18" charset="0"/>
              </a:rPr>
              <a:t>Fig. </a:t>
            </a:r>
            <a:r>
              <a:rPr lang="en-US" sz="1050" dirty="0" smtClean="0">
                <a:latin typeface="Times" panose="02020603050405020304" pitchFamily="18" charset="0"/>
                <a:cs typeface="Times" panose="02020603050405020304" pitchFamily="18" charset="0"/>
              </a:rPr>
              <a:t>12 </a:t>
            </a:r>
            <a:r>
              <a:rPr lang="en-US" sz="1050" dirty="0">
                <a:latin typeface="Times" panose="02020603050405020304" pitchFamily="18" charset="0"/>
                <a:cs typeface="Times" panose="02020603050405020304" pitchFamily="18" charset="0"/>
              </a:rPr>
              <a:t>Configuration of networked </a:t>
            </a:r>
            <a:r>
              <a:rPr lang="en-US" sz="1050" dirty="0" smtClean="0">
                <a:latin typeface="Times" panose="02020603050405020304" pitchFamily="18" charset="0"/>
                <a:cs typeface="Times" panose="02020603050405020304" pitchFamily="18" charset="0"/>
              </a:rPr>
              <a:t>MGs</a:t>
            </a:r>
            <a:endParaRPr lang="en-US" sz="105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65973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2"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par>
                                <p:cTn id="14" presetID="22"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idx="1"/>
          </p:nvPr>
        </p:nvPicPr>
        <p:blipFill rotWithShape="1">
          <a:blip r:embed="rId2"/>
          <a:srcRect b="6661"/>
          <a:stretch/>
        </p:blipFill>
        <p:spPr>
          <a:xfrm>
            <a:off x="184740" y="533189"/>
            <a:ext cx="4497721" cy="4612455"/>
          </a:xfrm>
          <a:prstGeom prst="rect">
            <a:avLst/>
          </a:prstGeom>
        </p:spPr>
      </p:pic>
      <p:sp>
        <p:nvSpPr>
          <p:cNvPr id="4" name="灯片编号占位符 3"/>
          <p:cNvSpPr>
            <a:spLocks noGrp="1"/>
          </p:cNvSpPr>
          <p:nvPr>
            <p:ph type="sldNum" sz="quarter" idx="12"/>
          </p:nvPr>
        </p:nvSpPr>
        <p:spPr/>
        <p:txBody>
          <a:bodyPr/>
          <a:lstStyle/>
          <a:p>
            <a:pPr>
              <a:defRPr/>
            </a:pPr>
            <a:fld id="{2FFE4B61-D119-4C2A-B0FD-8BB9E4349C88}" type="slidenum">
              <a:rPr lang="en-US" smtClean="0">
                <a:latin typeface="Times New Roman" panose="02020603050405020304" pitchFamily="18" charset="0"/>
                <a:cs typeface="Times New Roman" panose="02020603050405020304" pitchFamily="18" charset="0"/>
              </a:rPr>
              <a:pPr>
                <a:defRPr/>
              </a:pPr>
              <a:t>42</a:t>
            </a:fld>
            <a:endParaRPr lang="en-US" dirty="0">
              <a:latin typeface="Times New Roman" panose="02020603050405020304" pitchFamily="18" charset="0"/>
              <a:cs typeface="Times New Roman" panose="02020603050405020304" pitchFamily="18" charset="0"/>
            </a:endParaRPr>
          </a:p>
        </p:txBody>
      </p:sp>
      <p:sp>
        <p:nvSpPr>
          <p:cNvPr id="6" name="矩形 5"/>
          <p:cNvSpPr/>
          <p:nvPr/>
        </p:nvSpPr>
        <p:spPr>
          <a:xfrm>
            <a:off x="4688639" y="1315044"/>
            <a:ext cx="4267200" cy="3939540"/>
          </a:xfrm>
          <a:prstGeom prst="rect">
            <a:avLst/>
          </a:prstGeom>
        </p:spPr>
        <p:txBody>
          <a:bodyPr wrap="square">
            <a:spAutoFit/>
          </a:bodyPr>
          <a:lstStyle/>
          <a:p>
            <a:pPr marL="285743" indent="-285743" algn="just">
              <a:buFont typeface="Arial" panose="020B0604020202020204" pitchFamily="34" charset="0"/>
              <a:buChar char="•"/>
            </a:pPr>
            <a:r>
              <a:rPr lang="zh-CN" altLang="en-US" sz="1800" dirty="0">
                <a:latin typeface="Times New Roman" panose="02020603050405020304" pitchFamily="18" charset="0"/>
                <a:cs typeface="Times New Roman" panose="02020603050405020304" pitchFamily="18" charset="0"/>
              </a:rPr>
              <a:t>The networked MGs are connected by a physical common bus and a designed two-layer cyber communication network. </a:t>
            </a:r>
            <a:endParaRPr lang="en-US" altLang="zh-CN" sz="1800" dirty="0">
              <a:latin typeface="Times New Roman" panose="02020603050405020304" pitchFamily="18" charset="0"/>
              <a:cs typeface="Times New Roman" panose="02020603050405020304" pitchFamily="18" charset="0"/>
            </a:endParaRPr>
          </a:p>
          <a:p>
            <a:pPr marL="285743" indent="-285743" algn="just">
              <a:buFont typeface="Arial" panose="020B0604020202020204" pitchFamily="34" charset="0"/>
              <a:buChar char="•"/>
            </a:pPr>
            <a:endParaRPr lang="en-US" altLang="zh-CN" sz="1800" dirty="0">
              <a:latin typeface="Times New Roman" panose="02020603050405020304" pitchFamily="18" charset="0"/>
              <a:cs typeface="Times New Roman" panose="02020603050405020304" pitchFamily="18" charset="0"/>
            </a:endParaRPr>
          </a:p>
          <a:p>
            <a:pPr marL="285743" indent="-285743" algn="just">
              <a:buFont typeface="Arial" panose="020B0604020202020204" pitchFamily="34" charset="0"/>
              <a:buChar char="•"/>
            </a:pPr>
            <a:r>
              <a:rPr lang="en-US" altLang="zh-CN" sz="1800" dirty="0">
                <a:latin typeface="Times New Roman" panose="02020603050405020304" pitchFamily="18" charset="0"/>
                <a:cs typeface="Times New Roman" panose="02020603050405020304" pitchFamily="18" charset="0"/>
              </a:rPr>
              <a:t>In </a:t>
            </a:r>
            <a:r>
              <a:rPr lang="zh-CN" altLang="en-US" sz="1800" dirty="0">
                <a:latin typeface="Times New Roman" panose="02020603050405020304" pitchFamily="18" charset="0"/>
                <a:cs typeface="Times New Roman" panose="02020603050405020304" pitchFamily="18" charset="0"/>
              </a:rPr>
              <a:t>the self- healing mode</a:t>
            </a:r>
            <a:r>
              <a:rPr lang="en-US" altLang="zh-CN" sz="1800" dirty="0">
                <a:latin typeface="Times New Roman" panose="02020603050405020304" pitchFamily="18" charset="0"/>
                <a:cs typeface="Times New Roman" panose="02020603050405020304" pitchFamily="18" charset="0"/>
              </a:rPr>
              <a:t>,</a:t>
            </a:r>
            <a:r>
              <a:rPr lang="zh-CN" altLang="en-US" sz="1800" dirty="0">
                <a:latin typeface="Times New Roman" panose="02020603050405020304" pitchFamily="18" charset="0"/>
                <a:cs typeface="Times New Roman" panose="02020603050405020304" pitchFamily="18" charset="0"/>
              </a:rPr>
              <a:t> the local generation capacities of other MGs can be used to support the on-emergency portion of the system.</a:t>
            </a:r>
            <a:endParaRPr lang="en-US" altLang="zh-CN" sz="1800" dirty="0">
              <a:latin typeface="Times New Roman" panose="02020603050405020304" pitchFamily="18" charset="0"/>
              <a:cs typeface="Times New Roman" panose="02020603050405020304" pitchFamily="18" charset="0"/>
            </a:endParaRPr>
          </a:p>
          <a:p>
            <a:pPr algn="just"/>
            <a:r>
              <a:rPr lang="zh-CN" altLang="en-US" sz="1800" dirty="0">
                <a:latin typeface="Times New Roman" panose="02020603050405020304" pitchFamily="18" charset="0"/>
                <a:cs typeface="Times New Roman" panose="02020603050405020304" pitchFamily="18" charset="0"/>
              </a:rPr>
              <a:t> </a:t>
            </a:r>
            <a:endParaRPr lang="en-US" altLang="zh-CN" sz="1800" dirty="0">
              <a:latin typeface="Times New Roman" panose="02020603050405020304" pitchFamily="18" charset="0"/>
              <a:cs typeface="Times New Roman" panose="02020603050405020304" pitchFamily="18" charset="0"/>
            </a:endParaRPr>
          </a:p>
          <a:p>
            <a:pPr marL="285743" indent="-285743" algn="just">
              <a:buFont typeface="Arial" panose="020B0604020202020204" pitchFamily="34" charset="0"/>
              <a:buChar char="•"/>
            </a:pPr>
            <a:r>
              <a:rPr lang="zh-CN" altLang="en-US" sz="1800" dirty="0">
                <a:latin typeface="Times New Roman" panose="02020603050405020304" pitchFamily="18" charset="0"/>
                <a:cs typeface="Times New Roman" panose="02020603050405020304" pitchFamily="18" charset="0"/>
              </a:rPr>
              <a:t>A consensus algorithm is used to distribute portions of the desired power support to each individual MG in a decentralized way. </a:t>
            </a:r>
          </a:p>
          <a:p>
            <a:pPr marL="285743" indent="-285743">
              <a:buFont typeface="Arial" panose="020B0604020202020204" pitchFamily="34" charset="0"/>
              <a:buChar char="•"/>
            </a:pPr>
            <a:endParaRPr lang="zh-CN" altLang="en-US" sz="1600" dirty="0">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32915" y="0"/>
            <a:ext cx="8904835" cy="4572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rgbClr val="C00000"/>
                </a:solidFill>
                <a:latin typeface="Times New Roman" panose="02020603050405020304" pitchFamily="18" charset="0"/>
                <a:cs typeface="Times New Roman" panose="02020603050405020304" pitchFamily="18" charset="0"/>
              </a:rPr>
              <a:t>Networked </a:t>
            </a:r>
            <a:r>
              <a:rPr lang="en-US" sz="3000" dirty="0" smtClean="0">
                <a:solidFill>
                  <a:srgbClr val="C00000"/>
                </a:solidFill>
                <a:latin typeface="Times New Roman" panose="02020603050405020304" pitchFamily="18" charset="0"/>
                <a:cs typeface="Times New Roman" panose="02020603050405020304" pitchFamily="18" charset="0"/>
              </a:rPr>
              <a:t>MGs </a:t>
            </a:r>
            <a:r>
              <a:rPr lang="en-US" sz="3000" dirty="0">
                <a:solidFill>
                  <a:srgbClr val="C00000"/>
                </a:solidFill>
                <a:latin typeface="Times New Roman" panose="02020603050405020304" pitchFamily="18" charset="0"/>
                <a:cs typeface="Times New Roman" panose="02020603050405020304" pitchFamily="18" charset="0"/>
              </a:rPr>
              <a:t>for Self-Healing Power Systems</a:t>
            </a:r>
          </a:p>
        </p:txBody>
      </p:sp>
      <p:sp>
        <p:nvSpPr>
          <p:cNvPr id="11" name="Rectangle 10"/>
          <p:cNvSpPr/>
          <p:nvPr/>
        </p:nvSpPr>
        <p:spPr>
          <a:xfrm>
            <a:off x="1371600" y="5181600"/>
            <a:ext cx="2222083" cy="253916"/>
          </a:xfrm>
          <a:prstGeom prst="rect">
            <a:avLst/>
          </a:prstGeom>
        </p:spPr>
        <p:txBody>
          <a:bodyPr wrap="none">
            <a:spAutoFit/>
          </a:bodyPr>
          <a:lstStyle/>
          <a:p>
            <a:r>
              <a:rPr lang="en-US" sz="1050" dirty="0">
                <a:latin typeface="Times" panose="02020603050405020304" pitchFamily="18" charset="0"/>
                <a:cs typeface="Times" panose="02020603050405020304" pitchFamily="18" charset="0"/>
              </a:rPr>
              <a:t>Fig. </a:t>
            </a:r>
            <a:r>
              <a:rPr lang="en-US" altLang="zh-CN" sz="1050" dirty="0" smtClean="0">
                <a:latin typeface="Times" panose="02020603050405020304" pitchFamily="18" charset="0"/>
                <a:cs typeface="Times" panose="02020603050405020304" pitchFamily="18" charset="0"/>
              </a:rPr>
              <a:t>5</a:t>
            </a:r>
            <a:r>
              <a:rPr lang="en-US" sz="1050" dirty="0" smtClean="0">
                <a:latin typeface="Times" panose="02020603050405020304" pitchFamily="18" charset="0"/>
                <a:cs typeface="Times" panose="02020603050405020304" pitchFamily="18" charset="0"/>
              </a:rPr>
              <a:t> </a:t>
            </a:r>
            <a:r>
              <a:rPr lang="en-US" sz="1050" dirty="0">
                <a:latin typeface="Times" panose="02020603050405020304" pitchFamily="18" charset="0"/>
                <a:cs typeface="Times" panose="02020603050405020304" pitchFamily="18" charset="0"/>
              </a:rPr>
              <a:t>Concept of networked </a:t>
            </a:r>
            <a:r>
              <a:rPr lang="en-US" sz="1050" dirty="0" smtClean="0">
                <a:latin typeface="Times" panose="02020603050405020304" pitchFamily="18" charset="0"/>
                <a:cs typeface="Times" panose="02020603050405020304" pitchFamily="18" charset="0"/>
              </a:rPr>
              <a:t>MGs [6]</a:t>
            </a:r>
            <a:endParaRPr lang="en-US" sz="1050" dirty="0">
              <a:latin typeface="Times" panose="02020603050405020304" pitchFamily="18" charset="0"/>
              <a:cs typeface="Times" panose="02020603050405020304" pitchFamily="18" charset="0"/>
            </a:endParaRPr>
          </a:p>
        </p:txBody>
      </p:sp>
      <p:sp>
        <p:nvSpPr>
          <p:cNvPr id="8" name="矩形 7"/>
          <p:cNvSpPr/>
          <p:nvPr/>
        </p:nvSpPr>
        <p:spPr>
          <a:xfrm>
            <a:off x="0" y="5731476"/>
            <a:ext cx="9123294" cy="400110"/>
          </a:xfrm>
          <a:prstGeom prst="rect">
            <a:avLst/>
          </a:prstGeom>
        </p:spPr>
        <p:txBody>
          <a:bodyPr wrap="square">
            <a:spAutoFit/>
          </a:bodyPr>
          <a:lstStyle/>
          <a:p>
            <a:r>
              <a:rPr lang="en-US" sz="1000" dirty="0" smtClean="0">
                <a:solidFill>
                  <a:prstClr val="black"/>
                </a:solidFill>
                <a:latin typeface="Times New Roman" panose="02020603050405020304" pitchFamily="18" charset="0"/>
                <a:cs typeface="Times New Roman" panose="02020603050405020304" pitchFamily="18" charset="0"/>
              </a:rPr>
              <a:t>[6] </a:t>
            </a:r>
            <a:r>
              <a:rPr lang="en-US" sz="1000" dirty="0">
                <a:solidFill>
                  <a:prstClr val="black"/>
                </a:solidFill>
                <a:latin typeface="Times New Roman" panose="02020603050405020304" pitchFamily="18" charset="0"/>
                <a:cs typeface="Times New Roman" panose="02020603050405020304" pitchFamily="18" charset="0"/>
              </a:rPr>
              <a:t>Z. Wang, B. Chen, J. Wang, and C. Chen, "Networked Microgrids for Self-healing Power Systems,"</a:t>
            </a:r>
            <a:r>
              <a:rPr lang="en-US" sz="1000" i="1" dirty="0">
                <a:solidFill>
                  <a:prstClr val="black"/>
                </a:solidFill>
                <a:latin typeface="Times New Roman" panose="02020603050405020304" pitchFamily="18" charset="0"/>
                <a:cs typeface="Times New Roman" panose="02020603050405020304" pitchFamily="18" charset="0"/>
              </a:rPr>
              <a:t> IEEE Transactions on Smart Grid</a:t>
            </a:r>
            <a:r>
              <a:rPr lang="en-US" sz="1000" dirty="0">
                <a:solidFill>
                  <a:prstClr val="black"/>
                </a:solidFill>
                <a:latin typeface="Times New Roman" panose="02020603050405020304" pitchFamily="18" charset="0"/>
                <a:cs typeface="Times New Roman" panose="02020603050405020304" pitchFamily="18" charset="0"/>
              </a:rPr>
              <a:t>, vol. 7, no. 1, pp. 310-319, January 2016. </a:t>
            </a:r>
            <a:endParaRPr lang="zh-CN" alt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82335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2FFE4B61-D119-4C2A-B0FD-8BB9E4349C88}" type="slidenum">
              <a:rPr lang="en-US" smtClean="0">
                <a:latin typeface="Times New Roman" panose="02020603050405020304" pitchFamily="18" charset="0"/>
                <a:cs typeface="Times New Roman" panose="02020603050405020304" pitchFamily="18" charset="0"/>
              </a:rPr>
              <a:pPr>
                <a:defRPr/>
              </a:pPr>
              <a:t>43</a:t>
            </a:fld>
            <a:endParaRPr lang="en-US" dirty="0">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51600" y="141250"/>
            <a:ext cx="8904835" cy="4572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rgbClr val="C00000"/>
                </a:solidFill>
                <a:latin typeface="Times New Roman" panose="02020603050405020304" pitchFamily="18" charset="0"/>
                <a:cs typeface="Times New Roman" panose="02020603050405020304" pitchFamily="18" charset="0"/>
              </a:rPr>
              <a:t>Networked </a:t>
            </a:r>
            <a:r>
              <a:rPr lang="en-US" sz="3000" dirty="0" smtClean="0">
                <a:solidFill>
                  <a:srgbClr val="C00000"/>
                </a:solidFill>
                <a:latin typeface="Times New Roman" panose="02020603050405020304" pitchFamily="18" charset="0"/>
                <a:cs typeface="Times New Roman" panose="02020603050405020304" pitchFamily="18" charset="0"/>
              </a:rPr>
              <a:t>MGs </a:t>
            </a:r>
            <a:r>
              <a:rPr lang="en-US" sz="3000" dirty="0">
                <a:solidFill>
                  <a:srgbClr val="C00000"/>
                </a:solidFill>
                <a:latin typeface="Times New Roman" panose="02020603050405020304" pitchFamily="18" charset="0"/>
                <a:cs typeface="Times New Roman" panose="02020603050405020304" pitchFamily="18" charset="0"/>
              </a:rPr>
              <a:t>for Self-Healing Power Systems</a:t>
            </a:r>
          </a:p>
        </p:txBody>
      </p:sp>
      <p:sp>
        <p:nvSpPr>
          <p:cNvPr id="10" name="文本占位符 5"/>
          <p:cNvSpPr txBox="1">
            <a:spLocks/>
          </p:cNvSpPr>
          <p:nvPr/>
        </p:nvSpPr>
        <p:spPr>
          <a:xfrm>
            <a:off x="660775" y="819329"/>
            <a:ext cx="3505200" cy="479822"/>
          </a:xfrm>
          <a:prstGeom prst="rect">
            <a:avLst/>
          </a:prstGeom>
        </p:spPr>
        <p:style>
          <a:lnRef idx="2">
            <a:schemeClr val="accent3"/>
          </a:lnRef>
          <a:fillRef idx="1">
            <a:schemeClr val="lt1"/>
          </a:fillRef>
          <a:effectRef idx="0">
            <a:schemeClr val="accent3"/>
          </a:effectRef>
          <a:fontRef idx="minor">
            <a:schemeClr val="dk1"/>
          </a:fontRef>
        </p:style>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n-US" altLang="zh-CN" sz="2400" dirty="0">
                <a:latin typeface="Times New Roman" panose="02020603050405020304" pitchFamily="18" charset="0"/>
                <a:cs typeface="Times New Roman" panose="02020603050405020304" pitchFamily="18" charset="0"/>
              </a:rPr>
              <a:t>Normal operation	</a:t>
            </a:r>
            <a:endParaRPr lang="zh-CN" altLang="en-US" sz="2400" dirty="0">
              <a:latin typeface="Times New Roman" panose="02020603050405020304" pitchFamily="18" charset="0"/>
              <a:cs typeface="Times New Roman" panose="02020603050405020304" pitchFamily="18" charset="0"/>
            </a:endParaRPr>
          </a:p>
        </p:txBody>
      </p:sp>
      <p:pic>
        <p:nvPicPr>
          <p:cNvPr id="11" name="内容占位符 9"/>
          <p:cNvPicPr>
            <a:picLocks noGrp="1" noChangeAspect="1"/>
          </p:cNvPicPr>
          <p:nvPr>
            <p:ph sz="half" idx="4294967295"/>
          </p:nvPr>
        </p:nvPicPr>
        <p:blipFill>
          <a:blip r:embed="rId2"/>
          <a:stretch>
            <a:fillRect/>
          </a:stretch>
        </p:blipFill>
        <p:spPr>
          <a:xfrm>
            <a:off x="72997" y="1592758"/>
            <a:ext cx="4145025" cy="641307"/>
          </a:xfrm>
          <a:prstGeom prst="rect">
            <a:avLst/>
          </a:prstGeom>
        </p:spPr>
      </p:pic>
      <p:sp>
        <p:nvSpPr>
          <p:cNvPr id="12" name="文本占位符 7"/>
          <p:cNvSpPr txBox="1">
            <a:spLocks/>
          </p:cNvSpPr>
          <p:nvPr/>
        </p:nvSpPr>
        <p:spPr>
          <a:xfrm>
            <a:off x="5107512" y="819329"/>
            <a:ext cx="3601942" cy="479822"/>
          </a:xfrm>
          <a:prstGeom prst="rect">
            <a:avLst/>
          </a:prstGeom>
        </p:spPr>
        <p:style>
          <a:lnRef idx="2">
            <a:schemeClr val="accent3"/>
          </a:lnRef>
          <a:fillRef idx="1">
            <a:schemeClr val="lt1"/>
          </a:fillRef>
          <a:effectRef idx="0">
            <a:schemeClr val="accent3"/>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n-US" altLang="zh-CN" sz="2400" dirty="0">
                <a:latin typeface="Times New Roman" panose="02020603050405020304" pitchFamily="18" charset="0"/>
                <a:cs typeface="Times New Roman" panose="02020603050405020304" pitchFamily="18" charset="0"/>
              </a:rPr>
              <a:t>Self-healing operation</a:t>
            </a:r>
            <a:endParaRPr lang="zh-CN" altLang="en-US" sz="2400" dirty="0">
              <a:latin typeface="Times New Roman" panose="02020603050405020304" pitchFamily="18" charset="0"/>
              <a:cs typeface="Times New Roman" panose="02020603050405020304" pitchFamily="18" charset="0"/>
            </a:endParaRPr>
          </a:p>
        </p:txBody>
      </p:sp>
      <p:pic>
        <p:nvPicPr>
          <p:cNvPr id="13" name="内容占位符 10"/>
          <p:cNvPicPr>
            <a:picLocks noGrp="1" noChangeAspect="1"/>
          </p:cNvPicPr>
          <p:nvPr>
            <p:ph sz="quarter" idx="4294967295"/>
          </p:nvPr>
        </p:nvPicPr>
        <p:blipFill rotWithShape="1">
          <a:blip r:embed="rId3"/>
          <a:srcRect t="8989"/>
          <a:stretch/>
        </p:blipFill>
        <p:spPr>
          <a:xfrm>
            <a:off x="5257800" y="1683171"/>
            <a:ext cx="2825313" cy="424139"/>
          </a:xfrm>
          <a:prstGeom prst="rect">
            <a:avLst/>
          </a:prstGeom>
        </p:spPr>
      </p:pic>
      <p:sp>
        <p:nvSpPr>
          <p:cNvPr id="14" name="矩形 11"/>
          <p:cNvSpPr/>
          <p:nvPr/>
        </p:nvSpPr>
        <p:spPr>
          <a:xfrm>
            <a:off x="292493" y="2596632"/>
            <a:ext cx="3925529" cy="1061829"/>
          </a:xfrm>
          <a:prstGeom prst="rect">
            <a:avLst/>
          </a:prstGeom>
        </p:spPr>
        <p:txBody>
          <a:bodyPr wrap="square">
            <a:spAutoFit/>
          </a:bodyPr>
          <a:lstStyle/>
          <a:p>
            <a:r>
              <a:rPr lang="en-US" altLang="zh-CN" sz="2100" dirty="0">
                <a:latin typeface="Times New Roman" panose="02020603050405020304" pitchFamily="18" charset="0"/>
                <a:cs typeface="Times New Roman" panose="02020603050405020304" pitchFamily="18" charset="0"/>
              </a:rPr>
              <a:t>T</a:t>
            </a:r>
            <a:r>
              <a:rPr lang="zh-CN" altLang="en-US" sz="2100" dirty="0">
                <a:latin typeface="Times New Roman" panose="02020603050405020304" pitchFamily="18" charset="0"/>
                <a:cs typeface="Times New Roman" panose="02020603050405020304" pitchFamily="18" charset="0"/>
              </a:rPr>
              <a:t>he objective function minimizes the </a:t>
            </a:r>
            <a:r>
              <a:rPr lang="en-US" altLang="zh-CN" sz="2100" dirty="0">
                <a:latin typeface="Times New Roman" panose="02020603050405020304" pitchFamily="18" charset="0"/>
                <a:cs typeface="Times New Roman" panose="02020603050405020304" pitchFamily="18" charset="0"/>
              </a:rPr>
              <a:t>o</a:t>
            </a:r>
            <a:r>
              <a:rPr lang="zh-CN" altLang="en-US" sz="2100" dirty="0">
                <a:latin typeface="Times New Roman" panose="02020603050405020304" pitchFamily="18" charset="0"/>
                <a:cs typeface="Times New Roman" panose="02020603050405020304" pitchFamily="18" charset="0"/>
              </a:rPr>
              <a:t>peration costs and generation-demand mismatch of the nth MG. </a:t>
            </a:r>
          </a:p>
        </p:txBody>
      </p:sp>
      <p:sp>
        <p:nvSpPr>
          <p:cNvPr id="15" name="矩形 12"/>
          <p:cNvSpPr/>
          <p:nvPr/>
        </p:nvSpPr>
        <p:spPr>
          <a:xfrm>
            <a:off x="4723611" y="2614005"/>
            <a:ext cx="4424508" cy="1061829"/>
          </a:xfrm>
          <a:prstGeom prst="rect">
            <a:avLst/>
          </a:prstGeom>
        </p:spPr>
        <p:txBody>
          <a:bodyPr wrap="square">
            <a:spAutoFit/>
          </a:bodyPr>
          <a:lstStyle/>
          <a:p>
            <a:r>
              <a:rPr lang="zh-CN" altLang="en-US" sz="2100" dirty="0">
                <a:latin typeface="Times New Roman" panose="02020603050405020304" pitchFamily="18" charset="0"/>
                <a:cs typeface="Times New Roman" panose="02020603050405020304" pitchFamily="18" charset="0"/>
              </a:rPr>
              <a:t>The operation objective is to make the power exchange with the common point approach μ as closely as possible. </a:t>
            </a:r>
          </a:p>
        </p:txBody>
      </p:sp>
      <p:sp>
        <p:nvSpPr>
          <p:cNvPr id="16" name="矩形 13"/>
          <p:cNvSpPr/>
          <p:nvPr/>
        </p:nvSpPr>
        <p:spPr>
          <a:xfrm>
            <a:off x="467497" y="4182529"/>
            <a:ext cx="7772400" cy="738664"/>
          </a:xfrm>
          <a:prstGeom prst="rect">
            <a:avLst/>
          </a:prstGeom>
        </p:spPr>
        <p:txBody>
          <a:bodyPr wrap="square">
            <a:spAutoFit/>
          </a:bodyPr>
          <a:lstStyle/>
          <a:p>
            <a:pPr marL="285743" indent="-285743">
              <a:buFont typeface="Arial" panose="020B0604020202020204" pitchFamily="34" charset="0"/>
              <a:buChar char="•"/>
            </a:pPr>
            <a:r>
              <a:rPr lang="en-US" altLang="zh-CN" sz="2100" u="sng" dirty="0">
                <a:latin typeface="Times New Roman" panose="02020603050405020304" pitchFamily="18" charset="0"/>
                <a:cs typeface="Times New Roman" panose="02020603050405020304" pitchFamily="18" charset="0"/>
              </a:rPr>
              <a:t>Constraints:</a:t>
            </a:r>
          </a:p>
          <a:p>
            <a:r>
              <a:rPr lang="en-US" altLang="zh-CN" sz="2100" dirty="0">
                <a:latin typeface="Times New Roman" panose="02020603050405020304" pitchFamily="18" charset="0"/>
                <a:cs typeface="Times New Roman" panose="02020603050405020304" pitchFamily="18" charset="0"/>
              </a:rPr>
              <a:t>Power balance constraints, ramp up/down constraints, etc.</a:t>
            </a:r>
            <a:endParaRPr lang="zh-CN" altLang="en-US"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84969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idx="1"/>
          </p:nvPr>
        </p:nvPicPr>
        <p:blipFill rotWithShape="1">
          <a:blip r:embed="rId2"/>
          <a:srcRect r="3270" b="10352"/>
          <a:stretch/>
        </p:blipFill>
        <p:spPr>
          <a:xfrm>
            <a:off x="5257801" y="1387516"/>
            <a:ext cx="3845790" cy="3532667"/>
          </a:xfrm>
          <a:prstGeom prst="rect">
            <a:avLst/>
          </a:prstGeom>
        </p:spPr>
      </p:pic>
      <p:sp>
        <p:nvSpPr>
          <p:cNvPr id="4" name="灯片编号占位符 3"/>
          <p:cNvSpPr>
            <a:spLocks noGrp="1"/>
          </p:cNvSpPr>
          <p:nvPr>
            <p:ph type="sldNum" sz="quarter" idx="12"/>
          </p:nvPr>
        </p:nvSpPr>
        <p:spPr/>
        <p:txBody>
          <a:bodyPr/>
          <a:lstStyle/>
          <a:p>
            <a:pPr>
              <a:defRPr/>
            </a:pPr>
            <a:fld id="{2FFE4B61-D119-4C2A-B0FD-8BB9E4349C88}" type="slidenum">
              <a:rPr lang="en-US" smtClean="0">
                <a:latin typeface="Times New Roman" panose="02020603050405020304" pitchFamily="18" charset="0"/>
                <a:cs typeface="Times New Roman" panose="02020603050405020304" pitchFamily="18" charset="0"/>
              </a:rPr>
              <a:pPr>
                <a:defRPr/>
              </a:pPr>
              <a:t>44</a:t>
            </a:fld>
            <a:endParaRPr lang="en-US" dirty="0">
              <a:latin typeface="Times New Roman" panose="02020603050405020304" pitchFamily="18" charset="0"/>
              <a:cs typeface="Times New Roman" panose="02020603050405020304" pitchFamily="18" charset="0"/>
            </a:endParaRPr>
          </a:p>
        </p:txBody>
      </p:sp>
      <p:sp>
        <p:nvSpPr>
          <p:cNvPr id="6" name="矩形 5"/>
          <p:cNvSpPr/>
          <p:nvPr/>
        </p:nvSpPr>
        <p:spPr>
          <a:xfrm>
            <a:off x="0" y="507217"/>
            <a:ext cx="9372600" cy="830997"/>
          </a:xfrm>
          <a:prstGeom prst="rect">
            <a:avLst/>
          </a:prstGeom>
        </p:spPr>
        <p:txBody>
          <a:bodyPr wrap="square">
            <a:spAutoFit/>
          </a:bodyPr>
          <a:lstStyle/>
          <a:p>
            <a:r>
              <a:rPr lang="en-US" altLang="zh-CN" dirty="0">
                <a:latin typeface="Times New Roman" panose="02020603050405020304" pitchFamily="18" charset="0"/>
                <a:cs typeface="Times New Roman" panose="02020603050405020304" pitchFamily="18" charset="0"/>
              </a:rPr>
              <a:t>Case study:</a:t>
            </a:r>
          </a:p>
          <a:p>
            <a:r>
              <a:rPr lang="zh-CN" altLang="en-US" dirty="0">
                <a:latin typeface="Times New Roman" panose="02020603050405020304" pitchFamily="18" charset="0"/>
                <a:cs typeface="Times New Roman" panose="02020603050405020304" pitchFamily="18" charset="0"/>
              </a:rPr>
              <a:t>It is assumed that the six MGs are </a:t>
            </a:r>
            <a:r>
              <a:rPr lang="en-US" altLang="zh-CN" dirty="0">
                <a:latin typeface="Times New Roman" panose="02020603050405020304" pitchFamily="18" charset="0"/>
                <a:cs typeface="Times New Roman" panose="02020603050405020304" pitchFamily="18" charset="0"/>
              </a:rPr>
              <a:t>c</a:t>
            </a:r>
            <a:r>
              <a:rPr lang="zh-CN" altLang="en-US" dirty="0">
                <a:latin typeface="Times New Roman" panose="02020603050405020304" pitchFamily="18" charset="0"/>
                <a:cs typeface="Times New Roman" panose="02020603050405020304" pitchFamily="18" charset="0"/>
              </a:rPr>
              <a:t>onnected via a ring cyber network.</a:t>
            </a:r>
          </a:p>
        </p:txBody>
      </p:sp>
      <p:sp>
        <p:nvSpPr>
          <p:cNvPr id="7" name="矩形 6"/>
          <p:cNvSpPr/>
          <p:nvPr/>
        </p:nvSpPr>
        <p:spPr>
          <a:xfrm>
            <a:off x="152400" y="4426039"/>
            <a:ext cx="4572000" cy="646331"/>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r>
              <a:rPr lang="zh-CN" altLang="en-US" sz="1800" dirty="0">
                <a:latin typeface="Times New Roman" panose="02020603050405020304" pitchFamily="18" charset="0"/>
                <a:cs typeface="Times New Roman" panose="02020603050405020304" pitchFamily="18" charset="0"/>
              </a:rPr>
              <a:t>a single fault happens on the line sections 13–18 in MG1 at 18:00</a:t>
            </a:r>
          </a:p>
        </p:txBody>
      </p:sp>
      <p:cxnSp>
        <p:nvCxnSpPr>
          <p:cNvPr id="9" name="直接箭头连接符 8"/>
          <p:cNvCxnSpPr>
            <a:stCxn id="7" idx="3"/>
          </p:cNvCxnSpPr>
          <p:nvPr/>
        </p:nvCxnSpPr>
        <p:spPr>
          <a:xfrm flipV="1">
            <a:off x="4724400" y="3755813"/>
            <a:ext cx="1143000" cy="993392"/>
          </a:xfrm>
          <a:prstGeom prst="straightConnector1">
            <a:avLst/>
          </a:prstGeom>
          <a:ln w="25400">
            <a:tailEnd type="triangle"/>
          </a:ln>
        </p:spPr>
        <p:style>
          <a:lnRef idx="1">
            <a:schemeClr val="accent2"/>
          </a:lnRef>
          <a:fillRef idx="0">
            <a:schemeClr val="accent2"/>
          </a:fillRef>
          <a:effectRef idx="0">
            <a:schemeClr val="accent2"/>
          </a:effectRef>
          <a:fontRef idx="minor">
            <a:schemeClr val="tx1"/>
          </a:fontRef>
        </p:style>
      </p:cxnSp>
      <p:sp>
        <p:nvSpPr>
          <p:cNvPr id="12" name="矩形 11"/>
          <p:cNvSpPr/>
          <p:nvPr/>
        </p:nvSpPr>
        <p:spPr>
          <a:xfrm>
            <a:off x="38100" y="1586157"/>
            <a:ext cx="4800600" cy="2554545"/>
          </a:xfrm>
          <a:prstGeom prst="rect">
            <a:avLst/>
          </a:prstGeom>
        </p:spPr>
        <p:txBody>
          <a:bodyPr wrap="square">
            <a:spAutoFit/>
          </a:bodyPr>
          <a:lstStyle/>
          <a:p>
            <a:pPr marL="257175" indent="-257175">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Each MG starts the iteration with its own total generation, and exchanges information with its neighboring MGs in the ring-connected cyber network. </a:t>
            </a:r>
            <a:endParaRPr lang="en-US" altLang="zh-CN" sz="2000" dirty="0">
              <a:latin typeface="Times New Roman" panose="02020603050405020304" pitchFamily="18" charset="0"/>
              <a:cs typeface="Times New Roman" panose="02020603050405020304" pitchFamily="18" charset="0"/>
            </a:endParaRPr>
          </a:p>
          <a:p>
            <a:pPr marL="257175" indent="-257175">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The algorithm converges to the same value 5.963 MW, which is the averaged generation of all normally-operating MGs, in 14 iterations. </a:t>
            </a:r>
          </a:p>
        </p:txBody>
      </p:sp>
      <p:sp>
        <p:nvSpPr>
          <p:cNvPr id="10" name="Title 1"/>
          <p:cNvSpPr txBox="1">
            <a:spLocks/>
          </p:cNvSpPr>
          <p:nvPr/>
        </p:nvSpPr>
        <p:spPr>
          <a:xfrm>
            <a:off x="0" y="70398"/>
            <a:ext cx="8904835" cy="4572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rgbClr val="C00000"/>
                </a:solidFill>
                <a:latin typeface="Times New Roman" panose="02020603050405020304" pitchFamily="18" charset="0"/>
                <a:cs typeface="Times New Roman" panose="02020603050405020304" pitchFamily="18" charset="0"/>
              </a:rPr>
              <a:t>Networked </a:t>
            </a:r>
            <a:r>
              <a:rPr lang="en-US" sz="3000" dirty="0" smtClean="0">
                <a:solidFill>
                  <a:srgbClr val="C00000"/>
                </a:solidFill>
                <a:latin typeface="Times New Roman" panose="02020603050405020304" pitchFamily="18" charset="0"/>
                <a:cs typeface="Times New Roman" panose="02020603050405020304" pitchFamily="18" charset="0"/>
              </a:rPr>
              <a:t>MGs </a:t>
            </a:r>
            <a:r>
              <a:rPr lang="en-US" sz="3000" dirty="0">
                <a:solidFill>
                  <a:srgbClr val="C00000"/>
                </a:solidFill>
                <a:latin typeface="Times New Roman" panose="02020603050405020304" pitchFamily="18" charset="0"/>
                <a:cs typeface="Times New Roman" panose="02020603050405020304" pitchFamily="18" charset="0"/>
              </a:rPr>
              <a:t>for Self-Healing Power Systems</a:t>
            </a:r>
          </a:p>
        </p:txBody>
      </p:sp>
      <p:sp>
        <p:nvSpPr>
          <p:cNvPr id="13" name="TextBox 12"/>
          <p:cNvSpPr txBox="1"/>
          <p:nvPr/>
        </p:nvSpPr>
        <p:spPr>
          <a:xfrm>
            <a:off x="6171011" y="4933134"/>
            <a:ext cx="2797561" cy="253916"/>
          </a:xfrm>
          <a:prstGeom prst="rect">
            <a:avLst/>
          </a:prstGeom>
          <a:noFill/>
        </p:spPr>
        <p:txBody>
          <a:bodyPr wrap="none" rtlCol="0">
            <a:spAutoFit/>
          </a:bodyPr>
          <a:lstStyle/>
          <a:p>
            <a:r>
              <a:rPr lang="en-US" sz="1050" dirty="0">
                <a:latin typeface="Times" panose="02020603050405020304" pitchFamily="18" charset="0"/>
                <a:cs typeface="Times" panose="02020603050405020304" pitchFamily="18" charset="0"/>
              </a:rPr>
              <a:t>Fig. </a:t>
            </a:r>
            <a:r>
              <a:rPr lang="en-US" sz="1050" dirty="0" smtClean="0">
                <a:latin typeface="Times" panose="02020603050405020304" pitchFamily="18" charset="0"/>
                <a:cs typeface="Times" panose="02020603050405020304" pitchFamily="18" charset="0"/>
              </a:rPr>
              <a:t>13 </a:t>
            </a:r>
            <a:r>
              <a:rPr lang="en-US" sz="1050" dirty="0">
                <a:latin typeface="Times" panose="02020603050405020304" pitchFamily="18" charset="0"/>
                <a:cs typeface="Times" panose="02020603050405020304" pitchFamily="18" charset="0"/>
              </a:rPr>
              <a:t>Test system with six networked </a:t>
            </a:r>
            <a:r>
              <a:rPr lang="en-US" sz="1050" dirty="0" smtClean="0">
                <a:latin typeface="Times" panose="02020603050405020304" pitchFamily="18" charset="0"/>
                <a:cs typeface="Times" panose="02020603050405020304" pitchFamily="18" charset="0"/>
              </a:rPr>
              <a:t>MGs [6]</a:t>
            </a:r>
            <a:endParaRPr lang="en-US" sz="1050" dirty="0">
              <a:latin typeface="Times" panose="02020603050405020304" pitchFamily="18" charset="0"/>
              <a:cs typeface="Times" panose="02020603050405020304" pitchFamily="18" charset="0"/>
            </a:endParaRPr>
          </a:p>
        </p:txBody>
      </p:sp>
      <p:sp>
        <p:nvSpPr>
          <p:cNvPr id="11" name="矩形 7"/>
          <p:cNvSpPr/>
          <p:nvPr/>
        </p:nvSpPr>
        <p:spPr>
          <a:xfrm>
            <a:off x="0" y="5731476"/>
            <a:ext cx="9123294" cy="400110"/>
          </a:xfrm>
          <a:prstGeom prst="rect">
            <a:avLst/>
          </a:prstGeom>
        </p:spPr>
        <p:txBody>
          <a:bodyPr wrap="square">
            <a:spAutoFit/>
          </a:bodyPr>
          <a:lstStyle/>
          <a:p>
            <a:r>
              <a:rPr lang="en-US" sz="1000" dirty="0" smtClean="0">
                <a:solidFill>
                  <a:prstClr val="black"/>
                </a:solidFill>
                <a:latin typeface="Times New Roman" panose="02020603050405020304" pitchFamily="18" charset="0"/>
                <a:cs typeface="Times New Roman" panose="02020603050405020304" pitchFamily="18" charset="0"/>
              </a:rPr>
              <a:t>[6] </a:t>
            </a:r>
            <a:r>
              <a:rPr lang="en-US" sz="1000" dirty="0">
                <a:solidFill>
                  <a:prstClr val="black"/>
                </a:solidFill>
                <a:latin typeface="Times New Roman" panose="02020603050405020304" pitchFamily="18" charset="0"/>
                <a:cs typeface="Times New Roman" panose="02020603050405020304" pitchFamily="18" charset="0"/>
              </a:rPr>
              <a:t>Z. Wang, B. Chen, J. Wang, and C. Chen, "Networked Microgrids for Self-healing Power Systems,"</a:t>
            </a:r>
            <a:r>
              <a:rPr lang="en-US" sz="1000" i="1" dirty="0">
                <a:solidFill>
                  <a:prstClr val="black"/>
                </a:solidFill>
                <a:latin typeface="Times New Roman" panose="02020603050405020304" pitchFamily="18" charset="0"/>
                <a:cs typeface="Times New Roman" panose="02020603050405020304" pitchFamily="18" charset="0"/>
              </a:rPr>
              <a:t> IEEE Transactions on Smart Grid</a:t>
            </a:r>
            <a:r>
              <a:rPr lang="en-US" sz="1000" dirty="0">
                <a:solidFill>
                  <a:prstClr val="black"/>
                </a:solidFill>
                <a:latin typeface="Times New Roman" panose="02020603050405020304" pitchFamily="18" charset="0"/>
                <a:cs typeface="Times New Roman" panose="02020603050405020304" pitchFamily="18" charset="0"/>
              </a:rPr>
              <a:t>, vol. 7, no. 1, pp. 310-319, January 2016. </a:t>
            </a:r>
            <a:endParaRPr lang="zh-CN" alt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61514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idx="1"/>
          </p:nvPr>
        </p:nvPicPr>
        <p:blipFill rotWithShape="1">
          <a:blip r:embed="rId2"/>
          <a:srcRect l="10179" b="16550"/>
          <a:stretch/>
        </p:blipFill>
        <p:spPr>
          <a:xfrm>
            <a:off x="199240" y="1066800"/>
            <a:ext cx="4192869" cy="3202907"/>
          </a:xfrm>
          <a:prstGeom prst="rect">
            <a:avLst/>
          </a:prstGeom>
        </p:spPr>
      </p:pic>
      <p:sp>
        <p:nvSpPr>
          <p:cNvPr id="4" name="灯片编号占位符 3"/>
          <p:cNvSpPr>
            <a:spLocks noGrp="1"/>
          </p:cNvSpPr>
          <p:nvPr>
            <p:ph type="sldNum" sz="quarter" idx="12"/>
          </p:nvPr>
        </p:nvSpPr>
        <p:spPr/>
        <p:txBody>
          <a:bodyPr/>
          <a:lstStyle/>
          <a:p>
            <a:pPr>
              <a:defRPr/>
            </a:pPr>
            <a:fld id="{2FFE4B61-D119-4C2A-B0FD-8BB9E4349C88}" type="slidenum">
              <a:rPr lang="en-US" smtClean="0"/>
              <a:pPr>
                <a:defRPr/>
              </a:pPr>
              <a:t>45</a:t>
            </a:fld>
            <a:endParaRPr lang="en-US" dirty="0"/>
          </a:p>
        </p:txBody>
      </p:sp>
      <p:pic>
        <p:nvPicPr>
          <p:cNvPr id="6" name="图片 5"/>
          <p:cNvPicPr>
            <a:picLocks noChangeAspect="1"/>
          </p:cNvPicPr>
          <p:nvPr/>
        </p:nvPicPr>
        <p:blipFill rotWithShape="1">
          <a:blip r:embed="rId3"/>
          <a:srcRect r="10467" b="16163"/>
          <a:stretch/>
        </p:blipFill>
        <p:spPr>
          <a:xfrm>
            <a:off x="4392109" y="990981"/>
            <a:ext cx="4447091" cy="3642791"/>
          </a:xfrm>
          <a:prstGeom prst="rect">
            <a:avLst/>
          </a:prstGeom>
        </p:spPr>
      </p:pic>
      <p:sp>
        <p:nvSpPr>
          <p:cNvPr id="7" name="Title 1"/>
          <p:cNvSpPr txBox="1">
            <a:spLocks/>
          </p:cNvSpPr>
          <p:nvPr/>
        </p:nvSpPr>
        <p:spPr>
          <a:xfrm>
            <a:off x="51600" y="170699"/>
            <a:ext cx="8904835" cy="4572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rgbClr val="C00000"/>
                </a:solidFill>
                <a:latin typeface="Times New Roman" panose="02020603050405020304" pitchFamily="18" charset="0"/>
                <a:cs typeface="Times New Roman" panose="02020603050405020304" pitchFamily="18" charset="0"/>
              </a:rPr>
              <a:t>Networked </a:t>
            </a:r>
            <a:r>
              <a:rPr lang="en-US" sz="3000" dirty="0" smtClean="0">
                <a:solidFill>
                  <a:srgbClr val="C00000"/>
                </a:solidFill>
                <a:latin typeface="Times New Roman" panose="02020603050405020304" pitchFamily="18" charset="0"/>
                <a:cs typeface="Times New Roman" panose="02020603050405020304" pitchFamily="18" charset="0"/>
              </a:rPr>
              <a:t>MGs </a:t>
            </a:r>
            <a:r>
              <a:rPr lang="en-US" sz="3000" dirty="0">
                <a:solidFill>
                  <a:srgbClr val="C00000"/>
                </a:solidFill>
                <a:latin typeface="Times New Roman" panose="02020603050405020304" pitchFamily="18" charset="0"/>
                <a:cs typeface="Times New Roman" panose="02020603050405020304" pitchFamily="18" charset="0"/>
              </a:rPr>
              <a:t>for Self-Healing Power Systems</a:t>
            </a:r>
          </a:p>
        </p:txBody>
      </p:sp>
      <p:sp>
        <p:nvSpPr>
          <p:cNvPr id="9" name="TextBox 8"/>
          <p:cNvSpPr txBox="1"/>
          <p:nvPr/>
        </p:nvSpPr>
        <p:spPr>
          <a:xfrm>
            <a:off x="533400" y="4382970"/>
            <a:ext cx="3347024" cy="415498"/>
          </a:xfrm>
          <a:prstGeom prst="rect">
            <a:avLst/>
          </a:prstGeom>
          <a:noFill/>
        </p:spPr>
        <p:txBody>
          <a:bodyPr wrap="square" rtlCol="0">
            <a:spAutoFit/>
          </a:bodyPr>
          <a:lstStyle/>
          <a:p>
            <a:r>
              <a:rPr lang="en-US" sz="1050" dirty="0">
                <a:latin typeface="Times" panose="02020603050405020304" pitchFamily="18" charset="0"/>
                <a:cs typeface="Times" panose="02020603050405020304" pitchFamily="18" charset="0"/>
              </a:rPr>
              <a:t>Fig. </a:t>
            </a:r>
            <a:r>
              <a:rPr lang="en-US" sz="1050" dirty="0" smtClean="0">
                <a:latin typeface="Times" panose="02020603050405020304" pitchFamily="18" charset="0"/>
                <a:cs typeface="Times" panose="02020603050405020304" pitchFamily="18" charset="0"/>
              </a:rPr>
              <a:t>14 </a:t>
            </a:r>
            <a:r>
              <a:rPr lang="en-US" sz="1050" dirty="0">
                <a:latin typeface="Times" panose="02020603050405020304" pitchFamily="18" charset="0"/>
                <a:cs typeface="Times" panose="02020603050405020304" pitchFamily="18" charset="0"/>
              </a:rPr>
              <a:t>Iteration of total active power output of DGs in all normally-operation MGs at 18:00</a:t>
            </a:r>
          </a:p>
        </p:txBody>
      </p:sp>
      <p:sp>
        <p:nvSpPr>
          <p:cNvPr id="10" name="TextBox 9"/>
          <p:cNvSpPr txBox="1"/>
          <p:nvPr/>
        </p:nvSpPr>
        <p:spPr>
          <a:xfrm>
            <a:off x="4681218" y="4627522"/>
            <a:ext cx="3868871" cy="738664"/>
          </a:xfrm>
          <a:prstGeom prst="rect">
            <a:avLst/>
          </a:prstGeom>
          <a:noFill/>
        </p:spPr>
        <p:txBody>
          <a:bodyPr wrap="square" rtlCol="0">
            <a:spAutoFit/>
          </a:bodyPr>
          <a:lstStyle/>
          <a:p>
            <a:r>
              <a:rPr lang="en-US" sz="1050" dirty="0">
                <a:latin typeface="Times" panose="02020603050405020304" pitchFamily="18" charset="0"/>
                <a:cs typeface="Times" panose="02020603050405020304" pitchFamily="18" charset="0"/>
              </a:rPr>
              <a:t>Fig. </a:t>
            </a:r>
            <a:r>
              <a:rPr lang="en-US" sz="1050" dirty="0" smtClean="0">
                <a:latin typeface="Times" panose="02020603050405020304" pitchFamily="18" charset="0"/>
                <a:cs typeface="Times" panose="02020603050405020304" pitchFamily="18" charset="0"/>
              </a:rPr>
              <a:t>15 </a:t>
            </a:r>
            <a:r>
              <a:rPr lang="en-US" sz="1050" dirty="0">
                <a:latin typeface="Times" panose="02020603050405020304" pitchFamily="18" charset="0"/>
                <a:cs typeface="Times" panose="02020603050405020304" pitchFamily="18" charset="0"/>
              </a:rPr>
              <a:t>Allocated power support request and actual power support of each MG in Case 2. (a) and (b) Active and reactive power support at 18:00, respectively. (c) and (d) Active and reactive power support at 19:00, respectively. </a:t>
            </a:r>
          </a:p>
        </p:txBody>
      </p:sp>
    </p:spTree>
    <p:extLst>
      <p:ext uri="{BB962C8B-B14F-4D97-AF65-F5344CB8AC3E}">
        <p14:creationId xmlns:p14="http://schemas.microsoft.com/office/powerpoint/2010/main" val="16602647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25054" y="5776180"/>
            <a:ext cx="2057400" cy="273844"/>
          </a:xfrm>
        </p:spPr>
        <p:txBody>
          <a:bodyPr/>
          <a:lstStyle/>
          <a:p>
            <a:fld id="{548089B4-51B6-4611-AB21-874C3621AFC5}" type="slidenum">
              <a:rPr lang="en-US" smtClean="0">
                <a:solidFill>
                  <a:schemeClr val="bg1"/>
                </a:solidFill>
                <a:latin typeface="Times" panose="02020603050405020304" pitchFamily="18" charset="0"/>
                <a:cs typeface="Times" panose="02020603050405020304" pitchFamily="18" charset="0"/>
              </a:rPr>
              <a:t>46</a:t>
            </a:fld>
            <a:endParaRPr lang="en-US" dirty="0">
              <a:solidFill>
                <a:schemeClr val="bg1"/>
              </a:solidFill>
              <a:latin typeface="Times" panose="02020603050405020304" pitchFamily="18" charset="0"/>
              <a:cs typeface="Times" panose="02020603050405020304" pitchFamily="18" charset="0"/>
            </a:endParaRPr>
          </a:p>
        </p:txBody>
      </p:sp>
      <p:sp>
        <p:nvSpPr>
          <p:cNvPr id="14" name="Title 1"/>
          <p:cNvSpPr>
            <a:spLocks noGrp="1"/>
          </p:cNvSpPr>
          <p:nvPr>
            <p:ph type="title"/>
          </p:nvPr>
        </p:nvSpPr>
        <p:spPr>
          <a:xfrm>
            <a:off x="110181" y="115870"/>
            <a:ext cx="6057900" cy="457200"/>
          </a:xfrm>
        </p:spPr>
        <p:txBody>
          <a:bodyPr>
            <a:normAutofit fontScale="90000"/>
          </a:bodyPr>
          <a:lstStyle/>
          <a:p>
            <a:r>
              <a:rPr lang="en-US" dirty="0">
                <a:solidFill>
                  <a:srgbClr val="C00000"/>
                </a:solidFill>
                <a:latin typeface="Times New Roman" panose="02020603050405020304" pitchFamily="18" charset="0"/>
                <a:cs typeface="Times New Roman" panose="02020603050405020304" pitchFamily="18" charset="0"/>
              </a:rPr>
              <a:t>Literature</a:t>
            </a:r>
            <a:r>
              <a:rPr lang="en-US" sz="2400" dirty="0">
                <a:solidFill>
                  <a:srgbClr val="FF0000"/>
                </a:solidFill>
                <a:latin typeface="Times" panose="02020603050405020304" pitchFamily="18" charset="0"/>
                <a:cs typeface="Times" panose="02020603050405020304" pitchFamily="18" charset="0"/>
              </a:rPr>
              <a:t> </a:t>
            </a:r>
            <a:r>
              <a:rPr lang="en-US" dirty="0">
                <a:solidFill>
                  <a:srgbClr val="C00000"/>
                </a:solidFill>
                <a:latin typeface="Times New Roman" panose="02020603050405020304" pitchFamily="18" charset="0"/>
                <a:cs typeface="Times New Roman" panose="02020603050405020304" pitchFamily="18" charset="0"/>
              </a:rPr>
              <a:t>Review</a:t>
            </a:r>
          </a:p>
        </p:txBody>
      </p:sp>
      <p:sp>
        <p:nvSpPr>
          <p:cNvPr id="15" name="Rectangle 14"/>
          <p:cNvSpPr/>
          <p:nvPr/>
        </p:nvSpPr>
        <p:spPr>
          <a:xfrm>
            <a:off x="91936" y="581015"/>
            <a:ext cx="8851106" cy="1938992"/>
          </a:xfrm>
          <a:prstGeom prst="rect">
            <a:avLst/>
          </a:prstGeom>
        </p:spPr>
        <p:txBody>
          <a:bodyPr wrap="square">
            <a:spAutoFit/>
          </a:bodyPr>
          <a:lstStyle/>
          <a:p>
            <a:pPr algn="just"/>
            <a:r>
              <a:rPr lang="en-US" dirty="0">
                <a:latin typeface="Times" panose="02020603050405020304" pitchFamily="18" charset="0"/>
                <a:cs typeface="Times" panose="02020603050405020304" pitchFamily="18" charset="0"/>
              </a:rPr>
              <a:t>A wide range of methods have been applied to solve optimal power management problem of networked MGs: </a:t>
            </a:r>
          </a:p>
          <a:p>
            <a:pPr marL="257175" indent="-257175" algn="just">
              <a:buFont typeface="Arial" panose="020B0604020202020204" pitchFamily="34" charset="0"/>
              <a:buChar char="•"/>
            </a:pPr>
            <a:r>
              <a:rPr lang="en-US" dirty="0">
                <a:latin typeface="Times" panose="02020603050405020304" pitchFamily="18" charset="0"/>
                <a:cs typeface="Times" panose="02020603050405020304" pitchFamily="18" charset="0"/>
              </a:rPr>
              <a:t>Centralized decision models</a:t>
            </a:r>
          </a:p>
          <a:p>
            <a:pPr marL="257175" indent="-257175" algn="just">
              <a:buFont typeface="Arial" panose="020B0604020202020204" pitchFamily="34" charset="0"/>
              <a:buChar char="•"/>
            </a:pPr>
            <a:r>
              <a:rPr lang="en-US" dirty="0">
                <a:latin typeface="Times" panose="02020603050405020304" pitchFamily="18" charset="0"/>
                <a:cs typeface="Times" panose="02020603050405020304" pitchFamily="18" charset="0"/>
              </a:rPr>
              <a:t>Distributed optimization methods</a:t>
            </a:r>
          </a:p>
          <a:p>
            <a:pPr marL="257175" indent="-257175" algn="just">
              <a:buFont typeface="Arial" panose="020B0604020202020204" pitchFamily="34" charset="0"/>
              <a:buChar char="•"/>
            </a:pPr>
            <a:r>
              <a:rPr lang="en-US" dirty="0">
                <a:latin typeface="Times" panose="02020603050405020304" pitchFamily="18" charset="0"/>
                <a:cs typeface="Times" panose="02020603050405020304" pitchFamily="18" charset="0"/>
              </a:rPr>
              <a:t>Heuristic techniques</a:t>
            </a:r>
          </a:p>
        </p:txBody>
      </p:sp>
      <p:sp>
        <p:nvSpPr>
          <p:cNvPr id="17" name="Rectangle 16"/>
          <p:cNvSpPr/>
          <p:nvPr/>
        </p:nvSpPr>
        <p:spPr>
          <a:xfrm>
            <a:off x="3067373" y="2718919"/>
            <a:ext cx="3597812" cy="461665"/>
          </a:xfrm>
          <a:prstGeom prst="rect">
            <a:avLst/>
          </a:prstGeom>
        </p:spPr>
        <p:txBody>
          <a:bodyPr wrap="square">
            <a:spAutoFit/>
          </a:bodyPr>
          <a:lstStyle/>
          <a:p>
            <a:r>
              <a:rPr lang="en-US" b="1" dirty="0">
                <a:latin typeface="Times" panose="02020603050405020304" pitchFamily="18" charset="0"/>
                <a:cs typeface="Times" panose="02020603050405020304" pitchFamily="18" charset="0"/>
              </a:rPr>
              <a:t>Model-based method</a:t>
            </a:r>
            <a:endParaRPr lang="en-US" dirty="0">
              <a:latin typeface="Times" panose="02020603050405020304" pitchFamily="18" charset="0"/>
              <a:cs typeface="Times" panose="02020603050405020304" pitchFamily="18" charset="0"/>
            </a:endParaRPr>
          </a:p>
        </p:txBody>
      </p:sp>
      <p:sp>
        <p:nvSpPr>
          <p:cNvPr id="18" name="Rectangle 17"/>
          <p:cNvSpPr/>
          <p:nvPr/>
        </p:nvSpPr>
        <p:spPr>
          <a:xfrm>
            <a:off x="110181" y="3242139"/>
            <a:ext cx="8721201" cy="1569660"/>
          </a:xfrm>
          <a:prstGeom prst="rect">
            <a:avLst/>
          </a:prstGeom>
        </p:spPr>
        <p:txBody>
          <a:bodyPr wrap="square">
            <a:spAutoFit/>
          </a:bodyPr>
          <a:lstStyle/>
          <a:p>
            <a:pPr marL="257175" indent="-257175">
              <a:buFont typeface="Arial" panose="020B0604020202020204" pitchFamily="34" charset="0"/>
              <a:buChar char="•"/>
            </a:pPr>
            <a:r>
              <a:rPr lang="en-US" dirty="0">
                <a:latin typeface="Times" panose="02020603050405020304" pitchFamily="18" charset="0"/>
                <a:cs typeface="Times" panose="02020603050405020304" pitchFamily="18" charset="0"/>
              </a:rPr>
              <a:t>Solve a large-scale optimization problem</a:t>
            </a:r>
          </a:p>
          <a:p>
            <a:pPr marL="257175" indent="-257175">
              <a:buFont typeface="Arial" panose="020B0604020202020204" pitchFamily="34" charset="0"/>
              <a:buChar char="•"/>
            </a:pPr>
            <a:r>
              <a:rPr lang="en-US" dirty="0">
                <a:latin typeface="Times" panose="02020603050405020304" pitchFamily="18" charset="0"/>
                <a:cs typeface="Times" panose="02020603050405020304" pitchFamily="18" charset="0"/>
              </a:rPr>
              <a:t>Need complete information of MG physical models</a:t>
            </a:r>
          </a:p>
          <a:p>
            <a:pPr marL="257175" indent="-257175">
              <a:buFont typeface="Arial" panose="020B0604020202020204" pitchFamily="34" charset="0"/>
              <a:buChar char="•"/>
            </a:pPr>
            <a:r>
              <a:rPr lang="en-US" dirty="0">
                <a:latin typeface="Times" panose="02020603050405020304" pitchFamily="18" charset="0"/>
                <a:cs typeface="Times" panose="02020603050405020304" pitchFamily="18" charset="0"/>
              </a:rPr>
              <a:t>Not adaptive to system parameter changes (such as, fuel price for diesel generators)</a:t>
            </a:r>
          </a:p>
        </p:txBody>
      </p:sp>
      <p:sp>
        <p:nvSpPr>
          <p:cNvPr id="19" name="Down Arrow 18"/>
          <p:cNvSpPr/>
          <p:nvPr/>
        </p:nvSpPr>
        <p:spPr bwMode="auto">
          <a:xfrm>
            <a:off x="4502805" y="2338132"/>
            <a:ext cx="363474" cy="33535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en-US" sz="1800">
              <a:latin typeface="Times" panose="02020603050405020304" pitchFamily="18" charset="0"/>
              <a:cs typeface="Times" panose="02020603050405020304" pitchFamily="18" charset="0"/>
            </a:endParaRPr>
          </a:p>
        </p:txBody>
      </p:sp>
      <p:sp>
        <p:nvSpPr>
          <p:cNvPr id="20" name="Down Arrow 19"/>
          <p:cNvSpPr/>
          <p:nvPr/>
        </p:nvSpPr>
        <p:spPr bwMode="auto">
          <a:xfrm>
            <a:off x="4498226" y="4573964"/>
            <a:ext cx="363474" cy="33535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en-US" sz="1800">
              <a:latin typeface="Times" panose="02020603050405020304" pitchFamily="18" charset="0"/>
              <a:cs typeface="Times" panose="02020603050405020304" pitchFamily="18" charset="0"/>
            </a:endParaRPr>
          </a:p>
        </p:txBody>
      </p:sp>
      <p:sp>
        <p:nvSpPr>
          <p:cNvPr id="21" name="Rectangle 20"/>
          <p:cNvSpPr/>
          <p:nvPr/>
        </p:nvSpPr>
        <p:spPr>
          <a:xfrm>
            <a:off x="2057400" y="5019216"/>
            <a:ext cx="6339767" cy="461665"/>
          </a:xfrm>
          <a:prstGeom prst="rect">
            <a:avLst/>
          </a:prstGeom>
        </p:spPr>
        <p:txBody>
          <a:bodyPr wrap="square">
            <a:spAutoFit/>
          </a:bodyPr>
          <a:lstStyle/>
          <a:p>
            <a:r>
              <a:rPr lang="en-US" b="1" dirty="0">
                <a:latin typeface="Times" panose="02020603050405020304" pitchFamily="18" charset="0"/>
                <a:cs typeface="Times" panose="02020603050405020304" pitchFamily="18" charset="0"/>
              </a:rPr>
              <a:t>Need a method to address above challenges</a:t>
            </a:r>
            <a:endParaRPr lang="en-US"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1515934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25054" y="5776180"/>
            <a:ext cx="2057400" cy="273844"/>
          </a:xfrm>
        </p:spPr>
        <p:txBody>
          <a:bodyPr/>
          <a:lstStyle/>
          <a:p>
            <a:fld id="{548089B4-51B6-4611-AB21-874C3621AFC5}" type="slidenum">
              <a:rPr lang="en-US" smtClean="0">
                <a:solidFill>
                  <a:schemeClr val="bg1"/>
                </a:solidFill>
                <a:latin typeface="Times" panose="02020603050405020304" pitchFamily="18" charset="0"/>
                <a:cs typeface="Times" panose="02020603050405020304" pitchFamily="18" charset="0"/>
              </a:rPr>
              <a:t>47</a:t>
            </a:fld>
            <a:endParaRPr lang="en-US" dirty="0">
              <a:solidFill>
                <a:schemeClr val="bg1"/>
              </a:solidFill>
              <a:latin typeface="Times" panose="02020603050405020304" pitchFamily="18" charset="0"/>
              <a:cs typeface="Times" panose="02020603050405020304" pitchFamily="18" charset="0"/>
            </a:endParaRPr>
          </a:p>
        </p:txBody>
      </p:sp>
      <p:sp>
        <p:nvSpPr>
          <p:cNvPr id="10" name="Title 1"/>
          <p:cNvSpPr txBox="1">
            <a:spLocks/>
          </p:cNvSpPr>
          <p:nvPr/>
        </p:nvSpPr>
        <p:spPr>
          <a:xfrm>
            <a:off x="4119" y="51271"/>
            <a:ext cx="6057900" cy="457200"/>
          </a:xfrm>
          <a:prstGeom prst="rect">
            <a:avLst/>
          </a:prstGeom>
        </p:spPr>
        <p:txBody>
          <a:bodyPr vert="horz" lIns="68580" tIns="34290" rIns="68580" bIns="3429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rgbClr val="C00000"/>
                </a:solidFill>
                <a:latin typeface="Times New Roman" panose="02020603050405020304" pitchFamily="18" charset="0"/>
                <a:cs typeface="Times New Roman" panose="02020603050405020304" pitchFamily="18" charset="0"/>
              </a:rPr>
              <a:t>Solution</a:t>
            </a:r>
          </a:p>
        </p:txBody>
      </p:sp>
      <p:sp>
        <p:nvSpPr>
          <p:cNvPr id="13" name="Rectangle 12"/>
          <p:cNvSpPr/>
          <p:nvPr/>
        </p:nvSpPr>
        <p:spPr>
          <a:xfrm>
            <a:off x="5176479" y="3051036"/>
            <a:ext cx="4049260" cy="1938992"/>
          </a:xfrm>
          <a:prstGeom prst="rect">
            <a:avLst/>
          </a:prstGeom>
        </p:spPr>
        <p:txBody>
          <a:bodyPr wrap="square">
            <a:spAutoFit/>
          </a:bodyPr>
          <a:lstStyle/>
          <a:p>
            <a:pPr marL="257175" indent="-257175">
              <a:buFont typeface="Arial" panose="020B0604020202020204" pitchFamily="34" charset="0"/>
              <a:buChar char="•"/>
            </a:pPr>
            <a:r>
              <a:rPr lang="en-US" sz="2000" b="1" dirty="0">
                <a:latin typeface="Times" panose="02020603050405020304" pitchFamily="18" charset="0"/>
                <a:cs typeface="Times" panose="02020603050405020304" pitchFamily="18" charset="0"/>
              </a:rPr>
              <a:t>Agent can solve the problem with incomplete information of Environment</a:t>
            </a:r>
          </a:p>
          <a:p>
            <a:pPr marL="257175" indent="-257175">
              <a:buFont typeface="Arial" panose="020B0604020202020204" pitchFamily="34" charset="0"/>
              <a:buChar char="•"/>
            </a:pPr>
            <a:r>
              <a:rPr lang="en-US" sz="2000" b="1" dirty="0">
                <a:latin typeface="Times" panose="02020603050405020304" pitchFamily="18" charset="0"/>
                <a:cs typeface="Times" panose="02020603050405020304" pitchFamily="18" charset="0"/>
              </a:rPr>
              <a:t>Computational time (After the model is well trained)</a:t>
            </a:r>
          </a:p>
          <a:p>
            <a:pPr marL="257175" indent="-257175">
              <a:buFont typeface="Arial" panose="020B0604020202020204" pitchFamily="34" charset="0"/>
              <a:buChar char="•"/>
            </a:pPr>
            <a:r>
              <a:rPr lang="en-US" sz="2000" b="1" dirty="0">
                <a:latin typeface="Times" panose="02020603050405020304" pitchFamily="18" charset="0"/>
                <a:cs typeface="Times" panose="02020603050405020304" pitchFamily="18" charset="0"/>
              </a:rPr>
              <a:t>Adaptability </a:t>
            </a:r>
          </a:p>
        </p:txBody>
      </p:sp>
      <p:pic>
        <p:nvPicPr>
          <p:cNvPr id="20" name="Picture 2" descr="Image result for reinforcement learni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7414" y="3051036"/>
            <a:ext cx="4939065" cy="1905068"/>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228369" y="810434"/>
            <a:ext cx="3886200" cy="461665"/>
          </a:xfrm>
          <a:prstGeom prst="rect">
            <a:avLst/>
          </a:prstGeom>
        </p:spPr>
        <p:txBody>
          <a:bodyPr wrap="square">
            <a:spAutoFit/>
          </a:bodyPr>
          <a:lstStyle/>
          <a:p>
            <a:pPr algn="ctr"/>
            <a:r>
              <a:rPr lang="en-US" dirty="0">
                <a:latin typeface="Times" panose="02020603050405020304" pitchFamily="18" charset="0"/>
                <a:cs typeface="Times" panose="02020603050405020304" pitchFamily="18" charset="0"/>
              </a:rPr>
              <a:t>Reinforcement Learning (RL)</a:t>
            </a:r>
          </a:p>
        </p:txBody>
      </p:sp>
      <p:sp>
        <p:nvSpPr>
          <p:cNvPr id="22" name="Down Arrow 21"/>
          <p:cNvSpPr/>
          <p:nvPr/>
        </p:nvSpPr>
        <p:spPr bwMode="auto">
          <a:xfrm rot="16200000">
            <a:off x="4263331" y="873592"/>
            <a:ext cx="363474" cy="33535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en-US" dirty="0">
              <a:latin typeface="Times" panose="02020603050405020304" pitchFamily="18" charset="0"/>
              <a:cs typeface="Times" panose="02020603050405020304" pitchFamily="18" charset="0"/>
            </a:endParaRPr>
          </a:p>
        </p:txBody>
      </p:sp>
      <p:sp>
        <p:nvSpPr>
          <p:cNvPr id="23" name="Rectangle 22"/>
          <p:cNvSpPr/>
          <p:nvPr/>
        </p:nvSpPr>
        <p:spPr>
          <a:xfrm>
            <a:off x="4955993" y="807505"/>
            <a:ext cx="3821906" cy="830997"/>
          </a:xfrm>
          <a:prstGeom prst="rect">
            <a:avLst/>
          </a:prstGeom>
        </p:spPr>
        <p:txBody>
          <a:bodyPr wrap="square">
            <a:spAutoFit/>
          </a:bodyPr>
          <a:lstStyle/>
          <a:p>
            <a:pPr algn="ctr"/>
            <a:r>
              <a:rPr lang="en-US" dirty="0">
                <a:latin typeface="Times" panose="02020603050405020304" pitchFamily="18" charset="0"/>
                <a:cs typeface="Times" panose="02020603050405020304" pitchFamily="18" charset="0"/>
              </a:rPr>
              <a:t>Power management of Networked MGs</a:t>
            </a:r>
          </a:p>
        </p:txBody>
      </p:sp>
      <mc:AlternateContent xmlns:mc="http://schemas.openxmlformats.org/markup-compatibility/2006" xmlns:a14="http://schemas.microsoft.com/office/drawing/2010/main">
        <mc:Choice Requires="a14">
          <p:sp>
            <p:nvSpPr>
              <p:cNvPr id="3" name="Rectangle 2"/>
              <p:cNvSpPr/>
              <p:nvPr/>
            </p:nvSpPr>
            <p:spPr>
              <a:xfrm>
                <a:off x="210872" y="1440816"/>
                <a:ext cx="4572000" cy="1323439"/>
              </a:xfrm>
              <a:prstGeom prst="rect">
                <a:avLst/>
              </a:prstGeom>
            </p:spPr>
            <p:txBody>
              <a:bodyPr>
                <a:spAutoFit/>
              </a:bodyPr>
              <a:lstStyle/>
              <a:p>
                <a:pPr marL="257175" indent="-257175">
                  <a:buFont typeface="Arial" panose="020B0604020202020204" pitchFamily="34" charset="0"/>
                  <a:buChar char="•"/>
                </a:pPr>
                <a:r>
                  <a:rPr lang="en-US" sz="2000" dirty="0">
                    <a:latin typeface="Times" panose="02020603050405020304" pitchFamily="18" charset="0"/>
                    <a:cs typeface="Times" panose="02020603050405020304" pitchFamily="18" charset="0"/>
                  </a:rPr>
                  <a:t>Markov decision process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i="1">
                            <a:latin typeface="Cambria Math" panose="02040503050406030204" pitchFamily="18" charset="0"/>
                          </a:rPr>
                          <m:t>𝑡</m:t>
                        </m:r>
                      </m:sub>
                    </m:sSub>
                  </m:oMath>
                </a14:m>
                <a:r>
                  <a:rPr lang="en-US" sz="2000" dirty="0">
                    <a:latin typeface="Times" panose="02020603050405020304" pitchFamily="18" charset="0"/>
                    <a:cs typeface="Times" panose="02020603050405020304" pitchFamily="18" charset="0"/>
                  </a:rPr>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𝑡</m:t>
                        </m:r>
                      </m:sub>
                    </m:sSub>
                  </m:oMath>
                </a14:m>
                <a:r>
                  <a:rPr lang="en-US" sz="2000" dirty="0">
                    <a:latin typeface="Times" panose="02020603050405020304" pitchFamily="18" charset="0"/>
                    <a:cs typeface="Times" panose="02020603050405020304" pitchFamily="18" charset="0"/>
                  </a:rPr>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𝑡</m:t>
                        </m:r>
                      </m:sub>
                    </m:sSub>
                  </m:oMath>
                </a14:m>
                <a:r>
                  <a:rPr lang="en-US" sz="2000" dirty="0">
                    <a:latin typeface="Times" panose="02020603050405020304" pitchFamily="18" charset="0"/>
                    <a:cs typeface="Times" panose="02020603050405020304" pitchFamily="18" charset="0"/>
                  </a:rPr>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rPr>
                          <m:t>𝑡</m:t>
                        </m:r>
                      </m:sub>
                    </m:sSub>
                  </m:oMath>
                </a14:m>
                <a:r>
                  <a:rPr lang="en-US" sz="2000" dirty="0">
                    <a:latin typeface="Times" panose="02020603050405020304" pitchFamily="18" charset="0"/>
                    <a:cs typeface="Times" panose="02020603050405020304" pitchFamily="18" charset="0"/>
                  </a:rPr>
                  <a:t>)</a:t>
                </a:r>
              </a:p>
              <a:p>
                <a:pPr marL="257175" indent="-257175">
                  <a:buFont typeface="Arial" panose="020B0604020202020204" pitchFamily="34" charset="0"/>
                  <a:buChar char="•"/>
                </a:pPr>
                <a:r>
                  <a:rPr lang="en-US" sz="2000" dirty="0">
                    <a:latin typeface="Times" panose="02020603050405020304" pitchFamily="18" charset="0"/>
                    <a:cs typeface="Times" panose="02020603050405020304" pitchFamily="18" charset="0"/>
                  </a:rPr>
                  <a:t>Repeated interactions</a:t>
                </a:r>
              </a:p>
              <a:p>
                <a:pPr marL="257175" indent="-257175">
                  <a:buFont typeface="Arial" panose="020B0604020202020204" pitchFamily="34" charset="0"/>
                  <a:buChar char="•"/>
                </a:pPr>
                <a:r>
                  <a:rPr lang="en-US" sz="2000" dirty="0">
                    <a:latin typeface="Times" panose="02020603050405020304" pitchFamily="18" charset="0"/>
                    <a:cs typeface="Times" panose="02020603050405020304" pitchFamily="18" charset="0"/>
                  </a:rPr>
                  <a:t>Maximize the expected cumulative reward</a:t>
                </a:r>
              </a:p>
            </p:txBody>
          </p:sp>
        </mc:Choice>
        <mc:Fallback xmlns="">
          <p:sp>
            <p:nvSpPr>
              <p:cNvPr id="3" name="Rectangle 2"/>
              <p:cNvSpPr>
                <a:spLocks noRot="1" noChangeAspect="1" noMove="1" noResize="1" noEditPoints="1" noAdjustHandles="1" noChangeArrowheads="1" noChangeShapeType="1" noTextEdit="1"/>
              </p:cNvSpPr>
              <p:nvPr/>
            </p:nvSpPr>
            <p:spPr>
              <a:xfrm>
                <a:off x="210872" y="1440816"/>
                <a:ext cx="4572000" cy="1323439"/>
              </a:xfrm>
              <a:prstGeom prst="rect">
                <a:avLst/>
              </a:prstGeom>
              <a:blipFill>
                <a:blip r:embed="rId4"/>
                <a:stretch>
                  <a:fillRect l="-1200" t="-2304" r="-800" b="-7373"/>
                </a:stretch>
              </a:blipFill>
            </p:spPr>
            <p:txBody>
              <a:bodyPr/>
              <a:lstStyle/>
              <a:p>
                <a:r>
                  <a:rPr lang="en-US">
                    <a:noFill/>
                  </a:rPr>
                  <a:t> </a:t>
                </a:r>
              </a:p>
            </p:txBody>
          </p:sp>
        </mc:Fallback>
      </mc:AlternateContent>
      <p:sp>
        <p:nvSpPr>
          <p:cNvPr id="14" name="Rectangle 13"/>
          <p:cNvSpPr/>
          <p:nvPr/>
        </p:nvSpPr>
        <p:spPr>
          <a:xfrm>
            <a:off x="-61546" y="5830463"/>
            <a:ext cx="9144000" cy="400110"/>
          </a:xfrm>
          <a:prstGeom prst="rect">
            <a:avLst/>
          </a:prstGeom>
        </p:spPr>
        <p:txBody>
          <a:bodyPr wrap="square">
            <a:spAutoFit/>
          </a:bodyPr>
          <a:lstStyle/>
          <a:p>
            <a:r>
              <a:rPr lang="en-US" sz="1000" dirty="0" smtClean="0">
                <a:latin typeface="Times" panose="02020603050405020304" pitchFamily="18" charset="0"/>
                <a:cs typeface="Times" panose="02020603050405020304" pitchFamily="18" charset="0"/>
              </a:rPr>
              <a:t>[10] </a:t>
            </a:r>
            <a:r>
              <a:rPr lang="en-US" sz="1000" dirty="0">
                <a:latin typeface="Times" panose="02020603050405020304" pitchFamily="18" charset="0"/>
                <a:cs typeface="Times" panose="02020603050405020304" pitchFamily="18" charset="0"/>
              </a:rPr>
              <a:t>R. S. Sutton and A. G. </a:t>
            </a:r>
            <a:r>
              <a:rPr lang="en-US" sz="1000" dirty="0" err="1">
                <a:latin typeface="Times" panose="02020603050405020304" pitchFamily="18" charset="0"/>
                <a:cs typeface="Times" panose="02020603050405020304" pitchFamily="18" charset="0"/>
              </a:rPr>
              <a:t>Barto</a:t>
            </a:r>
            <a:r>
              <a:rPr lang="en-US" sz="1000" dirty="0">
                <a:latin typeface="Times" panose="02020603050405020304" pitchFamily="18" charset="0"/>
                <a:cs typeface="Times" panose="02020603050405020304" pitchFamily="18" charset="0"/>
              </a:rPr>
              <a:t>, “Reinforcement Learning: An Introduction”, The MIT Press, London, England, 2017.  </a:t>
            </a:r>
          </a:p>
          <a:p>
            <a:endParaRPr lang="en-US" sz="1000" dirty="0">
              <a:latin typeface="Times" panose="02020603050405020304" pitchFamily="18" charset="0"/>
              <a:cs typeface="Times" panose="02020603050405020304" pitchFamily="18" charset="0"/>
            </a:endParaRPr>
          </a:p>
        </p:txBody>
      </p:sp>
      <p:sp>
        <p:nvSpPr>
          <p:cNvPr id="15" name="Rectangle 14"/>
          <p:cNvSpPr/>
          <p:nvPr/>
        </p:nvSpPr>
        <p:spPr>
          <a:xfrm>
            <a:off x="1886477" y="4930430"/>
            <a:ext cx="1865319" cy="276999"/>
          </a:xfrm>
          <a:prstGeom prst="rect">
            <a:avLst/>
          </a:prstGeom>
        </p:spPr>
        <p:txBody>
          <a:bodyPr wrap="none">
            <a:spAutoFit/>
          </a:bodyPr>
          <a:lstStyle/>
          <a:p>
            <a:r>
              <a:rPr lang="en-US" sz="1200" dirty="0">
                <a:latin typeface="Times" panose="02020603050405020304" pitchFamily="18" charset="0"/>
                <a:cs typeface="Times" panose="02020603050405020304" pitchFamily="18" charset="0"/>
              </a:rPr>
              <a:t>Fig. </a:t>
            </a:r>
            <a:r>
              <a:rPr lang="en-US" sz="1200" dirty="0" smtClean="0">
                <a:latin typeface="Times" panose="02020603050405020304" pitchFamily="18" charset="0"/>
                <a:cs typeface="Times" panose="02020603050405020304" pitchFamily="18" charset="0"/>
              </a:rPr>
              <a:t>1</a:t>
            </a:r>
            <a:r>
              <a:rPr lang="en-US" altLang="zh-CN" sz="1200" dirty="0" smtClean="0">
                <a:latin typeface="Times" panose="02020603050405020304" pitchFamily="18" charset="0"/>
                <a:cs typeface="Times" panose="02020603050405020304" pitchFamily="18" charset="0"/>
              </a:rPr>
              <a:t>6</a:t>
            </a:r>
            <a:r>
              <a:rPr lang="en-US" sz="1200" dirty="0" smtClean="0">
                <a:latin typeface="Times" panose="02020603050405020304" pitchFamily="18" charset="0"/>
                <a:cs typeface="Times" panose="02020603050405020304" pitchFamily="18" charset="0"/>
              </a:rPr>
              <a:t> </a:t>
            </a:r>
            <a:r>
              <a:rPr lang="en-US" sz="1200" dirty="0">
                <a:latin typeface="Times" panose="02020603050405020304" pitchFamily="18" charset="0"/>
                <a:cs typeface="Times" panose="02020603050405020304" pitchFamily="18" charset="0"/>
              </a:rPr>
              <a:t>Concept of </a:t>
            </a:r>
            <a:r>
              <a:rPr lang="en-US" sz="1200" dirty="0" smtClean="0">
                <a:latin typeface="Times" panose="02020603050405020304" pitchFamily="18" charset="0"/>
                <a:cs typeface="Times" panose="02020603050405020304" pitchFamily="18" charset="0"/>
              </a:rPr>
              <a:t>RL [10]</a:t>
            </a:r>
            <a:endParaRPr lang="en-US" sz="12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0745344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25054" y="5776180"/>
            <a:ext cx="2057400" cy="273844"/>
          </a:xfrm>
        </p:spPr>
        <p:txBody>
          <a:bodyPr/>
          <a:lstStyle/>
          <a:p>
            <a:fld id="{548089B4-51B6-4611-AB21-874C3621AFC5}" type="slidenum">
              <a:rPr lang="en-US" smtClean="0">
                <a:solidFill>
                  <a:schemeClr val="bg1"/>
                </a:solidFill>
                <a:latin typeface="Times" panose="02020603050405020304" pitchFamily="18" charset="0"/>
                <a:cs typeface="Times" panose="02020603050405020304" pitchFamily="18" charset="0"/>
              </a:rPr>
              <a:t>48</a:t>
            </a:fld>
            <a:endParaRPr lang="en-US" dirty="0">
              <a:solidFill>
                <a:schemeClr val="bg1"/>
              </a:solidFill>
              <a:latin typeface="Times" panose="02020603050405020304" pitchFamily="18" charset="0"/>
              <a:cs typeface="Times" panose="02020603050405020304" pitchFamily="18" charset="0"/>
            </a:endParaRPr>
          </a:p>
        </p:txBody>
      </p:sp>
      <p:sp>
        <p:nvSpPr>
          <p:cNvPr id="14" name="Title 1"/>
          <p:cNvSpPr>
            <a:spLocks noGrp="1"/>
          </p:cNvSpPr>
          <p:nvPr>
            <p:ph type="title"/>
          </p:nvPr>
        </p:nvSpPr>
        <p:spPr>
          <a:xfrm>
            <a:off x="-2059" y="76200"/>
            <a:ext cx="8791099" cy="400050"/>
          </a:xfrm>
        </p:spPr>
        <p:txBody>
          <a:bodyPr>
            <a:noAutofit/>
          </a:bodyPr>
          <a:lstStyle/>
          <a:p>
            <a:r>
              <a:rPr lang="en-US" sz="3000" dirty="0">
                <a:solidFill>
                  <a:srgbClr val="C00000"/>
                </a:solidFill>
                <a:latin typeface="Times New Roman" panose="02020603050405020304" pitchFamily="18" charset="0"/>
                <a:cs typeface="Times New Roman" panose="02020603050405020304" pitchFamily="18" charset="0"/>
              </a:rPr>
              <a:t>Cooperative business model</a:t>
            </a:r>
          </a:p>
        </p:txBody>
      </p:sp>
      <p:sp>
        <p:nvSpPr>
          <p:cNvPr id="17" name="Rectangle 16"/>
          <p:cNvSpPr/>
          <p:nvPr/>
        </p:nvSpPr>
        <p:spPr>
          <a:xfrm>
            <a:off x="22034" y="685800"/>
            <a:ext cx="8952381" cy="5632311"/>
          </a:xfrm>
          <a:prstGeom prst="rect">
            <a:avLst/>
          </a:prstGeom>
        </p:spPr>
        <p:txBody>
          <a:bodyPr wrap="square">
            <a:spAutoFit/>
          </a:bodyPr>
          <a:lstStyle/>
          <a:p>
            <a:pPr algn="just"/>
            <a:r>
              <a:rPr lang="en-US" sz="1800" dirty="0">
                <a:latin typeface="Times" panose="02020603050405020304" pitchFamily="18" charset="0"/>
                <a:cs typeface="Times" panose="02020603050405020304" pitchFamily="18" charset="0"/>
              </a:rPr>
              <a:t>To ensure the long-term sustainability and encourage economic development in rural communities, the feasibility of cooperative business models for rural system electrification was analyzed in literatures. </a:t>
            </a:r>
          </a:p>
          <a:p>
            <a:pPr algn="just"/>
            <a:endParaRPr lang="en-US" sz="1800" dirty="0">
              <a:latin typeface="Times" panose="02020603050405020304" pitchFamily="18" charset="0"/>
              <a:cs typeface="Times" panose="02020603050405020304" pitchFamily="18" charset="0"/>
            </a:endParaRPr>
          </a:p>
          <a:p>
            <a:pPr algn="just"/>
            <a:r>
              <a:rPr lang="en-US" sz="1800" dirty="0">
                <a:latin typeface="Times" panose="02020603050405020304" pitchFamily="18" charset="0"/>
                <a:cs typeface="Times" panose="02020603050405020304" pitchFamily="18" charset="0"/>
              </a:rPr>
              <a:t>It has been shown that a non-profit cooperative can act as an intermediary agent between the rural MGs and the wholesale market. </a:t>
            </a:r>
          </a:p>
          <a:p>
            <a:pPr marL="557213" lvl="1" indent="-214313" algn="just">
              <a:buFont typeface="Arial" panose="020B0604020202020204" pitchFamily="34" charset="0"/>
              <a:buChar char="•"/>
            </a:pPr>
            <a:r>
              <a:rPr lang="en-US" sz="1800" dirty="0">
                <a:latin typeface="Times" panose="02020603050405020304" pitchFamily="18" charset="0"/>
                <a:cs typeface="Times" panose="02020603050405020304" pitchFamily="18" charset="0"/>
              </a:rPr>
              <a:t>The power is exchanged between the MGs and the cooperative at a retail rate, and the revenue from electricity sales in the wholesale market is returned to MGs. </a:t>
            </a:r>
          </a:p>
          <a:p>
            <a:pPr marL="557213" lvl="1" indent="-214313" algn="just">
              <a:buFont typeface="Arial" panose="020B0604020202020204" pitchFamily="34" charset="0"/>
              <a:buChar char="•"/>
            </a:pPr>
            <a:endParaRPr lang="en-US" sz="1800" dirty="0">
              <a:latin typeface="Times" panose="02020603050405020304" pitchFamily="18" charset="0"/>
              <a:cs typeface="Times" panose="02020603050405020304" pitchFamily="18" charset="0"/>
            </a:endParaRPr>
          </a:p>
          <a:p>
            <a:pPr marL="557213" lvl="1" indent="-214313" algn="just">
              <a:buFont typeface="Arial" panose="020B0604020202020204" pitchFamily="34" charset="0"/>
              <a:buChar char="•"/>
            </a:pPr>
            <a:r>
              <a:rPr lang="en-US" sz="1800" dirty="0">
                <a:latin typeface="Times" panose="02020603050405020304" pitchFamily="18" charset="0"/>
                <a:cs typeface="Times" panose="02020603050405020304" pitchFamily="18" charset="0"/>
              </a:rPr>
              <a:t>The retail energy pricing program can be used to influence the MGs’ behavior based on the availability of resources.</a:t>
            </a:r>
          </a:p>
          <a:p>
            <a:pPr lvl="1" algn="just"/>
            <a:endParaRPr lang="en-US" sz="1800" dirty="0">
              <a:latin typeface="Times" panose="02020603050405020304" pitchFamily="18" charset="0"/>
              <a:cs typeface="Times" panose="02020603050405020304" pitchFamily="18" charset="0"/>
            </a:endParaRPr>
          </a:p>
          <a:p>
            <a:pPr algn="just"/>
            <a:r>
              <a:rPr lang="en-US" sz="1800" dirty="0">
                <a:latin typeface="Times" panose="02020603050405020304" pitchFamily="18" charset="0"/>
                <a:cs typeface="Times" panose="02020603050405020304" pitchFamily="18" charset="0"/>
              </a:rPr>
              <a:t>This paper was motivated to address power management of several privately-owned MGs that are members of a cooperative, under data privacy and ownership constraints. The data access constraint can hinder the feasibility of cooperative power management. </a:t>
            </a:r>
            <a:endParaRPr lang="en-US" sz="1800" dirty="0" smtClean="0">
              <a:latin typeface="Times" panose="02020603050405020304" pitchFamily="18" charset="0"/>
              <a:cs typeface="Times" panose="02020603050405020304" pitchFamily="18" charset="0"/>
            </a:endParaRPr>
          </a:p>
          <a:p>
            <a:pPr algn="just"/>
            <a:endParaRPr lang="en-US" sz="1800" dirty="0">
              <a:latin typeface="Times" panose="02020603050405020304" pitchFamily="18" charset="0"/>
              <a:cs typeface="Times" panose="02020603050405020304" pitchFamily="18" charset="0"/>
            </a:endParaRPr>
          </a:p>
          <a:p>
            <a:pPr algn="just"/>
            <a:r>
              <a:rPr lang="en-US" sz="1800" dirty="0" smtClean="0">
                <a:latin typeface="Times" panose="02020603050405020304" pitchFamily="18" charset="0"/>
                <a:cs typeface="Times" panose="02020603050405020304" pitchFamily="18" charset="0"/>
              </a:rPr>
              <a:t>To </a:t>
            </a:r>
            <a:r>
              <a:rPr lang="en-US" sz="1800" dirty="0">
                <a:latin typeface="Times" panose="02020603050405020304" pitchFamily="18" charset="0"/>
                <a:cs typeface="Times" panose="02020603050405020304" pitchFamily="18" charset="0"/>
              </a:rPr>
              <a:t>address this issue, we have proposed a reinforcement learning (RL)-based method that enables optimal resource allocation within the cooperative model, while maintaining the data ownership of the participating MGs.</a:t>
            </a:r>
          </a:p>
          <a:p>
            <a:pPr marL="557213" lvl="1" indent="-214313" algn="just">
              <a:buFont typeface="Arial" panose="020B0604020202020204" pitchFamily="34" charset="0"/>
              <a:buChar char="•"/>
            </a:pPr>
            <a:endParaRPr lang="en-US" sz="18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4443559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25054" y="5776180"/>
            <a:ext cx="2057400" cy="273844"/>
          </a:xfrm>
        </p:spPr>
        <p:txBody>
          <a:bodyPr/>
          <a:lstStyle/>
          <a:p>
            <a:fld id="{548089B4-51B6-4611-AB21-874C3621AFC5}" type="slidenum">
              <a:rPr lang="en-US" smtClean="0">
                <a:solidFill>
                  <a:schemeClr val="bg1"/>
                </a:solidFill>
                <a:latin typeface="Times" panose="02020603050405020304" pitchFamily="18" charset="0"/>
                <a:cs typeface="Times" panose="02020603050405020304" pitchFamily="18" charset="0"/>
              </a:rPr>
              <a:t>49</a:t>
            </a:fld>
            <a:endParaRPr lang="en-US" dirty="0">
              <a:solidFill>
                <a:schemeClr val="bg1"/>
              </a:solidFill>
              <a:latin typeface="Times" panose="02020603050405020304" pitchFamily="18" charset="0"/>
              <a:cs typeface="Times" panose="02020603050405020304" pitchFamily="18" charset="0"/>
            </a:endParaRPr>
          </a:p>
        </p:txBody>
      </p:sp>
      <p:sp>
        <p:nvSpPr>
          <p:cNvPr id="10" name="Title 1"/>
          <p:cNvSpPr txBox="1">
            <a:spLocks/>
          </p:cNvSpPr>
          <p:nvPr/>
        </p:nvSpPr>
        <p:spPr>
          <a:xfrm>
            <a:off x="0" y="0"/>
            <a:ext cx="6057900" cy="457200"/>
          </a:xfrm>
          <a:prstGeom prst="rect">
            <a:avLst/>
          </a:prstGeom>
        </p:spPr>
        <p:txBody>
          <a:bodyPr vert="horz" lIns="68580" tIns="34290" rIns="68580" bIns="3429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rgbClr val="C00000"/>
                </a:solidFill>
                <a:latin typeface="Times New Roman" panose="02020603050405020304" pitchFamily="18" charset="0"/>
                <a:cs typeface="Times New Roman" panose="02020603050405020304" pitchFamily="18" charset="0"/>
              </a:rPr>
              <a:t>Contributions </a:t>
            </a:r>
          </a:p>
        </p:txBody>
      </p:sp>
      <p:sp>
        <p:nvSpPr>
          <p:cNvPr id="11" name="Rectangle 10"/>
          <p:cNvSpPr/>
          <p:nvPr/>
        </p:nvSpPr>
        <p:spPr>
          <a:xfrm>
            <a:off x="0" y="381000"/>
            <a:ext cx="8851106" cy="5355312"/>
          </a:xfrm>
          <a:prstGeom prst="rect">
            <a:avLst/>
          </a:prstGeom>
        </p:spPr>
        <p:txBody>
          <a:bodyPr wrap="square">
            <a:spAutoFit/>
          </a:bodyPr>
          <a:lstStyle/>
          <a:p>
            <a:pPr algn="just"/>
            <a:r>
              <a:rPr lang="en-US" sz="1900" dirty="0">
                <a:latin typeface="Times New Roman" panose="02020603050405020304" pitchFamily="18" charset="0"/>
                <a:cs typeface="Times New Roman" panose="02020603050405020304" pitchFamily="18" charset="0"/>
              </a:rPr>
              <a:t>In summary, the main contributions of </a:t>
            </a:r>
            <a:r>
              <a:rPr lang="en-US" sz="1900" dirty="0" smtClean="0">
                <a:latin typeface="Times New Roman" panose="02020603050405020304" pitchFamily="18" charset="0"/>
                <a:cs typeface="Times New Roman" panose="02020603050405020304" pitchFamily="18" charset="0"/>
              </a:rPr>
              <a:t>[11] can </a:t>
            </a:r>
            <a:r>
              <a:rPr lang="en-US" sz="1900" dirty="0">
                <a:latin typeface="Times New Roman" panose="02020603050405020304" pitchFamily="18" charset="0"/>
                <a:cs typeface="Times New Roman" panose="02020603050405020304" pitchFamily="18" charset="0"/>
              </a:rPr>
              <a:t>be listed as follows:</a:t>
            </a:r>
          </a:p>
          <a:p>
            <a:pPr algn="just"/>
            <a:endParaRPr lang="en-US" sz="1900" dirty="0">
              <a:latin typeface="Times New Roman" panose="02020603050405020304" pitchFamily="18" charset="0"/>
              <a:cs typeface="Times New Roman" panose="02020603050405020304" pitchFamily="18" charset="0"/>
            </a:endParaRPr>
          </a:p>
          <a:p>
            <a:pPr marL="214313" indent="-214313" algn="just">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The proposed power management system can handle the current limitations raised from data privacy and ownership in the cooperative setting. Considering the </a:t>
            </a:r>
            <a:r>
              <a:rPr lang="en-US" sz="1900" b="1" dirty="0">
                <a:latin typeface="Times New Roman" panose="02020603050405020304" pitchFamily="18" charset="0"/>
                <a:cs typeface="Times New Roman" panose="02020603050405020304" pitchFamily="18" charset="0"/>
              </a:rPr>
              <a:t>model-free nature of our RL-based method</a:t>
            </a:r>
            <a:r>
              <a:rPr lang="en-US" sz="1900" dirty="0">
                <a:latin typeface="Times New Roman" panose="02020603050405020304" pitchFamily="18" charset="0"/>
                <a:cs typeface="Times New Roman" panose="02020603050405020304" pitchFamily="18" charset="0"/>
              </a:rPr>
              <a:t>, the </a:t>
            </a:r>
            <a:r>
              <a:rPr lang="en-US" sz="1900" b="1" dirty="0">
                <a:latin typeface="Times New Roman" panose="02020603050405020304" pitchFamily="18" charset="0"/>
                <a:cs typeface="Times New Roman" panose="02020603050405020304" pitchFamily="18" charset="0"/>
              </a:rPr>
              <a:t>data privacy of MGs </a:t>
            </a:r>
            <a:r>
              <a:rPr lang="en-US" sz="1900" dirty="0">
                <a:latin typeface="Times New Roman" panose="02020603050405020304" pitchFamily="18" charset="0"/>
                <a:cs typeface="Times New Roman" panose="02020603050405020304" pitchFamily="18" charset="0"/>
              </a:rPr>
              <a:t>and the </a:t>
            </a:r>
            <a:r>
              <a:rPr lang="en-US" sz="1900" b="1" dirty="0">
                <a:latin typeface="Times New Roman" panose="02020603050405020304" pitchFamily="18" charset="0"/>
                <a:cs typeface="Times New Roman" panose="02020603050405020304" pitchFamily="18" charset="0"/>
              </a:rPr>
              <a:t>data confidentiality of customers </a:t>
            </a:r>
            <a:r>
              <a:rPr lang="en-US" sz="1900" dirty="0">
                <a:latin typeface="Times New Roman" panose="02020603050405020304" pitchFamily="18" charset="0"/>
                <a:cs typeface="Times New Roman" panose="02020603050405020304" pitchFamily="18" charset="0"/>
              </a:rPr>
              <a:t>are maintained. The power management problem is solved with access to only minimal and </a:t>
            </a:r>
            <a:r>
              <a:rPr lang="en-US" sz="1900" b="1" dirty="0">
                <a:latin typeface="Times New Roman" panose="02020603050405020304" pitchFamily="18" charset="0"/>
                <a:cs typeface="Times New Roman" panose="02020603050405020304" pitchFamily="18" charset="0"/>
              </a:rPr>
              <a:t>aggregated data</a:t>
            </a:r>
            <a:r>
              <a:rPr lang="en-US" sz="1900" dirty="0">
                <a:latin typeface="Times New Roman" panose="02020603050405020304" pitchFamily="18" charset="0"/>
                <a:cs typeface="Times New Roman" panose="02020603050405020304" pitchFamily="18" charset="0"/>
              </a:rPr>
              <a:t>.</a:t>
            </a:r>
          </a:p>
          <a:p>
            <a:pPr algn="just"/>
            <a:endParaRPr lang="en-US" sz="1900" dirty="0">
              <a:latin typeface="Times New Roman" panose="02020603050405020304" pitchFamily="18" charset="0"/>
              <a:cs typeface="Times New Roman" panose="02020603050405020304" pitchFamily="18" charset="0"/>
            </a:endParaRPr>
          </a:p>
          <a:p>
            <a:pPr marL="214313" indent="-214313" algn="just">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The proposed RL solver is faster than conventional optimization solvers since the learned state-action value function acts similar to a </a:t>
            </a:r>
            <a:r>
              <a:rPr lang="en-US" sz="1900" b="1" dirty="0">
                <a:latin typeface="Times New Roman" panose="02020603050405020304" pitchFamily="18" charset="0"/>
                <a:cs typeface="Times New Roman" panose="02020603050405020304" pitchFamily="18" charset="0"/>
              </a:rPr>
              <a:t>memory</a:t>
            </a:r>
            <a:r>
              <a:rPr lang="en-US" sz="1900" dirty="0">
                <a:latin typeface="Times New Roman" panose="02020603050405020304" pitchFamily="18" charset="0"/>
                <a:cs typeface="Times New Roman" panose="02020603050405020304" pitchFamily="18" charset="0"/>
              </a:rPr>
              <a:t> that recalls from the cooperative agent’s past experiences to estimate new optimal solutions. This is done by updating the state values at each decision window and without re-solving the decision problem.</a:t>
            </a:r>
          </a:p>
          <a:p>
            <a:pPr algn="just"/>
            <a:r>
              <a:rPr lang="en-US" sz="1900" dirty="0">
                <a:latin typeface="Times New Roman" panose="02020603050405020304" pitchFamily="18" charset="0"/>
                <a:cs typeface="Times New Roman" panose="02020603050405020304" pitchFamily="18" charset="0"/>
              </a:rPr>
              <a:t> </a:t>
            </a:r>
          </a:p>
          <a:p>
            <a:pPr marL="214313" indent="-214313" algn="just">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The RL framework is trained using a </a:t>
            </a:r>
            <a:r>
              <a:rPr lang="en-US" sz="1900" b="1" dirty="0">
                <a:latin typeface="Times New Roman" panose="02020603050405020304" pitchFamily="18" charset="0"/>
                <a:cs typeface="Times New Roman" panose="02020603050405020304" pitchFamily="18" charset="0"/>
              </a:rPr>
              <a:t>regularized recursive least square methodology </a:t>
            </a:r>
            <a:r>
              <a:rPr lang="en-US" sz="1900" dirty="0">
                <a:latin typeface="Times New Roman" panose="02020603050405020304" pitchFamily="18" charset="0"/>
                <a:cs typeface="Times New Roman" panose="02020603050405020304" pitchFamily="18" charset="0"/>
              </a:rPr>
              <a:t>with a </a:t>
            </a:r>
            <a:r>
              <a:rPr lang="en-US" sz="1900" b="1" dirty="0">
                <a:latin typeface="Times New Roman" panose="02020603050405020304" pitchFamily="18" charset="0"/>
                <a:cs typeface="Times New Roman" panose="02020603050405020304" pitchFamily="18" charset="0"/>
              </a:rPr>
              <a:t>forgetting factor</a:t>
            </a:r>
            <a:r>
              <a:rPr lang="en-US" sz="1900" dirty="0">
                <a:latin typeface="Times New Roman" panose="02020603050405020304" pitchFamily="18" charset="0"/>
                <a:cs typeface="Times New Roman" panose="02020603050405020304" pitchFamily="18" charset="0"/>
              </a:rPr>
              <a:t>, which enables the decision model to be adaptive to changes in system parameters which are excluded from the cooperative agent’s state set.</a:t>
            </a:r>
          </a:p>
        </p:txBody>
      </p:sp>
      <p:sp>
        <p:nvSpPr>
          <p:cNvPr id="7" name="Rectangle 6"/>
          <p:cNvSpPr/>
          <p:nvPr/>
        </p:nvSpPr>
        <p:spPr>
          <a:xfrm>
            <a:off x="0" y="5743514"/>
            <a:ext cx="9330794" cy="400110"/>
          </a:xfrm>
          <a:prstGeom prst="rect">
            <a:avLst/>
          </a:prstGeom>
        </p:spPr>
        <p:txBody>
          <a:bodyPr wrap="square">
            <a:spAutoFit/>
          </a:bodyPr>
          <a:lstStyle/>
          <a:p>
            <a:r>
              <a:rPr lang="en-US" sz="1000" dirty="0" smtClean="0">
                <a:solidFill>
                  <a:srgbClr val="000000"/>
                </a:solidFill>
                <a:latin typeface="Times New Roman" panose="02020603050405020304" pitchFamily="18" charset="0"/>
              </a:rPr>
              <a:t>[11] </a:t>
            </a:r>
            <a:r>
              <a:rPr lang="en-US" sz="1000" dirty="0">
                <a:solidFill>
                  <a:srgbClr val="000000"/>
                </a:solidFill>
                <a:latin typeface="Times New Roman" panose="02020603050405020304" pitchFamily="18" charset="0"/>
              </a:rPr>
              <a:t>Q. Zhang, K. </a:t>
            </a:r>
            <a:r>
              <a:rPr lang="en-US" sz="1000" dirty="0" err="1">
                <a:solidFill>
                  <a:srgbClr val="000000"/>
                </a:solidFill>
                <a:latin typeface="Times New Roman" panose="02020603050405020304" pitchFamily="18" charset="0"/>
              </a:rPr>
              <a:t>Dehghanpour</a:t>
            </a:r>
            <a:r>
              <a:rPr lang="en-US" sz="1000" dirty="0">
                <a:solidFill>
                  <a:srgbClr val="000000"/>
                </a:solidFill>
                <a:latin typeface="Times New Roman" panose="02020603050405020304" pitchFamily="18" charset="0"/>
              </a:rPr>
              <a:t>, Z. Wang, Q. Huang, “A Learning based Power Management for Networked Under Incomplete Information”, in </a:t>
            </a:r>
            <a:r>
              <a:rPr lang="en-US" sz="1000" i="1" dirty="0">
                <a:solidFill>
                  <a:srgbClr val="000000"/>
                </a:solidFill>
                <a:latin typeface="Times New Roman" panose="02020603050405020304" pitchFamily="18" charset="0"/>
              </a:rPr>
              <a:t>IEEE Trans. Smart Grid</a:t>
            </a:r>
            <a:r>
              <a:rPr lang="en-US" sz="1000" dirty="0">
                <a:solidFill>
                  <a:srgbClr val="000000"/>
                </a:solidFill>
                <a:latin typeface="Times New Roman" panose="02020603050405020304" pitchFamily="18" charset="0"/>
              </a:rPr>
              <a:t>, Early Access.</a:t>
            </a:r>
            <a:endParaRPr lang="en-US" sz="1000" dirty="0"/>
          </a:p>
        </p:txBody>
      </p:sp>
    </p:spTree>
    <p:extLst>
      <p:ext uri="{BB962C8B-B14F-4D97-AF65-F5344CB8AC3E}">
        <p14:creationId xmlns:p14="http://schemas.microsoft.com/office/powerpoint/2010/main" val="3002813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533400"/>
          </a:xfrm>
        </p:spPr>
        <p:txBody>
          <a:bodyPr/>
          <a:lstStyle/>
          <a:p>
            <a:r>
              <a:rPr lang="en-US" sz="2400" dirty="0" smtClean="0">
                <a:latin typeface="Times New Roman" panose="02020603050405020304" pitchFamily="18" charset="0"/>
                <a:cs typeface="Times New Roman" panose="02020603050405020304" pitchFamily="18" charset="0"/>
              </a:rPr>
              <a:t>Basic </a:t>
            </a:r>
            <a:r>
              <a:rPr lang="en-US" sz="2400" dirty="0">
                <a:latin typeface="Times New Roman" panose="02020603050405020304" pitchFamily="18" charset="0"/>
                <a:cs typeface="Times New Roman" panose="02020603050405020304" pitchFamily="18" charset="0"/>
              </a:rPr>
              <a:t>MG </a:t>
            </a:r>
            <a:r>
              <a:rPr lang="en-US" sz="2400" dirty="0" smtClean="0">
                <a:latin typeface="Times New Roman" panose="02020603050405020304" pitchFamily="18" charset="0"/>
                <a:cs typeface="Times New Roman" panose="02020603050405020304" pitchFamily="18" charset="0"/>
              </a:rPr>
              <a:t>Components</a:t>
            </a:r>
            <a:endParaRPr lang="en-US" sz="24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5</a:t>
            </a:fld>
            <a:endParaRPr lang="en-US" dirty="0"/>
          </a:p>
        </p:txBody>
      </p:sp>
      <p:sp>
        <p:nvSpPr>
          <p:cNvPr id="5" name="Text Placeholder 4"/>
          <p:cNvSpPr>
            <a:spLocks noGrp="1"/>
          </p:cNvSpPr>
          <p:nvPr>
            <p:ph type="body" sz="quarter" idx="10"/>
          </p:nvPr>
        </p:nvSpPr>
        <p:spPr/>
        <p:txBody>
          <a:bodyPr/>
          <a:lstStyle/>
          <a:p>
            <a:endParaRPr lang="en-US"/>
          </a:p>
        </p:txBody>
      </p:sp>
      <p:sp>
        <p:nvSpPr>
          <p:cNvPr id="11" name="Rectangle 10"/>
          <p:cNvSpPr/>
          <p:nvPr/>
        </p:nvSpPr>
        <p:spPr>
          <a:xfrm>
            <a:off x="11394" y="381000"/>
            <a:ext cx="8686800" cy="5570756"/>
          </a:xfrm>
          <a:prstGeom prst="rect">
            <a:avLst/>
          </a:prstGeom>
        </p:spPr>
        <p:txBody>
          <a:bodyPr wrap="square">
            <a:spAutoFit/>
          </a:bodyPr>
          <a:lstStyle/>
          <a:p>
            <a:pPr algn="just"/>
            <a:endParaRPr lang="en-US" sz="2000" dirty="0" smtClean="0"/>
          </a:p>
          <a:p>
            <a:pPr algn="just"/>
            <a:r>
              <a:rPr lang="en-US" b="1" i="1" dirty="0" smtClean="0">
                <a:latin typeface="Times New Roman" panose="02020603050405020304" pitchFamily="18" charset="0"/>
                <a:cs typeface="Times New Roman" panose="02020603050405020304" pitchFamily="18" charset="0"/>
              </a:rPr>
              <a:t>3. Energy Storages</a:t>
            </a:r>
          </a:p>
          <a:p>
            <a:pPr marL="857250" lvl="1" indent="-400050" algn="just">
              <a:buAutoNum type="romanLcParenBoth"/>
            </a:pPr>
            <a:r>
              <a:rPr lang="en-US" altLang="zh-CN" sz="2000" dirty="0" smtClean="0"/>
              <a:t>The primary application of energy storage systems is to coordinate with generation resources to guarantee the MG generation adequacy. </a:t>
            </a:r>
          </a:p>
          <a:p>
            <a:pPr marL="857250" lvl="1" indent="-400050" algn="just">
              <a:buAutoNum type="romanLcParenBoth"/>
            </a:pPr>
            <a:r>
              <a:rPr lang="en-US" altLang="zh-CN" sz="2000" dirty="0" smtClean="0"/>
              <a:t>Energy </a:t>
            </a:r>
            <a:r>
              <a:rPr lang="en-US" altLang="zh-CN" sz="2000" dirty="0"/>
              <a:t>storage </a:t>
            </a:r>
            <a:r>
              <a:rPr lang="en-US" altLang="zh-CN" sz="2000" dirty="0" smtClean="0"/>
              <a:t>systems can also be used for load shifting, where the stored energy at times of low prices is generated back to the MG when the market price is high. This action is analogous to shifting the load from high price hours to low price hours. </a:t>
            </a:r>
          </a:p>
          <a:p>
            <a:pPr marL="857250" lvl="1" indent="-400050" algn="just">
              <a:buAutoNum type="romanLcParenBoth"/>
            </a:pPr>
            <a:r>
              <a:rPr lang="en-US" altLang="zh-CN" sz="2000" dirty="0" smtClean="0"/>
              <a:t>Energy </a:t>
            </a:r>
            <a:r>
              <a:rPr lang="en-US" altLang="zh-CN" sz="2000" dirty="0"/>
              <a:t>storage </a:t>
            </a:r>
            <a:r>
              <a:rPr lang="en-US" altLang="zh-CN" sz="2000" dirty="0" smtClean="0"/>
              <a:t>systems also play a major role in MG islanding application. </a:t>
            </a:r>
          </a:p>
          <a:p>
            <a:pPr marL="857250" lvl="1" indent="-400050" algn="just">
              <a:buAutoNum type="romanLcParenBoth"/>
            </a:pPr>
            <a:endParaRPr lang="en-US" altLang="zh-CN" sz="2000" dirty="0" smtClean="0"/>
          </a:p>
          <a:p>
            <a:pPr algn="just"/>
            <a:r>
              <a:rPr lang="en-US" b="1" i="1" dirty="0" smtClean="0">
                <a:latin typeface="Times New Roman" panose="02020603050405020304" pitchFamily="18" charset="0"/>
                <a:cs typeface="Times New Roman" panose="02020603050405020304" pitchFamily="18" charset="0"/>
              </a:rPr>
              <a:t>4. </a:t>
            </a:r>
            <a:r>
              <a:rPr lang="en-US" b="1" i="1" dirty="0">
                <a:latin typeface="Times New Roman" panose="02020603050405020304" pitchFamily="18" charset="0"/>
                <a:cs typeface="Times New Roman" panose="02020603050405020304" pitchFamily="18" charset="0"/>
              </a:rPr>
              <a:t>Point of Common Coupling  </a:t>
            </a:r>
          </a:p>
          <a:p>
            <a:pPr marL="857250" lvl="1" indent="-400050" algn="just">
              <a:buAutoNum type="romanLcParenBoth"/>
            </a:pPr>
            <a:r>
              <a:rPr lang="en-US" sz="2000" dirty="0"/>
              <a:t>It is the point in the electric circuit where a </a:t>
            </a:r>
            <a:r>
              <a:rPr lang="en-US" sz="2000" dirty="0" smtClean="0"/>
              <a:t>MG </a:t>
            </a:r>
            <a:r>
              <a:rPr lang="en-US" sz="2000" dirty="0"/>
              <a:t>is connected to a main grid.</a:t>
            </a:r>
          </a:p>
          <a:p>
            <a:pPr marL="857250" lvl="1" indent="-400050" algn="just">
              <a:buAutoNum type="romanLcParenBoth"/>
            </a:pPr>
            <a:r>
              <a:rPr lang="en-US" sz="2000" dirty="0"/>
              <a:t>MGs that do not have a PCC are called isolated </a:t>
            </a:r>
            <a:r>
              <a:rPr lang="en-US" sz="2000" dirty="0" smtClean="0"/>
              <a:t>MGs </a:t>
            </a:r>
            <a:r>
              <a:rPr lang="en-US" sz="2000" dirty="0"/>
              <a:t>which are usually presented in the case of remote sites</a:t>
            </a:r>
            <a:endParaRPr lang="en-US" sz="2000" b="1" i="1" dirty="0">
              <a:latin typeface="Times New Roman" panose="02020603050405020304" pitchFamily="18" charset="0"/>
              <a:cs typeface="Times New Roman" panose="02020603050405020304" pitchFamily="18" charset="0"/>
            </a:endParaRPr>
          </a:p>
          <a:p>
            <a:pPr algn="just"/>
            <a:endParaRPr lang="en-US" b="1" i="1" dirty="0">
              <a:solidFill>
                <a:srgbClr val="4C4D4F"/>
              </a:solidFill>
              <a:latin typeface="Times New Roman" panose="02020603050405020304" pitchFamily="18" charset="0"/>
              <a:cs typeface="Times New Roman" panose="02020603050405020304" pitchFamily="18" charset="0"/>
            </a:endParaRPr>
          </a:p>
          <a:p>
            <a:pPr algn="just"/>
            <a:endParaRPr lang="en-US" b="1" i="1" dirty="0">
              <a:solidFill>
                <a:srgbClr val="4C4D4F"/>
              </a:solidFill>
              <a:latin typeface="Times New Roman" panose="02020603050405020304" pitchFamily="18" charset="0"/>
              <a:cs typeface="Times New Roman" panose="02020603050405020304" pitchFamily="18" charset="0"/>
            </a:endParaRPr>
          </a:p>
        </p:txBody>
      </p:sp>
      <p:sp>
        <p:nvSpPr>
          <p:cNvPr id="7" name="Rectangle 6"/>
          <p:cNvSpPr/>
          <p:nvPr/>
        </p:nvSpPr>
        <p:spPr>
          <a:xfrm>
            <a:off x="11394" y="5833031"/>
            <a:ext cx="8839200" cy="246221"/>
          </a:xfrm>
          <a:prstGeom prst="rect">
            <a:avLst/>
          </a:prstGeom>
        </p:spPr>
        <p:txBody>
          <a:bodyPr wrap="square">
            <a:spAutoFit/>
          </a:bodyPr>
          <a:lstStyle/>
          <a:p>
            <a:pPr algn="just"/>
            <a:r>
              <a:rPr lang="en-US" sz="1000" dirty="0" smtClean="0"/>
              <a:t>[1] D</a:t>
            </a:r>
            <a:r>
              <a:rPr lang="en-US" sz="1000" dirty="0"/>
              <a:t>. E. Olivares </a:t>
            </a:r>
            <a:r>
              <a:rPr lang="en-US" sz="1000" i="1" dirty="0"/>
              <a:t>et al</a:t>
            </a:r>
            <a:r>
              <a:rPr lang="en-US" sz="1000" dirty="0"/>
              <a:t>., "Trends in </a:t>
            </a:r>
            <a:r>
              <a:rPr lang="en-US" sz="1000" dirty="0" err="1"/>
              <a:t>Microgrid</a:t>
            </a:r>
            <a:r>
              <a:rPr lang="en-US" sz="1000" dirty="0"/>
              <a:t> Control," in </a:t>
            </a:r>
            <a:r>
              <a:rPr lang="en-US" sz="1000" i="1" dirty="0"/>
              <a:t>IEEE Transactions on Smart Grid</a:t>
            </a:r>
            <a:r>
              <a:rPr lang="en-US" sz="1000" dirty="0"/>
              <a:t>, vol. 5, no. 4, pp. 1905-1919, July 2014.</a:t>
            </a:r>
          </a:p>
        </p:txBody>
      </p:sp>
    </p:spTree>
    <p:extLst>
      <p:ext uri="{BB962C8B-B14F-4D97-AF65-F5344CB8AC3E}">
        <p14:creationId xmlns:p14="http://schemas.microsoft.com/office/powerpoint/2010/main" val="909106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25054" y="5776180"/>
            <a:ext cx="2057400" cy="273844"/>
          </a:xfrm>
        </p:spPr>
        <p:txBody>
          <a:bodyPr/>
          <a:lstStyle/>
          <a:p>
            <a:fld id="{548089B4-51B6-4611-AB21-874C3621AFC5}" type="slidenum">
              <a:rPr lang="en-US" smtClean="0">
                <a:solidFill>
                  <a:schemeClr val="bg1"/>
                </a:solidFill>
                <a:latin typeface="Times" panose="02020603050405020304" pitchFamily="18" charset="0"/>
                <a:cs typeface="Times" panose="02020603050405020304" pitchFamily="18" charset="0"/>
              </a:rPr>
              <a:t>50</a:t>
            </a:fld>
            <a:endParaRPr lang="en-US" dirty="0">
              <a:solidFill>
                <a:schemeClr val="bg1"/>
              </a:solidFill>
              <a:latin typeface="Times" panose="02020603050405020304" pitchFamily="18" charset="0"/>
              <a:cs typeface="Times" panose="02020603050405020304" pitchFamily="18" charset="0"/>
            </a:endParaRPr>
          </a:p>
        </p:txBody>
      </p:sp>
      <p:sp>
        <p:nvSpPr>
          <p:cNvPr id="14" name="Title 1"/>
          <p:cNvSpPr>
            <a:spLocks noGrp="1"/>
          </p:cNvSpPr>
          <p:nvPr>
            <p:ph type="title"/>
          </p:nvPr>
        </p:nvSpPr>
        <p:spPr>
          <a:xfrm>
            <a:off x="-15130" y="76200"/>
            <a:ext cx="9692530" cy="400050"/>
          </a:xfrm>
        </p:spPr>
        <p:txBody>
          <a:bodyPr>
            <a:noAutofit/>
          </a:bodyPr>
          <a:lstStyle/>
          <a:p>
            <a:r>
              <a:rPr lang="en-US" sz="3000" dirty="0">
                <a:solidFill>
                  <a:srgbClr val="C00000"/>
                </a:solidFill>
                <a:latin typeface="Times New Roman" panose="02020603050405020304" pitchFamily="18" charset="0"/>
                <a:cs typeface="Times New Roman" panose="02020603050405020304" pitchFamily="18" charset="0"/>
              </a:rPr>
              <a:t>Bi-level RL-based Networked MGs Power Management </a:t>
            </a:r>
          </a:p>
        </p:txBody>
      </p:sp>
      <p:sp>
        <p:nvSpPr>
          <p:cNvPr id="17" name="Rectangle 16"/>
          <p:cNvSpPr/>
          <p:nvPr/>
        </p:nvSpPr>
        <p:spPr>
          <a:xfrm>
            <a:off x="23247" y="493781"/>
            <a:ext cx="3732751" cy="5232202"/>
          </a:xfrm>
          <a:prstGeom prst="rect">
            <a:avLst/>
          </a:prstGeom>
        </p:spPr>
        <p:txBody>
          <a:bodyPr wrap="square">
            <a:spAutoFit/>
          </a:bodyPr>
          <a:lstStyle/>
          <a:p>
            <a:pPr algn="just"/>
            <a:r>
              <a:rPr lang="en-US" sz="1600" b="1" dirty="0">
                <a:latin typeface="Times" panose="02020603050405020304" pitchFamily="18" charset="0"/>
                <a:cs typeface="Times" panose="02020603050405020304" pitchFamily="18" charset="0"/>
              </a:rPr>
              <a:t>Level I - RL-based Distribution System Control: </a:t>
            </a:r>
          </a:p>
          <a:p>
            <a:pPr algn="just"/>
            <a:r>
              <a:rPr lang="en-US" sz="1600" dirty="0">
                <a:latin typeface="Times" panose="02020603050405020304" pitchFamily="18" charset="0"/>
                <a:cs typeface="Times" panose="02020603050405020304" pitchFamily="18" charset="0"/>
              </a:rPr>
              <a:t>The cooperative agent employs an adaptive model-free RL method. </a:t>
            </a:r>
          </a:p>
          <a:p>
            <a:pPr marL="214313" indent="-214313" algn="just">
              <a:buFont typeface="Arial" panose="020B0604020202020204" pitchFamily="34" charset="0"/>
              <a:buChar char="•"/>
            </a:pPr>
            <a:r>
              <a:rPr lang="en-US" sz="1600" dirty="0">
                <a:latin typeface="Times" panose="02020603050405020304" pitchFamily="18" charset="0"/>
                <a:cs typeface="Times" panose="02020603050405020304" pitchFamily="18" charset="0"/>
              </a:rPr>
              <a:t>Develop a regularized recursive least square function approximation methodology.</a:t>
            </a:r>
          </a:p>
          <a:p>
            <a:pPr marL="214313" indent="-214313" algn="just">
              <a:buFont typeface="Arial" panose="020B0604020202020204" pitchFamily="34" charset="0"/>
              <a:buChar char="•"/>
            </a:pPr>
            <a:r>
              <a:rPr lang="en-US" sz="1600" dirty="0">
                <a:latin typeface="Times" panose="02020603050405020304" pitchFamily="18" charset="0"/>
                <a:cs typeface="Times" panose="02020603050405020304" pitchFamily="18" charset="0"/>
              </a:rPr>
              <a:t>Find the optimal retail price signals for the MGs based on the latest system states.</a:t>
            </a:r>
          </a:p>
          <a:p>
            <a:pPr algn="just"/>
            <a:endParaRPr lang="en-US" sz="1400" dirty="0">
              <a:latin typeface="Times" panose="02020603050405020304" pitchFamily="18" charset="0"/>
              <a:cs typeface="Times" panose="02020603050405020304" pitchFamily="18" charset="0"/>
            </a:endParaRPr>
          </a:p>
          <a:p>
            <a:pPr algn="just"/>
            <a:r>
              <a:rPr lang="en-US" sz="1600" b="1" dirty="0">
                <a:latin typeface="Times" panose="02020603050405020304" pitchFamily="18" charset="0"/>
                <a:cs typeface="Times" panose="02020603050405020304" pitchFamily="18" charset="0"/>
              </a:rPr>
              <a:t>Level II - MG Power Management: </a:t>
            </a:r>
          </a:p>
          <a:p>
            <a:pPr algn="just"/>
            <a:r>
              <a:rPr lang="en-US" sz="1600" dirty="0">
                <a:latin typeface="Times" panose="02020603050405020304" pitchFamily="18" charset="0"/>
                <a:cs typeface="Times" panose="02020603050405020304" pitchFamily="18" charset="0"/>
              </a:rPr>
              <a:t>The MGCC agents receive the price signal for a look-ahead moving decision window. </a:t>
            </a:r>
          </a:p>
          <a:p>
            <a:pPr marL="214313" indent="-214313" algn="just">
              <a:buFont typeface="Arial" panose="020B0604020202020204" pitchFamily="34" charset="0"/>
              <a:buChar char="•"/>
            </a:pPr>
            <a:r>
              <a:rPr lang="en-US" sz="1600" dirty="0">
                <a:latin typeface="Times" panose="02020603050405020304" pitchFamily="18" charset="0"/>
                <a:cs typeface="Times" panose="02020603050405020304" pitchFamily="18" charset="0"/>
              </a:rPr>
              <a:t>Each MGCC agent solves a Mixed Integer Nonlinear Programming (MINLP) to dispatch their local generation/ storage assets to maximize their revenue in the price-based environment, subject to full AC power flow constraints. </a:t>
            </a:r>
            <a:endParaRPr lang="en-US" sz="1400" dirty="0">
              <a:latin typeface="Times" panose="02020603050405020304" pitchFamily="18" charset="0"/>
              <a:cs typeface="Times" panose="02020603050405020304" pitchFamily="18" charset="0"/>
            </a:endParaRPr>
          </a:p>
        </p:txBody>
      </p:sp>
      <p:sp>
        <p:nvSpPr>
          <p:cNvPr id="9" name="Rectangle 8"/>
          <p:cNvSpPr/>
          <p:nvPr/>
        </p:nvSpPr>
        <p:spPr>
          <a:xfrm>
            <a:off x="0" y="5743514"/>
            <a:ext cx="9330794" cy="400110"/>
          </a:xfrm>
          <a:prstGeom prst="rect">
            <a:avLst/>
          </a:prstGeom>
        </p:spPr>
        <p:txBody>
          <a:bodyPr wrap="square">
            <a:spAutoFit/>
          </a:bodyPr>
          <a:lstStyle/>
          <a:p>
            <a:r>
              <a:rPr lang="en-US" sz="1000" dirty="0" smtClean="0">
                <a:solidFill>
                  <a:srgbClr val="000000"/>
                </a:solidFill>
                <a:latin typeface="Times New Roman" panose="02020603050405020304" pitchFamily="18" charset="0"/>
              </a:rPr>
              <a:t>[11] </a:t>
            </a:r>
            <a:r>
              <a:rPr lang="en-US" sz="1000" dirty="0">
                <a:solidFill>
                  <a:srgbClr val="000000"/>
                </a:solidFill>
                <a:latin typeface="Times New Roman" panose="02020603050405020304" pitchFamily="18" charset="0"/>
              </a:rPr>
              <a:t>Q. Zhang, K. </a:t>
            </a:r>
            <a:r>
              <a:rPr lang="en-US" sz="1000" dirty="0" err="1">
                <a:solidFill>
                  <a:srgbClr val="000000"/>
                </a:solidFill>
                <a:latin typeface="Times New Roman" panose="02020603050405020304" pitchFamily="18" charset="0"/>
              </a:rPr>
              <a:t>Dehghanpour</a:t>
            </a:r>
            <a:r>
              <a:rPr lang="en-US" sz="1000" dirty="0">
                <a:solidFill>
                  <a:srgbClr val="000000"/>
                </a:solidFill>
                <a:latin typeface="Times New Roman" panose="02020603050405020304" pitchFamily="18" charset="0"/>
              </a:rPr>
              <a:t>, Z. Wang, Q. Huang, “A Learning based Power Management for Networked Under Incomplete Information”, in </a:t>
            </a:r>
            <a:r>
              <a:rPr lang="en-US" sz="1000" i="1" dirty="0">
                <a:solidFill>
                  <a:srgbClr val="000000"/>
                </a:solidFill>
                <a:latin typeface="Times New Roman" panose="02020603050405020304" pitchFamily="18" charset="0"/>
              </a:rPr>
              <a:t>IEEE Trans. Smart Grid</a:t>
            </a:r>
            <a:r>
              <a:rPr lang="en-US" sz="1000" dirty="0">
                <a:solidFill>
                  <a:srgbClr val="000000"/>
                </a:solidFill>
                <a:latin typeface="Times New Roman" panose="02020603050405020304" pitchFamily="18" charset="0"/>
              </a:rPr>
              <a:t>, Early Access.</a:t>
            </a:r>
            <a:endParaRPr lang="en-US" sz="1000" dirty="0"/>
          </a:p>
        </p:txBody>
      </p:sp>
      <p:pic>
        <p:nvPicPr>
          <p:cNvPr id="8" name="Picture 7"/>
          <p:cNvPicPr>
            <a:picLocks noChangeAspect="1"/>
          </p:cNvPicPr>
          <p:nvPr/>
        </p:nvPicPr>
        <p:blipFill>
          <a:blip r:embed="rId3"/>
          <a:stretch>
            <a:fillRect/>
          </a:stretch>
        </p:blipFill>
        <p:spPr>
          <a:xfrm>
            <a:off x="3738929" y="863869"/>
            <a:ext cx="5343525" cy="3371850"/>
          </a:xfrm>
          <a:prstGeom prst="rect">
            <a:avLst/>
          </a:prstGeom>
        </p:spPr>
      </p:pic>
      <p:sp>
        <p:nvSpPr>
          <p:cNvPr id="10" name="Rectangle 9"/>
          <p:cNvSpPr/>
          <p:nvPr/>
        </p:nvSpPr>
        <p:spPr>
          <a:xfrm>
            <a:off x="4204798" y="4320539"/>
            <a:ext cx="4482317" cy="261610"/>
          </a:xfrm>
          <a:prstGeom prst="rect">
            <a:avLst/>
          </a:prstGeom>
        </p:spPr>
        <p:txBody>
          <a:bodyPr wrap="none">
            <a:spAutoFit/>
          </a:bodyPr>
          <a:lstStyle/>
          <a:p>
            <a:r>
              <a:rPr lang="en-US" sz="1100" dirty="0">
                <a:latin typeface="Times" panose="02020603050405020304" pitchFamily="18" charset="0"/>
                <a:cs typeface="Times" panose="02020603050405020304" pitchFamily="18" charset="0"/>
              </a:rPr>
              <a:t>Fig. </a:t>
            </a:r>
            <a:r>
              <a:rPr lang="en-US" sz="1100" dirty="0" smtClean="0">
                <a:latin typeface="Times" panose="02020603050405020304" pitchFamily="18" charset="0"/>
                <a:cs typeface="Times" panose="02020603050405020304" pitchFamily="18" charset="0"/>
              </a:rPr>
              <a:t>17 </a:t>
            </a:r>
            <a:r>
              <a:rPr lang="en-US" sz="1100" dirty="0">
                <a:latin typeface="Times" panose="02020603050405020304" pitchFamily="18" charset="0"/>
                <a:cs typeface="Times" panose="02020603050405020304" pitchFamily="18" charset="0"/>
              </a:rPr>
              <a:t>The architecture of the bi-level networked MGs power management </a:t>
            </a:r>
          </a:p>
        </p:txBody>
      </p:sp>
    </p:spTree>
    <p:extLst>
      <p:ext uri="{BB962C8B-B14F-4D97-AF65-F5344CB8AC3E}">
        <p14:creationId xmlns:p14="http://schemas.microsoft.com/office/powerpoint/2010/main" val="37508600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25054" y="5776180"/>
            <a:ext cx="2057400" cy="273844"/>
          </a:xfrm>
        </p:spPr>
        <p:txBody>
          <a:bodyPr/>
          <a:lstStyle/>
          <a:p>
            <a:fld id="{548089B4-51B6-4611-AB21-874C3621AFC5}" type="slidenum">
              <a:rPr lang="en-US" smtClean="0">
                <a:solidFill>
                  <a:schemeClr val="bg1"/>
                </a:solidFill>
                <a:latin typeface="Times" panose="02020603050405020304" pitchFamily="18" charset="0"/>
                <a:cs typeface="Times" panose="02020603050405020304" pitchFamily="18" charset="0"/>
              </a:rPr>
              <a:t>51</a:t>
            </a:fld>
            <a:endParaRPr lang="en-US" dirty="0">
              <a:solidFill>
                <a:schemeClr val="bg1"/>
              </a:solidFill>
              <a:latin typeface="Times" panose="02020603050405020304" pitchFamily="18" charset="0"/>
              <a:cs typeface="Times" panose="02020603050405020304" pitchFamily="18" charset="0"/>
            </a:endParaRPr>
          </a:p>
        </p:txBody>
      </p:sp>
      <p:sp>
        <p:nvSpPr>
          <p:cNvPr id="14" name="Title 1"/>
          <p:cNvSpPr>
            <a:spLocks noGrp="1"/>
          </p:cNvSpPr>
          <p:nvPr>
            <p:ph type="title"/>
          </p:nvPr>
        </p:nvSpPr>
        <p:spPr>
          <a:xfrm>
            <a:off x="18535" y="152400"/>
            <a:ext cx="9442132" cy="400050"/>
          </a:xfrm>
        </p:spPr>
        <p:txBody>
          <a:bodyPr>
            <a:noAutofit/>
          </a:bodyPr>
          <a:lstStyle/>
          <a:p>
            <a:r>
              <a:rPr lang="en-US" sz="3000" dirty="0">
                <a:solidFill>
                  <a:srgbClr val="C00000"/>
                </a:solidFill>
                <a:latin typeface="Times New Roman" panose="02020603050405020304" pitchFamily="18" charset="0"/>
                <a:cs typeface="Times New Roman" panose="02020603050405020304" pitchFamily="18" charset="0"/>
              </a:rPr>
              <a:t>Bi-level RL-based Networked MGs Power Management </a:t>
            </a:r>
          </a:p>
        </p:txBody>
      </p:sp>
      <mc:AlternateContent xmlns:mc="http://schemas.openxmlformats.org/markup-compatibility/2006" xmlns:a14="http://schemas.microsoft.com/office/drawing/2010/main">
        <mc:Choice Requires="a14">
          <p:sp>
            <p:nvSpPr>
              <p:cNvPr id="17" name="Rectangle 16"/>
              <p:cNvSpPr/>
              <p:nvPr/>
            </p:nvSpPr>
            <p:spPr>
              <a:xfrm>
                <a:off x="99344" y="767366"/>
                <a:ext cx="3786856" cy="4540858"/>
              </a:xfrm>
              <a:prstGeom prst="rect">
                <a:avLst/>
              </a:prstGeom>
            </p:spPr>
            <p:txBody>
              <a:bodyPr wrap="square">
                <a:spAutoFit/>
              </a:bodyPr>
              <a:lstStyle/>
              <a:p>
                <a:r>
                  <a:rPr lang="en-US" sz="1800" dirty="0">
                    <a:latin typeface="Times" panose="02020603050405020304" pitchFamily="18" charset="0"/>
                    <a:cs typeface="Times" panose="02020603050405020304" pitchFamily="18" charset="0"/>
                  </a:rPr>
                  <a:t>Action of cooperative agent (</a:t>
                </a:r>
                <a14:m>
                  <m:oMath xmlns:m="http://schemas.openxmlformats.org/officeDocument/2006/math">
                    <m:r>
                      <a:rPr lang="en-US" sz="2000" b="1" i="1">
                        <a:latin typeface="Cambria Math" panose="02040503050406030204" pitchFamily="18" charset="0"/>
                      </a:rPr>
                      <m:t>𝒂</m:t>
                    </m:r>
                  </m:oMath>
                </a14:m>
                <a:r>
                  <a:rPr lang="en-US" sz="1800" dirty="0">
                    <a:latin typeface="Times" panose="02020603050405020304" pitchFamily="18" charset="0"/>
                    <a:cs typeface="Times" panose="02020603050405020304" pitchFamily="18" charset="0"/>
                  </a:rPr>
                  <a:t>):</a:t>
                </a:r>
              </a:p>
              <a:p>
                <a:pPr marL="257175" indent="-257175">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Locational retail price </a:t>
                </a:r>
                <a:endParaRPr lang="en-US" sz="1800" dirty="0">
                  <a:latin typeface="Times" panose="02020603050405020304" pitchFamily="18" charset="0"/>
                  <a:cs typeface="Times" panose="02020603050405020304" pitchFamily="18" charset="0"/>
                </a:endParaRPr>
              </a:p>
              <a:p>
                <a:pPr algn="just"/>
                <a:endParaRPr lang="en-US" sz="1800" dirty="0">
                  <a:latin typeface="Times" panose="02020603050405020304" pitchFamily="18" charset="0"/>
                  <a:cs typeface="Times" panose="02020603050405020304" pitchFamily="18" charset="0"/>
                </a:endParaRPr>
              </a:p>
              <a:p>
                <a:pPr algn="just"/>
                <a:r>
                  <a:rPr lang="en-US" sz="1800" dirty="0">
                    <a:latin typeface="Times" panose="02020603050405020304" pitchFamily="18" charset="0"/>
                    <a:cs typeface="Times" panose="02020603050405020304" pitchFamily="18" charset="0"/>
                  </a:rPr>
                  <a:t>State (</a:t>
                </a:r>
                <a14:m>
                  <m:oMath xmlns:m="http://schemas.openxmlformats.org/officeDocument/2006/math">
                    <m:r>
                      <a:rPr lang="en-US" sz="2000" b="1" i="1">
                        <a:latin typeface="Cambria Math" panose="02040503050406030204" pitchFamily="18" charset="0"/>
                      </a:rPr>
                      <m:t>𝑺</m:t>
                    </m:r>
                  </m:oMath>
                </a14:m>
                <a:r>
                  <a:rPr lang="en-US" sz="1800" dirty="0">
                    <a:latin typeface="Times" panose="02020603050405020304" pitchFamily="18" charset="0"/>
                    <a:cs typeface="Times" panose="02020603050405020304" pitchFamily="18" charset="0"/>
                  </a:rPr>
                  <a:t>):</a:t>
                </a:r>
              </a:p>
              <a:p>
                <a:pPr marL="257175" indent="-257175">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Aggregated level (for each MG) active load and solar information </a:t>
                </a:r>
                <a:endParaRPr lang="en-US" sz="1800" dirty="0"/>
              </a:p>
              <a:p>
                <a:endParaRPr lang="en-US" sz="1800" dirty="0">
                  <a:latin typeface="Times" panose="02020603050405020304" pitchFamily="18" charset="0"/>
                  <a:cs typeface="Times" panose="02020603050405020304" pitchFamily="18" charset="0"/>
                </a:endParaRPr>
              </a:p>
              <a:p>
                <a:r>
                  <a:rPr lang="en-US" sz="1800" dirty="0">
                    <a:latin typeface="Times" panose="02020603050405020304" pitchFamily="18" charset="0"/>
                    <a:cs typeface="Times" panose="02020603050405020304" pitchFamily="18" charset="0"/>
                  </a:rPr>
                  <a:t>Unknown information for utility agent:</a:t>
                </a:r>
              </a:p>
              <a:p>
                <a:pPr marL="257175" indent="-257175">
                  <a:buFont typeface="Arial" panose="020B0604020202020204" pitchFamily="34" charset="0"/>
                  <a:buChar char="•"/>
                </a:pPr>
                <a:r>
                  <a:rPr lang="en-US" sz="1800" dirty="0">
                    <a:latin typeface="Times" panose="02020603050405020304" pitchFamily="18" charset="0"/>
                    <a:cs typeface="Times" panose="02020603050405020304" pitchFamily="18" charset="0"/>
                  </a:rPr>
                  <a:t>MG physical models behind PCCs</a:t>
                </a:r>
              </a:p>
              <a:p>
                <a:endParaRPr lang="en-US" sz="1800" dirty="0"/>
              </a:p>
              <a:p>
                <a:r>
                  <a:rPr lang="en-US" sz="1800" dirty="0">
                    <a:latin typeface="Times" panose="02020603050405020304" pitchFamily="18" charset="0"/>
                    <a:cs typeface="Times" panose="02020603050405020304" pitchFamily="18" charset="0"/>
                  </a:rPr>
                  <a:t>Objective:</a:t>
                </a:r>
              </a:p>
              <a:p>
                <a:pPr marL="257175" indent="-257175">
                  <a:buFont typeface="Arial" panose="020B0604020202020204" pitchFamily="34" charset="0"/>
                  <a:buChar char="•"/>
                </a:pPr>
                <a:r>
                  <a:rPr lang="en-US" sz="1800" dirty="0">
                    <a:latin typeface="Times" panose="02020603050405020304" pitchFamily="18" charset="0"/>
                    <a:cs typeface="Times" panose="02020603050405020304" pitchFamily="18" charset="0"/>
                  </a:rPr>
                  <a:t>Maximize the profit of the cooperative agent (non-profit agent)</a:t>
                </a:r>
              </a:p>
              <a:p>
                <a:pPr marL="257175" indent="-257175">
                  <a:buFont typeface="Arial" panose="020B0604020202020204" pitchFamily="34" charset="0"/>
                  <a:buChar char="•"/>
                </a:pPr>
                <a:r>
                  <a:rPr lang="en-US" sz="1800" dirty="0">
                    <a:latin typeface="Times" panose="02020603050405020304" pitchFamily="18" charset="0"/>
                    <a:cs typeface="Times" panose="02020603050405020304" pitchFamily="18" charset="0"/>
                  </a:rPr>
                  <a:t>Minimize the operational cost of individual MGs </a:t>
                </a:r>
              </a:p>
              <a:p>
                <a:endParaRPr lang="en-US" sz="1600" dirty="0"/>
              </a:p>
            </p:txBody>
          </p:sp>
        </mc:Choice>
        <mc:Fallback xmlns="">
          <p:sp>
            <p:nvSpPr>
              <p:cNvPr id="17" name="Rectangle 16"/>
              <p:cNvSpPr>
                <a:spLocks noRot="1" noChangeAspect="1" noMove="1" noResize="1" noEditPoints="1" noAdjustHandles="1" noChangeArrowheads="1" noChangeShapeType="1" noTextEdit="1"/>
              </p:cNvSpPr>
              <p:nvPr/>
            </p:nvSpPr>
            <p:spPr>
              <a:xfrm>
                <a:off x="99344" y="767366"/>
                <a:ext cx="3786856" cy="4540858"/>
              </a:xfrm>
              <a:prstGeom prst="rect">
                <a:avLst/>
              </a:prstGeom>
              <a:blipFill>
                <a:blip r:embed="rId3"/>
                <a:stretch>
                  <a:fillRect l="-1286" t="-268" r="-643"/>
                </a:stretch>
              </a:blipFill>
            </p:spPr>
            <p:txBody>
              <a:bodyPr/>
              <a:lstStyle/>
              <a:p>
                <a:r>
                  <a:rPr lang="en-US">
                    <a:noFill/>
                  </a:rPr>
                  <a:t> </a:t>
                </a:r>
              </a:p>
            </p:txBody>
          </p:sp>
        </mc:Fallback>
      </mc:AlternateContent>
      <p:pic>
        <p:nvPicPr>
          <p:cNvPr id="2" name="Picture 1"/>
          <p:cNvPicPr>
            <a:picLocks noChangeAspect="1"/>
          </p:cNvPicPr>
          <p:nvPr/>
        </p:nvPicPr>
        <p:blipFill>
          <a:blip r:embed="rId4"/>
          <a:stretch>
            <a:fillRect/>
          </a:stretch>
        </p:blipFill>
        <p:spPr>
          <a:xfrm>
            <a:off x="3738929" y="863869"/>
            <a:ext cx="5343525" cy="3371850"/>
          </a:xfrm>
          <a:prstGeom prst="rect">
            <a:avLst/>
          </a:prstGeom>
        </p:spPr>
      </p:pic>
      <p:sp>
        <p:nvSpPr>
          <p:cNvPr id="7" name="Rectangle 6"/>
          <p:cNvSpPr/>
          <p:nvPr/>
        </p:nvSpPr>
        <p:spPr>
          <a:xfrm>
            <a:off x="4204798" y="4320539"/>
            <a:ext cx="4482317" cy="261610"/>
          </a:xfrm>
          <a:prstGeom prst="rect">
            <a:avLst/>
          </a:prstGeom>
        </p:spPr>
        <p:txBody>
          <a:bodyPr wrap="none">
            <a:spAutoFit/>
          </a:bodyPr>
          <a:lstStyle/>
          <a:p>
            <a:r>
              <a:rPr lang="en-US" sz="1100" dirty="0">
                <a:latin typeface="Times" panose="02020603050405020304" pitchFamily="18" charset="0"/>
                <a:cs typeface="Times" panose="02020603050405020304" pitchFamily="18" charset="0"/>
              </a:rPr>
              <a:t>Fig. </a:t>
            </a:r>
            <a:r>
              <a:rPr lang="en-US" sz="1100" dirty="0" smtClean="0">
                <a:latin typeface="Times" panose="02020603050405020304" pitchFamily="18" charset="0"/>
                <a:cs typeface="Times" panose="02020603050405020304" pitchFamily="18" charset="0"/>
              </a:rPr>
              <a:t>17 </a:t>
            </a:r>
            <a:r>
              <a:rPr lang="en-US" sz="1100" dirty="0">
                <a:latin typeface="Times" panose="02020603050405020304" pitchFamily="18" charset="0"/>
                <a:cs typeface="Times" panose="02020603050405020304" pitchFamily="18" charset="0"/>
              </a:rPr>
              <a:t>The architecture of the bi-level networked MGs power management </a:t>
            </a:r>
          </a:p>
        </p:txBody>
      </p:sp>
    </p:spTree>
    <p:extLst>
      <p:ext uri="{BB962C8B-B14F-4D97-AF65-F5344CB8AC3E}">
        <p14:creationId xmlns:p14="http://schemas.microsoft.com/office/powerpoint/2010/main" val="34805374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25054" y="5776180"/>
            <a:ext cx="2057400" cy="273844"/>
          </a:xfrm>
        </p:spPr>
        <p:txBody>
          <a:bodyPr/>
          <a:lstStyle/>
          <a:p>
            <a:fld id="{548089B4-51B6-4611-AB21-874C3621AFC5}" type="slidenum">
              <a:rPr lang="en-US" smtClean="0">
                <a:solidFill>
                  <a:schemeClr val="bg1"/>
                </a:solidFill>
                <a:latin typeface="Times" panose="02020603050405020304" pitchFamily="18" charset="0"/>
                <a:cs typeface="Times" panose="02020603050405020304" pitchFamily="18" charset="0"/>
              </a:rPr>
              <a:t>52</a:t>
            </a:fld>
            <a:endParaRPr lang="en-US" dirty="0">
              <a:solidFill>
                <a:schemeClr val="bg1"/>
              </a:solidFill>
              <a:latin typeface="Times" panose="02020603050405020304" pitchFamily="18" charset="0"/>
              <a:cs typeface="Times" panose="02020603050405020304" pitchFamily="18" charset="0"/>
            </a:endParaRPr>
          </a:p>
        </p:txBody>
      </p:sp>
      <p:sp>
        <p:nvSpPr>
          <p:cNvPr id="8" name="Title 1"/>
          <p:cNvSpPr>
            <a:spLocks noGrp="1"/>
          </p:cNvSpPr>
          <p:nvPr>
            <p:ph type="title"/>
          </p:nvPr>
        </p:nvSpPr>
        <p:spPr>
          <a:xfrm>
            <a:off x="29100" y="57419"/>
            <a:ext cx="9045723" cy="400050"/>
          </a:xfrm>
        </p:spPr>
        <p:txBody>
          <a:bodyPr>
            <a:noAutofit/>
          </a:bodyPr>
          <a:lstStyle/>
          <a:p>
            <a:r>
              <a:rPr lang="en-US" sz="3000" dirty="0">
                <a:solidFill>
                  <a:srgbClr val="C00000"/>
                </a:solidFill>
                <a:latin typeface="Times New Roman" panose="02020603050405020304" pitchFamily="18" charset="0"/>
                <a:cs typeface="Times New Roman" panose="02020603050405020304" pitchFamily="18" charset="0"/>
              </a:rPr>
              <a:t>Level I: Adaptive RL-based Distribution System Control </a:t>
            </a:r>
          </a:p>
        </p:txBody>
      </p:sp>
      <p:sp>
        <p:nvSpPr>
          <p:cNvPr id="10" name="TextBox 9"/>
          <p:cNvSpPr txBox="1"/>
          <p:nvPr/>
        </p:nvSpPr>
        <p:spPr>
          <a:xfrm>
            <a:off x="-21801" y="2889674"/>
            <a:ext cx="4136602" cy="646331"/>
          </a:xfrm>
          <a:prstGeom prst="rect">
            <a:avLst/>
          </a:prstGeom>
          <a:noFill/>
        </p:spPr>
        <p:txBody>
          <a:bodyPr wrap="square" rtlCol="0">
            <a:spAutoFit/>
          </a:bodyPr>
          <a:lstStyle/>
          <a:p>
            <a:pPr marL="257175" indent="-257175" algn="just">
              <a:buFont typeface="Arial" panose="020B0604020202020204" pitchFamily="34" charset="0"/>
              <a:buChar char="•"/>
            </a:pPr>
            <a:r>
              <a:rPr lang="en-US" sz="1800" dirty="0">
                <a:latin typeface="Times" panose="02020603050405020304" pitchFamily="18" charset="0"/>
                <a:cs typeface="Times" panose="02020603050405020304" pitchFamily="18" charset="0"/>
              </a:rPr>
              <a:t>The </a:t>
            </a:r>
            <a:r>
              <a:rPr lang="en-US" sz="1800" b="1" dirty="0">
                <a:latin typeface="Times" panose="02020603050405020304" pitchFamily="18" charset="0"/>
                <a:cs typeface="Times" panose="02020603050405020304" pitchFamily="18" charset="0"/>
              </a:rPr>
              <a:t>state-action</a:t>
            </a:r>
            <a:r>
              <a:rPr lang="en-US" sz="1800" dirty="0">
                <a:latin typeface="Times" panose="02020603050405020304" pitchFamily="18" charset="0"/>
                <a:cs typeface="Times" panose="02020603050405020304" pitchFamily="18" charset="0"/>
              </a:rPr>
              <a:t> value function (Q-function) </a:t>
            </a:r>
          </a:p>
        </p:txBody>
      </p:sp>
      <mc:AlternateContent xmlns:mc="http://schemas.openxmlformats.org/markup-compatibility/2006" xmlns:a14="http://schemas.microsoft.com/office/drawing/2010/main">
        <mc:Choice Requires="a14">
          <p:sp>
            <p:nvSpPr>
              <p:cNvPr id="12" name="Rectangle 11"/>
              <p:cNvSpPr/>
              <p:nvPr/>
            </p:nvSpPr>
            <p:spPr>
              <a:xfrm>
                <a:off x="20862" y="4413176"/>
                <a:ext cx="4242111" cy="923330"/>
              </a:xfrm>
              <a:prstGeom prst="rect">
                <a:avLst/>
              </a:prstGeom>
            </p:spPr>
            <p:txBody>
              <a:bodyPr wrap="square">
                <a:spAutoFit/>
              </a:bodyPr>
              <a:lstStyle/>
              <a:p>
                <a:pPr marL="257175" indent="-257175" algn="just">
                  <a:buFont typeface="Arial" panose="020B0604020202020204" pitchFamily="34" charset="0"/>
                  <a:buChar char="•"/>
                </a:pPr>
                <a:r>
                  <a:rPr lang="en-US" sz="1800" b="1" dirty="0">
                    <a:latin typeface="Times" panose="02020603050405020304" pitchFamily="18" charset="0"/>
                    <a:cs typeface="Times" panose="02020603050405020304" pitchFamily="18" charset="0"/>
                  </a:rPr>
                  <a:t>Parameterize </a:t>
                </a:r>
                <a:r>
                  <a:rPr lang="en-US" sz="1800" dirty="0">
                    <a:latin typeface="Times" panose="02020603050405020304" pitchFamily="18" charset="0"/>
                    <a:cs typeface="Times" panose="02020603050405020304" pitchFamily="18" charset="0"/>
                  </a:rPr>
                  <a:t>the</a:t>
                </a:r>
                <a:r>
                  <a:rPr lang="en-US" sz="1800" b="1" dirty="0">
                    <a:latin typeface="Times" panose="02020603050405020304" pitchFamily="18" charset="0"/>
                    <a:cs typeface="Times" panose="02020603050405020304" pitchFamily="18" charset="0"/>
                  </a:rPr>
                  <a:t> </a:t>
                </a:r>
                <a:r>
                  <a:rPr lang="en-US" sz="1800" dirty="0">
                    <a:latin typeface="Times" panose="02020603050405020304" pitchFamily="18" charset="0"/>
                    <a:cs typeface="Times" panose="02020603050405020304" pitchFamily="18" charset="0"/>
                  </a:rPr>
                  <a:t>state-action value function with multivariate regression </a:t>
                </a:r>
                <a:r>
                  <a:rPr lang="en-US" sz="1800" b="1" dirty="0">
                    <a:latin typeface="Times" panose="02020603050405020304" pitchFamily="18" charset="0"/>
                    <a:cs typeface="Times" panose="02020603050405020304" pitchFamily="18" charset="0"/>
                  </a:rPr>
                  <a:t>parameters </a:t>
                </a:r>
                <a14:m>
                  <m:oMath xmlns:m="http://schemas.openxmlformats.org/officeDocument/2006/math">
                    <m:r>
                      <a:rPr lang="en-US" sz="1800" b="1" i="1">
                        <a:latin typeface="Cambria Math" panose="02040503050406030204" pitchFamily="18" charset="0"/>
                        <a:ea typeface="Cambria Math" panose="02040503050406030204" pitchFamily="18" charset="0"/>
                      </a:rPr>
                      <m:t>𝜽</m:t>
                    </m:r>
                  </m:oMath>
                </a14:m>
                <a:endParaRPr lang="en-US" sz="1800" dirty="0">
                  <a:latin typeface="Times" panose="02020603050405020304" pitchFamily="18" charset="0"/>
                  <a:cs typeface="Times"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0862" y="4413176"/>
                <a:ext cx="4242111" cy="923330"/>
              </a:xfrm>
              <a:prstGeom prst="rect">
                <a:avLst/>
              </a:prstGeom>
              <a:blipFill>
                <a:blip r:embed="rId3"/>
                <a:stretch>
                  <a:fillRect l="-862" t="-3974" r="-1293" b="-9934"/>
                </a:stretch>
              </a:blipFill>
            </p:spPr>
            <p:txBody>
              <a:bodyPr/>
              <a:lstStyle/>
              <a:p>
                <a:r>
                  <a:rPr lang="en-US">
                    <a:noFill/>
                  </a:rPr>
                  <a:t> </a:t>
                </a:r>
              </a:p>
            </p:txBody>
          </p:sp>
        </mc:Fallback>
      </mc:AlternateContent>
      <p:sp>
        <p:nvSpPr>
          <p:cNvPr id="13" name="TextBox 12"/>
          <p:cNvSpPr txBox="1"/>
          <p:nvPr/>
        </p:nvSpPr>
        <p:spPr>
          <a:xfrm>
            <a:off x="-23533" y="676242"/>
            <a:ext cx="4242111" cy="923330"/>
          </a:xfrm>
          <a:prstGeom prst="rect">
            <a:avLst/>
          </a:prstGeom>
          <a:noFill/>
        </p:spPr>
        <p:txBody>
          <a:bodyPr wrap="square" rtlCol="0">
            <a:spAutoFit/>
          </a:bodyPr>
          <a:lstStyle/>
          <a:p>
            <a:pPr marL="257175" indent="-257175" algn="just">
              <a:buFont typeface="Arial" panose="020B0604020202020204" pitchFamily="34" charset="0"/>
              <a:buChar char="•"/>
            </a:pPr>
            <a:r>
              <a:rPr lang="en-US" sz="1800" dirty="0">
                <a:latin typeface="Times" panose="02020603050405020304" pitchFamily="18" charset="0"/>
                <a:cs typeface="Times" panose="02020603050405020304" pitchFamily="18" charset="0"/>
              </a:rPr>
              <a:t>Maximize the </a:t>
            </a:r>
            <a:r>
              <a:rPr lang="en-US" sz="1800" b="1" dirty="0">
                <a:latin typeface="Times" panose="02020603050405020304" pitchFamily="18" charset="0"/>
                <a:cs typeface="Times" panose="02020603050405020304" pitchFamily="18" charset="0"/>
              </a:rPr>
              <a:t>reward</a:t>
            </a:r>
            <a:r>
              <a:rPr lang="en-US" sz="1800" dirty="0">
                <a:latin typeface="Times" panose="02020603050405020304" pitchFamily="18" charset="0"/>
                <a:cs typeface="Times" panose="02020603050405020304" pitchFamily="18" charset="0"/>
              </a:rPr>
              <a:t> function (R-function)</a:t>
            </a:r>
          </a:p>
          <a:p>
            <a:pPr algn="just"/>
            <a:r>
              <a:rPr lang="en-US" sz="1800" dirty="0">
                <a:latin typeface="Times" panose="02020603050405020304" pitchFamily="18" charset="0"/>
                <a:cs typeface="Times" panose="02020603050405020304" pitchFamily="18" charset="0"/>
              </a:rPr>
              <a:t>      </a:t>
            </a:r>
            <a:r>
              <a:rPr lang="en-US" sz="1800" dirty="0" err="1">
                <a:latin typeface="Times" panose="02020603050405020304" pitchFamily="18" charset="0"/>
                <a:cs typeface="Times" panose="02020603050405020304" pitchFamily="18" charset="0"/>
              </a:rPr>
              <a:t>s.t.</a:t>
            </a:r>
            <a:r>
              <a:rPr lang="en-US" sz="1800" dirty="0">
                <a:latin typeface="Times" panose="02020603050405020304" pitchFamily="18" charset="0"/>
                <a:cs typeface="Times" panose="02020603050405020304" pitchFamily="18" charset="0"/>
              </a:rPr>
              <a:t> MGs response </a:t>
            </a:r>
          </a:p>
        </p:txBody>
      </p:sp>
      <mc:AlternateContent xmlns:mc="http://schemas.openxmlformats.org/markup-compatibility/2006" xmlns:a14="http://schemas.microsoft.com/office/drawing/2010/main">
        <mc:Choice Requires="a14">
          <p:sp>
            <p:nvSpPr>
              <p:cNvPr id="15" name="Rectangle 14"/>
              <p:cNvSpPr/>
              <p:nvPr/>
            </p:nvSpPr>
            <p:spPr>
              <a:xfrm>
                <a:off x="-410950" y="1565539"/>
                <a:ext cx="4914900" cy="68685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𝑅</m:t>
                      </m:r>
                      <m:d>
                        <m:dPr>
                          <m:ctrlPr>
                            <a:rPr lang="en-US" sz="1200" i="1">
                              <a:latin typeface="Cambria Math" panose="02040503050406030204" pitchFamily="18" charset="0"/>
                            </a:rPr>
                          </m:ctrlPr>
                        </m:dPr>
                        <m:e>
                          <m:r>
                            <a:rPr lang="en-US" sz="1200" i="1">
                              <a:latin typeface="Cambria Math" panose="02040503050406030204" pitchFamily="18" charset="0"/>
                            </a:rPr>
                            <m:t>𝑡</m:t>
                          </m:r>
                        </m:e>
                      </m:d>
                      <m:r>
                        <a:rPr lang="en-US" sz="1200">
                          <a:latin typeface="Cambria Math" panose="02040503050406030204" pitchFamily="18" charset="0"/>
                        </a:rPr>
                        <m:t>=</m:t>
                      </m:r>
                      <m:nary>
                        <m:naryPr>
                          <m:chr m:val="∑"/>
                          <m:limLoc m:val="undOvr"/>
                          <m:ctrlPr>
                            <a:rPr lang="en-US" sz="1200" i="1">
                              <a:latin typeface="Cambria Math" panose="02040503050406030204" pitchFamily="18" charset="0"/>
                            </a:rPr>
                          </m:ctrlPr>
                        </m:naryPr>
                        <m:sub>
                          <m:sSup>
                            <m:sSupPr>
                              <m:ctrlPr>
                                <a:rPr lang="en-US" sz="1200" i="1">
                                  <a:latin typeface="Cambria Math" panose="02040503050406030204" pitchFamily="18" charset="0"/>
                                </a:rPr>
                              </m:ctrlPr>
                            </m:sSupPr>
                            <m:e>
                              <m:r>
                                <a:rPr lang="en-US" sz="1200" i="1">
                                  <a:latin typeface="Cambria Math" panose="02040503050406030204" pitchFamily="18" charset="0"/>
                                </a:rPr>
                                <m:t>𝑡</m:t>
                              </m:r>
                            </m:e>
                            <m:sup>
                              <m:r>
                                <a:rPr lang="en-US" sz="1200">
                                  <a:latin typeface="Cambria Math" panose="02040503050406030204" pitchFamily="18" charset="0"/>
                                </a:rPr>
                                <m:t>′</m:t>
                              </m:r>
                            </m:sup>
                          </m:sSup>
                          <m:r>
                            <a:rPr lang="en-US" sz="1200">
                              <a:latin typeface="Cambria Math" panose="02040503050406030204" pitchFamily="18" charset="0"/>
                            </a:rPr>
                            <m:t>=0</m:t>
                          </m:r>
                        </m:sub>
                        <m:sup>
                          <m:r>
                            <a:rPr lang="en-US" sz="1200" i="1">
                              <a:latin typeface="Cambria Math" panose="02040503050406030204" pitchFamily="18" charset="0"/>
                            </a:rPr>
                            <m:t>𝑇</m:t>
                          </m:r>
                          <m:r>
                            <a:rPr lang="en-US" sz="1200">
                              <a:latin typeface="Cambria Math" panose="02040503050406030204" pitchFamily="18" charset="0"/>
                            </a:rPr>
                            <m:t>−1</m:t>
                          </m:r>
                        </m:sup>
                        <m:e>
                          <m:sSup>
                            <m:sSupPr>
                              <m:ctrlPr>
                                <a:rPr lang="en-US" sz="1200" i="1">
                                  <a:latin typeface="Cambria Math" panose="02040503050406030204" pitchFamily="18" charset="0"/>
                                </a:rPr>
                              </m:ctrlPr>
                            </m:sSupPr>
                            <m:e>
                              <m:r>
                                <a:rPr lang="en-US" sz="1200" i="1">
                                  <a:latin typeface="Cambria Math" panose="02040503050406030204" pitchFamily="18" charset="0"/>
                                </a:rPr>
                                <m:t>𝛾</m:t>
                              </m:r>
                            </m:e>
                            <m:sup>
                              <m:sSup>
                                <m:sSupPr>
                                  <m:ctrlPr>
                                    <a:rPr lang="en-US" sz="1200" i="1">
                                      <a:latin typeface="Cambria Math" panose="02040503050406030204" pitchFamily="18" charset="0"/>
                                    </a:rPr>
                                  </m:ctrlPr>
                                </m:sSupPr>
                                <m:e>
                                  <m:r>
                                    <a:rPr lang="en-US" sz="1200" i="1">
                                      <a:latin typeface="Cambria Math" panose="02040503050406030204" pitchFamily="18" charset="0"/>
                                    </a:rPr>
                                    <m:t>𝑡</m:t>
                                  </m:r>
                                </m:e>
                                <m:sup>
                                  <m:r>
                                    <a:rPr lang="en-US" sz="1200">
                                      <a:latin typeface="Cambria Math" panose="02040503050406030204" pitchFamily="18" charset="0"/>
                                    </a:rPr>
                                    <m:t>′</m:t>
                                  </m:r>
                                </m:sup>
                              </m:sSup>
                            </m:sup>
                          </m:sSup>
                          <m:d>
                            <m:dPr>
                              <m:ctrlPr>
                                <a:rPr lang="en-US" sz="1200" i="1">
                                  <a:latin typeface="Cambria Math" panose="02040503050406030204" pitchFamily="18" charset="0"/>
                                </a:rPr>
                              </m:ctrlPr>
                            </m:dPr>
                            <m:e>
                              <m:sSubSup>
                                <m:sSubSupPr>
                                  <m:ctrlPr>
                                    <a:rPr lang="en-US" sz="1200" i="1">
                                      <a:latin typeface="Cambria Math" panose="02040503050406030204" pitchFamily="18" charset="0"/>
                                    </a:rPr>
                                  </m:ctrlPr>
                                </m:sSubSupPr>
                                <m:e>
                                  <m:r>
                                    <a:rPr lang="en-US" sz="1200" i="1">
                                      <a:latin typeface="Cambria Math" panose="02040503050406030204" pitchFamily="18" charset="0"/>
                                    </a:rPr>
                                    <m:t>𝜆</m:t>
                                  </m:r>
                                </m:e>
                                <m:sub>
                                  <m:r>
                                    <a:rPr lang="en-US" sz="1200" i="1">
                                      <a:latin typeface="Cambria Math" panose="02040503050406030204" pitchFamily="18" charset="0"/>
                                    </a:rPr>
                                    <m:t>𝑡</m:t>
                                  </m:r>
                                  <m:r>
                                    <a:rPr lang="en-US" sz="1200">
                                      <a:latin typeface="Cambria Math" panose="02040503050406030204" pitchFamily="18" charset="0"/>
                                    </a:rPr>
                                    <m:t>+</m:t>
                                  </m:r>
                                  <m:sSup>
                                    <m:sSupPr>
                                      <m:ctrlPr>
                                        <a:rPr lang="en-US" sz="1200" i="1">
                                          <a:latin typeface="Cambria Math" panose="02040503050406030204" pitchFamily="18" charset="0"/>
                                        </a:rPr>
                                      </m:ctrlPr>
                                    </m:sSupPr>
                                    <m:e>
                                      <m:r>
                                        <a:rPr lang="en-US" sz="1200" i="1">
                                          <a:latin typeface="Cambria Math" panose="02040503050406030204" pitchFamily="18" charset="0"/>
                                        </a:rPr>
                                        <m:t>𝑡</m:t>
                                      </m:r>
                                    </m:e>
                                    <m:sup>
                                      <m:r>
                                        <a:rPr lang="en-US" sz="1200">
                                          <a:latin typeface="Cambria Math" panose="02040503050406030204" pitchFamily="18" charset="0"/>
                                        </a:rPr>
                                        <m:t>′</m:t>
                                      </m:r>
                                    </m:sup>
                                  </m:sSup>
                                </m:sub>
                                <m:sup>
                                  <m:r>
                                    <a:rPr lang="en-US" sz="1200" i="1">
                                      <a:latin typeface="Cambria Math" panose="02040503050406030204" pitchFamily="18" charset="0"/>
                                    </a:rPr>
                                    <m:t>𝑊</m:t>
                                  </m:r>
                                </m:sup>
                              </m:sSubSup>
                              <m:sSubSup>
                                <m:sSubSupPr>
                                  <m:ctrlPr>
                                    <a:rPr lang="en-US" sz="1200" i="1">
                                      <a:latin typeface="Cambria Math" panose="02040503050406030204" pitchFamily="18" charset="0"/>
                                    </a:rPr>
                                  </m:ctrlPr>
                                </m:sSubSupPr>
                                <m:e>
                                  <m:r>
                                    <a:rPr lang="en-US" sz="1200" i="1">
                                      <a:latin typeface="Cambria Math" panose="02040503050406030204" pitchFamily="18" charset="0"/>
                                    </a:rPr>
                                    <m:t>𝑃</m:t>
                                  </m:r>
                                </m:e>
                                <m:sub>
                                  <m:r>
                                    <a:rPr lang="en-US" sz="1200" i="1">
                                      <a:latin typeface="Cambria Math" panose="02040503050406030204" pitchFamily="18" charset="0"/>
                                    </a:rPr>
                                    <m:t>𝑡</m:t>
                                  </m:r>
                                  <m:r>
                                    <a:rPr lang="en-US" sz="1200">
                                      <a:latin typeface="Cambria Math" panose="02040503050406030204" pitchFamily="18" charset="0"/>
                                    </a:rPr>
                                    <m:t>+</m:t>
                                  </m:r>
                                  <m:sSup>
                                    <m:sSupPr>
                                      <m:ctrlPr>
                                        <a:rPr lang="en-US" sz="1200" i="1">
                                          <a:latin typeface="Cambria Math" panose="02040503050406030204" pitchFamily="18" charset="0"/>
                                        </a:rPr>
                                      </m:ctrlPr>
                                    </m:sSupPr>
                                    <m:e>
                                      <m:r>
                                        <a:rPr lang="en-US" sz="1200" i="1">
                                          <a:latin typeface="Cambria Math" panose="02040503050406030204" pitchFamily="18" charset="0"/>
                                        </a:rPr>
                                        <m:t>𝑡</m:t>
                                      </m:r>
                                    </m:e>
                                    <m:sup>
                                      <m:r>
                                        <a:rPr lang="en-US" sz="1200">
                                          <a:latin typeface="Cambria Math" panose="02040503050406030204" pitchFamily="18" charset="0"/>
                                        </a:rPr>
                                        <m:t>′</m:t>
                                      </m:r>
                                    </m:sup>
                                  </m:sSup>
                                </m:sub>
                                <m:sup>
                                  <m:r>
                                    <a:rPr lang="en-US" sz="1200" i="1">
                                      <a:latin typeface="Cambria Math" panose="02040503050406030204" pitchFamily="18" charset="0"/>
                                    </a:rPr>
                                    <m:t>𝑊</m:t>
                                  </m:r>
                                </m:sup>
                              </m:sSubSup>
                              <m:r>
                                <a:rPr lang="en-US" sz="1200">
                                  <a:latin typeface="Cambria Math" panose="02040503050406030204" pitchFamily="18" charset="0"/>
                                </a:rPr>
                                <m:t>−</m:t>
                              </m:r>
                              <m:nary>
                                <m:naryPr>
                                  <m:chr m:val="∑"/>
                                  <m:limLoc m:val="undOvr"/>
                                  <m:ctrlPr>
                                    <a:rPr lang="en-US" sz="1200" i="1">
                                      <a:latin typeface="Cambria Math" panose="02040503050406030204" pitchFamily="18" charset="0"/>
                                    </a:rPr>
                                  </m:ctrlPr>
                                </m:naryPr>
                                <m:sub>
                                  <m:r>
                                    <a:rPr lang="en-US" sz="1200" i="1">
                                      <a:latin typeface="Cambria Math" panose="02040503050406030204" pitchFamily="18" charset="0"/>
                                    </a:rPr>
                                    <m:t>𝑛</m:t>
                                  </m:r>
                                  <m:r>
                                    <a:rPr lang="en-US" sz="1200">
                                      <a:latin typeface="Cambria Math" panose="02040503050406030204" pitchFamily="18" charset="0"/>
                                    </a:rPr>
                                    <m:t>=1</m:t>
                                  </m:r>
                                </m:sub>
                                <m:sup>
                                  <m:r>
                                    <a:rPr lang="en-US" sz="1200" i="1">
                                      <a:latin typeface="Cambria Math" panose="02040503050406030204" pitchFamily="18" charset="0"/>
                                    </a:rPr>
                                    <m:t>𝑁</m:t>
                                  </m:r>
                                </m:sup>
                                <m:e>
                                  <m:sSubSup>
                                    <m:sSubSupPr>
                                      <m:ctrlPr>
                                        <a:rPr lang="en-US" sz="1200" i="1">
                                          <a:latin typeface="Cambria Math" panose="02040503050406030204" pitchFamily="18" charset="0"/>
                                        </a:rPr>
                                      </m:ctrlPr>
                                    </m:sSubSupPr>
                                    <m:e>
                                      <m:r>
                                        <a:rPr lang="en-US" sz="1200" i="1">
                                          <a:latin typeface="Cambria Math" panose="02040503050406030204" pitchFamily="18" charset="0"/>
                                        </a:rPr>
                                        <m:t>𝜆</m:t>
                                      </m:r>
                                    </m:e>
                                    <m:sub>
                                      <m:r>
                                        <a:rPr lang="en-US" sz="1200" i="1">
                                          <a:latin typeface="Cambria Math" panose="02040503050406030204" pitchFamily="18" charset="0"/>
                                        </a:rPr>
                                        <m:t>𝑡</m:t>
                                      </m:r>
                                      <m:r>
                                        <a:rPr lang="en-US" sz="1200">
                                          <a:latin typeface="Cambria Math" panose="02040503050406030204" pitchFamily="18" charset="0"/>
                                        </a:rPr>
                                        <m:t>+</m:t>
                                      </m:r>
                                      <m:sSup>
                                        <m:sSupPr>
                                          <m:ctrlPr>
                                            <a:rPr lang="en-US" sz="1200" i="1">
                                              <a:latin typeface="Cambria Math" panose="02040503050406030204" pitchFamily="18" charset="0"/>
                                            </a:rPr>
                                          </m:ctrlPr>
                                        </m:sSupPr>
                                        <m:e>
                                          <m:r>
                                            <a:rPr lang="en-US" sz="1200" i="1">
                                              <a:latin typeface="Cambria Math" panose="02040503050406030204" pitchFamily="18" charset="0"/>
                                            </a:rPr>
                                            <m:t>𝑡</m:t>
                                          </m:r>
                                        </m:e>
                                        <m:sup>
                                          <m:r>
                                            <a:rPr lang="en-US" sz="1200">
                                              <a:latin typeface="Cambria Math" panose="02040503050406030204" pitchFamily="18" charset="0"/>
                                            </a:rPr>
                                            <m:t>′</m:t>
                                          </m:r>
                                        </m:sup>
                                      </m:sSup>
                                      <m:r>
                                        <a:rPr lang="en-US" sz="1200">
                                          <a:latin typeface="Cambria Math" panose="02040503050406030204" pitchFamily="18" charset="0"/>
                                        </a:rPr>
                                        <m:t>,</m:t>
                                      </m:r>
                                      <m:r>
                                        <a:rPr lang="en-US" sz="1200" i="1">
                                          <a:latin typeface="Cambria Math" panose="02040503050406030204" pitchFamily="18" charset="0"/>
                                        </a:rPr>
                                        <m:t>𝑛</m:t>
                                      </m:r>
                                    </m:sub>
                                    <m:sup>
                                      <m:r>
                                        <a:rPr lang="en-US" sz="1200" i="1">
                                          <a:latin typeface="Cambria Math" panose="02040503050406030204" pitchFamily="18" charset="0"/>
                                        </a:rPr>
                                        <m:t>𝑅</m:t>
                                      </m:r>
                                    </m:sup>
                                  </m:sSubSup>
                                  <m:sSubSup>
                                    <m:sSubSupPr>
                                      <m:ctrlPr>
                                        <a:rPr lang="en-US" sz="1200" i="1">
                                          <a:latin typeface="Cambria Math" panose="02040503050406030204" pitchFamily="18" charset="0"/>
                                        </a:rPr>
                                      </m:ctrlPr>
                                    </m:sSubSupPr>
                                    <m:e>
                                      <m:r>
                                        <a:rPr lang="en-US" sz="1200" i="1">
                                          <a:latin typeface="Cambria Math" panose="02040503050406030204" pitchFamily="18" charset="0"/>
                                        </a:rPr>
                                        <m:t>𝑃</m:t>
                                      </m:r>
                                    </m:e>
                                    <m:sub>
                                      <m:r>
                                        <a:rPr lang="en-US" sz="1200" i="1">
                                          <a:latin typeface="Cambria Math" panose="02040503050406030204" pitchFamily="18" charset="0"/>
                                        </a:rPr>
                                        <m:t>𝑡</m:t>
                                      </m:r>
                                      <m:sSup>
                                        <m:sSupPr>
                                          <m:ctrlPr>
                                            <a:rPr lang="en-US" sz="1200" i="1">
                                              <a:latin typeface="Cambria Math" panose="02040503050406030204" pitchFamily="18" charset="0"/>
                                            </a:rPr>
                                          </m:ctrlPr>
                                        </m:sSupPr>
                                        <m:e>
                                          <m:r>
                                            <a:rPr lang="en-US" sz="1200">
                                              <a:latin typeface="Cambria Math" panose="02040503050406030204" pitchFamily="18" charset="0"/>
                                            </a:rPr>
                                            <m:t>+</m:t>
                                          </m:r>
                                          <m:r>
                                            <a:rPr lang="en-US" sz="1200" i="1">
                                              <a:latin typeface="Cambria Math" panose="02040503050406030204" pitchFamily="18" charset="0"/>
                                            </a:rPr>
                                            <m:t>𝑡</m:t>
                                          </m:r>
                                        </m:e>
                                        <m:sup>
                                          <m:r>
                                            <a:rPr lang="en-US" sz="1200">
                                              <a:latin typeface="Cambria Math" panose="02040503050406030204" pitchFamily="18" charset="0"/>
                                            </a:rPr>
                                            <m:t>′</m:t>
                                          </m:r>
                                        </m:sup>
                                      </m:sSup>
                                      <m:r>
                                        <a:rPr lang="en-US" sz="1200">
                                          <a:latin typeface="Cambria Math" panose="02040503050406030204" pitchFamily="18" charset="0"/>
                                        </a:rPr>
                                        <m:t>,</m:t>
                                      </m:r>
                                      <m:r>
                                        <a:rPr lang="en-US" sz="1200" i="1">
                                          <a:latin typeface="Cambria Math" panose="02040503050406030204" pitchFamily="18" charset="0"/>
                                        </a:rPr>
                                        <m:t>𝑛</m:t>
                                      </m:r>
                                    </m:sub>
                                    <m:sup>
                                      <m:r>
                                        <a:rPr lang="en-US" sz="1200" i="1">
                                          <a:latin typeface="Cambria Math" panose="02040503050406030204" pitchFamily="18" charset="0"/>
                                        </a:rPr>
                                        <m:t>𝑃𝐶𝐶</m:t>
                                      </m:r>
                                    </m:sup>
                                  </m:sSubSup>
                                </m:e>
                              </m:nary>
                            </m:e>
                          </m:d>
                        </m:e>
                      </m:nary>
                    </m:oMath>
                  </m:oMathPara>
                </a14:m>
                <a:endParaRPr lang="en-US" sz="1800" dirty="0">
                  <a:latin typeface="Times" panose="02020603050405020304" pitchFamily="18" charset="0"/>
                  <a:cs typeface="Times"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410950" y="1565539"/>
                <a:ext cx="4914900" cy="68685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00991" y="3429000"/>
                <a:ext cx="4800600" cy="68191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rPr>
                            <m:t>𝑄</m:t>
                          </m:r>
                        </m:e>
                        <m:sub>
                          <m:r>
                            <a:rPr lang="en-US" sz="1200" i="1">
                              <a:latin typeface="Cambria Math" panose="02040503050406030204" pitchFamily="18" charset="0"/>
                            </a:rPr>
                            <m:t>𝑡</m:t>
                          </m:r>
                        </m:sub>
                      </m:sSub>
                      <m:d>
                        <m:dPr>
                          <m:ctrlPr>
                            <a:rPr lang="en-US" sz="1200" i="1">
                              <a:latin typeface="Cambria Math" panose="02040503050406030204" pitchFamily="18" charset="0"/>
                            </a:rPr>
                          </m:ctrlPr>
                        </m:dPr>
                        <m:e>
                          <m:r>
                            <a:rPr lang="en-US" sz="1200" b="1" i="1">
                              <a:latin typeface="Cambria Math" panose="02040503050406030204" pitchFamily="18" charset="0"/>
                            </a:rPr>
                            <m:t>𝑺</m:t>
                          </m:r>
                          <m:r>
                            <a:rPr lang="en-US" sz="1200">
                              <a:latin typeface="Cambria Math" panose="02040503050406030204" pitchFamily="18" charset="0"/>
                            </a:rPr>
                            <m:t>,</m:t>
                          </m:r>
                          <m:r>
                            <a:rPr lang="en-US" sz="1200" b="1" i="1">
                              <a:latin typeface="Cambria Math" panose="02040503050406030204" pitchFamily="18" charset="0"/>
                            </a:rPr>
                            <m:t>𝒂</m:t>
                          </m:r>
                        </m:e>
                      </m:d>
                      <m:r>
                        <a:rPr lang="en-US" sz="1200">
                          <a:latin typeface="Cambria Math" panose="02040503050406030204" pitchFamily="18" charset="0"/>
                        </a:rPr>
                        <m:t>=</m:t>
                      </m:r>
                      <m:r>
                        <a:rPr lang="en-US" sz="1200" i="1">
                          <a:latin typeface="Cambria Math" panose="02040503050406030204" pitchFamily="18" charset="0"/>
                        </a:rPr>
                        <m:t>𝐸</m:t>
                      </m:r>
                      <m:d>
                        <m:dPr>
                          <m:begChr m:val="{"/>
                          <m:endChr m:val="}"/>
                          <m:ctrlPr>
                            <a:rPr lang="en-US" sz="1200" i="1">
                              <a:latin typeface="Cambria Math" panose="02040503050406030204" pitchFamily="18" charset="0"/>
                            </a:rPr>
                          </m:ctrlPr>
                        </m:dPr>
                        <m:e>
                          <m:nary>
                            <m:naryPr>
                              <m:chr m:val="∑"/>
                              <m:limLoc m:val="undOvr"/>
                              <m:ctrlPr>
                                <a:rPr lang="en-US" sz="1200" i="1">
                                  <a:latin typeface="Cambria Math" panose="02040503050406030204" pitchFamily="18" charset="0"/>
                                </a:rPr>
                              </m:ctrlPr>
                            </m:naryPr>
                            <m:sub>
                              <m:sSup>
                                <m:sSupPr>
                                  <m:ctrlPr>
                                    <a:rPr lang="en-US" sz="1200" i="1">
                                      <a:latin typeface="Cambria Math" panose="02040503050406030204" pitchFamily="18" charset="0"/>
                                    </a:rPr>
                                  </m:ctrlPr>
                                </m:sSupPr>
                                <m:e>
                                  <m:r>
                                    <a:rPr lang="en-US" sz="1200" i="1">
                                      <a:latin typeface="Cambria Math" panose="02040503050406030204" pitchFamily="18" charset="0"/>
                                    </a:rPr>
                                    <m:t>𝑡</m:t>
                                  </m:r>
                                </m:e>
                                <m:sup>
                                  <m:r>
                                    <a:rPr lang="en-US" sz="1200">
                                      <a:latin typeface="Cambria Math" panose="02040503050406030204" pitchFamily="18" charset="0"/>
                                    </a:rPr>
                                    <m:t>′</m:t>
                                  </m:r>
                                </m:sup>
                              </m:sSup>
                              <m:r>
                                <a:rPr lang="en-US" sz="1200">
                                  <a:latin typeface="Cambria Math" panose="02040503050406030204" pitchFamily="18" charset="0"/>
                                </a:rPr>
                                <m:t>=0</m:t>
                              </m:r>
                            </m:sub>
                            <m:sup>
                              <m:r>
                                <a:rPr lang="en-US" sz="1200" i="1">
                                  <a:latin typeface="Cambria Math" panose="02040503050406030204" pitchFamily="18" charset="0"/>
                                </a:rPr>
                                <m:t>𝑇</m:t>
                              </m:r>
                              <m:r>
                                <a:rPr lang="en-US" sz="1200">
                                  <a:latin typeface="Cambria Math" panose="02040503050406030204" pitchFamily="18" charset="0"/>
                                </a:rPr>
                                <m:t>−1</m:t>
                              </m:r>
                            </m:sup>
                            <m:e>
                              <m:sSup>
                                <m:sSupPr>
                                  <m:ctrlPr>
                                    <a:rPr lang="en-US" sz="1200" i="1">
                                      <a:latin typeface="Cambria Math" panose="02040503050406030204" pitchFamily="18" charset="0"/>
                                    </a:rPr>
                                  </m:ctrlPr>
                                </m:sSupPr>
                                <m:e>
                                  <m:r>
                                    <a:rPr lang="en-US" sz="1200" i="1">
                                      <a:latin typeface="Cambria Math" panose="02040503050406030204" pitchFamily="18" charset="0"/>
                                      <a:ea typeface="Cambria Math" panose="02040503050406030204" pitchFamily="18" charset="0"/>
                                    </a:rPr>
                                    <m:t>𝛾</m:t>
                                  </m:r>
                                </m:e>
                                <m:sup>
                                  <m:sSup>
                                    <m:sSupPr>
                                      <m:ctrlPr>
                                        <a:rPr lang="en-US" sz="1200" i="1">
                                          <a:latin typeface="Cambria Math" panose="02040503050406030204" pitchFamily="18" charset="0"/>
                                        </a:rPr>
                                      </m:ctrlPr>
                                    </m:sSupPr>
                                    <m:e>
                                      <m:r>
                                        <a:rPr lang="en-US" sz="1200" i="1">
                                          <a:latin typeface="Cambria Math" panose="02040503050406030204" pitchFamily="18" charset="0"/>
                                        </a:rPr>
                                        <m:t>𝑡</m:t>
                                      </m:r>
                                    </m:e>
                                    <m:sup>
                                      <m:r>
                                        <a:rPr lang="en-US" sz="1200">
                                          <a:latin typeface="Cambria Math" panose="02040503050406030204" pitchFamily="18" charset="0"/>
                                        </a:rPr>
                                        <m:t>′</m:t>
                                      </m:r>
                                    </m:sup>
                                  </m:sSup>
                                </m:sup>
                              </m:sSup>
                              <m:r>
                                <a:rPr lang="en-US" sz="1200" i="1">
                                  <a:latin typeface="Cambria Math" panose="02040503050406030204" pitchFamily="18" charset="0"/>
                                  <a:ea typeface="Cambria Math" panose="02040503050406030204" pitchFamily="18" charset="0"/>
                                </a:rPr>
                                <m:t>𝜋</m:t>
                              </m:r>
                              <m:d>
                                <m:dPr>
                                  <m:ctrlPr>
                                    <a:rPr lang="en-US" sz="1200" i="1">
                                      <a:latin typeface="Cambria Math" panose="02040503050406030204" pitchFamily="18" charset="0"/>
                                      <a:ea typeface="Cambria Math" panose="02040503050406030204" pitchFamily="18" charset="0"/>
                                    </a:rPr>
                                  </m:ctrlPr>
                                </m:dPr>
                                <m:e>
                                  <m:r>
                                    <a:rPr lang="en-US" sz="1200" i="1">
                                      <a:latin typeface="Cambria Math" panose="02040503050406030204" pitchFamily="18" charset="0"/>
                                      <a:ea typeface="Cambria Math" panose="02040503050406030204" pitchFamily="18" charset="0"/>
                                    </a:rPr>
                                    <m:t>𝑡</m:t>
                                  </m:r>
                                  <m:r>
                                    <a:rPr lang="en-US" sz="1200" i="1">
                                      <a:latin typeface="Cambria Math" panose="02040503050406030204" pitchFamily="18" charset="0"/>
                                      <a:ea typeface="Cambria Math" panose="02040503050406030204" pitchFamily="18" charset="0"/>
                                    </a:rPr>
                                    <m:t>+</m:t>
                                  </m:r>
                                  <m:sSup>
                                    <m:sSupPr>
                                      <m:ctrlPr>
                                        <a:rPr lang="en-US" sz="1200" i="1">
                                          <a:latin typeface="Cambria Math" panose="02040503050406030204" pitchFamily="18" charset="0"/>
                                        </a:rPr>
                                      </m:ctrlPr>
                                    </m:sSupPr>
                                    <m:e>
                                      <m:r>
                                        <a:rPr lang="en-US" sz="1200" i="1">
                                          <a:latin typeface="Cambria Math" panose="02040503050406030204" pitchFamily="18" charset="0"/>
                                        </a:rPr>
                                        <m:t>𝑡</m:t>
                                      </m:r>
                                    </m:e>
                                    <m:sup>
                                      <m:r>
                                        <a:rPr lang="en-US" sz="1200">
                                          <a:latin typeface="Cambria Math" panose="02040503050406030204" pitchFamily="18" charset="0"/>
                                        </a:rPr>
                                        <m:t>′</m:t>
                                      </m:r>
                                    </m:sup>
                                  </m:sSup>
                                </m:e>
                              </m:d>
                              <m:r>
                                <a:rPr lang="en-US" sz="1200" i="1">
                                  <a:latin typeface="Cambria Math" panose="02040503050406030204" pitchFamily="18" charset="0"/>
                                  <a:ea typeface="Cambria Math" panose="02040503050406030204" pitchFamily="18" charset="0"/>
                                </a:rPr>
                                <m:t>|</m:t>
                              </m:r>
                              <m:r>
                                <a:rPr lang="en-US" sz="1200" b="1" i="1">
                                  <a:latin typeface="Cambria Math" panose="02040503050406030204" pitchFamily="18" charset="0"/>
                                </a:rPr>
                                <m:t>𝑺</m:t>
                              </m:r>
                              <m:d>
                                <m:dPr>
                                  <m:ctrlPr>
                                    <a:rPr lang="en-US" sz="1200" i="1">
                                      <a:latin typeface="Cambria Math" panose="02040503050406030204" pitchFamily="18" charset="0"/>
                                    </a:rPr>
                                  </m:ctrlPr>
                                </m:dPr>
                                <m:e>
                                  <m:r>
                                    <a:rPr lang="en-US" sz="1200" i="1">
                                      <a:latin typeface="Cambria Math" panose="02040503050406030204" pitchFamily="18" charset="0"/>
                                    </a:rPr>
                                    <m:t>𝑡</m:t>
                                  </m:r>
                                </m:e>
                              </m:d>
                              <m:r>
                                <a:rPr lang="en-US" sz="1200" i="1">
                                  <a:latin typeface="Cambria Math" panose="02040503050406030204" pitchFamily="18" charset="0"/>
                                </a:rPr>
                                <m:t>=</m:t>
                              </m:r>
                              <m:r>
                                <a:rPr lang="en-US" sz="1200" b="1" i="1">
                                  <a:latin typeface="Cambria Math" panose="02040503050406030204" pitchFamily="18" charset="0"/>
                                </a:rPr>
                                <m:t>𝑺</m:t>
                              </m:r>
                              <m:r>
                                <a:rPr lang="en-US" sz="1200" i="1">
                                  <a:latin typeface="Cambria Math" panose="02040503050406030204" pitchFamily="18" charset="0"/>
                                </a:rPr>
                                <m:t>,</m:t>
                              </m:r>
                              <m:r>
                                <a:rPr lang="en-US" sz="1200" b="1" i="1">
                                  <a:latin typeface="Cambria Math" panose="02040503050406030204" pitchFamily="18" charset="0"/>
                                </a:rPr>
                                <m:t>𝒂</m:t>
                              </m:r>
                              <m:d>
                                <m:dPr>
                                  <m:ctrlPr>
                                    <a:rPr lang="en-US" sz="1200" i="1">
                                      <a:latin typeface="Cambria Math" panose="02040503050406030204" pitchFamily="18" charset="0"/>
                                    </a:rPr>
                                  </m:ctrlPr>
                                </m:dPr>
                                <m:e>
                                  <m:r>
                                    <a:rPr lang="en-US" sz="1200" i="1">
                                      <a:latin typeface="Cambria Math" panose="02040503050406030204" pitchFamily="18" charset="0"/>
                                    </a:rPr>
                                    <m:t>𝑡</m:t>
                                  </m:r>
                                </m:e>
                              </m:d>
                              <m:r>
                                <a:rPr lang="en-US" sz="1200" i="1">
                                  <a:latin typeface="Cambria Math" panose="02040503050406030204" pitchFamily="18" charset="0"/>
                                </a:rPr>
                                <m:t>=</m:t>
                              </m:r>
                              <m:r>
                                <a:rPr lang="en-US" sz="1200" b="1" i="1">
                                  <a:latin typeface="Cambria Math" panose="02040503050406030204" pitchFamily="18" charset="0"/>
                                </a:rPr>
                                <m:t>𝒂</m:t>
                              </m:r>
                            </m:e>
                          </m:nary>
                        </m:e>
                      </m:d>
                    </m:oMath>
                  </m:oMathPara>
                </a14:m>
                <a:endParaRPr lang="en-US" sz="1200" dirty="0">
                  <a:latin typeface="Times" panose="02020603050405020304" pitchFamily="18" charset="0"/>
                  <a:cs typeface="Times"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200991" y="3429000"/>
                <a:ext cx="4800600" cy="68191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230833" y="5409331"/>
                <a:ext cx="3943350" cy="2831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rPr>
                            <m:t>𝑄</m:t>
                          </m:r>
                        </m:e>
                        <m:sub>
                          <m:r>
                            <a:rPr lang="en-US" sz="1200" i="1">
                              <a:latin typeface="Cambria Math" panose="02040503050406030204" pitchFamily="18" charset="0"/>
                            </a:rPr>
                            <m:t>𝑡</m:t>
                          </m:r>
                        </m:sub>
                      </m:sSub>
                      <m:d>
                        <m:dPr>
                          <m:ctrlPr>
                            <a:rPr lang="en-US" sz="1200" i="1">
                              <a:latin typeface="Cambria Math" panose="02040503050406030204" pitchFamily="18" charset="0"/>
                            </a:rPr>
                          </m:ctrlPr>
                        </m:dPr>
                        <m:e>
                          <m:r>
                            <a:rPr lang="en-US" sz="1200" b="1" i="1">
                              <a:latin typeface="Cambria Math" panose="02040503050406030204" pitchFamily="18" charset="0"/>
                            </a:rPr>
                            <m:t>𝑺</m:t>
                          </m:r>
                          <m:r>
                            <a:rPr lang="en-US" sz="1200">
                              <a:latin typeface="Cambria Math" panose="02040503050406030204" pitchFamily="18" charset="0"/>
                            </a:rPr>
                            <m:t>,</m:t>
                          </m:r>
                          <m:r>
                            <a:rPr lang="en-US" sz="1200" b="1" i="1">
                              <a:latin typeface="Cambria Math" panose="02040503050406030204" pitchFamily="18" charset="0"/>
                            </a:rPr>
                            <m:t>𝒂</m:t>
                          </m:r>
                        </m:e>
                      </m:d>
                      <m:r>
                        <a:rPr lang="en-US" sz="1200">
                          <a:latin typeface="Cambria Math" panose="02040503050406030204" pitchFamily="18" charset="0"/>
                        </a:rPr>
                        <m:t>≈</m:t>
                      </m:r>
                      <m:sSub>
                        <m:sSubPr>
                          <m:ctrlPr>
                            <a:rPr lang="en-US" sz="1200" i="1">
                              <a:latin typeface="Cambria Math" panose="02040503050406030204" pitchFamily="18" charset="0"/>
                            </a:rPr>
                          </m:ctrlPr>
                        </m:sSubPr>
                        <m:e>
                          <m:acc>
                            <m:accPr>
                              <m:chr m:val="̂"/>
                              <m:ctrlPr>
                                <a:rPr lang="en-US" sz="1200" i="1">
                                  <a:latin typeface="Cambria Math" panose="02040503050406030204" pitchFamily="18" charset="0"/>
                                </a:rPr>
                              </m:ctrlPr>
                            </m:accPr>
                            <m:e>
                              <m:r>
                                <a:rPr lang="en-US" sz="1200" i="1">
                                  <a:latin typeface="Cambria Math" panose="02040503050406030204" pitchFamily="18" charset="0"/>
                                </a:rPr>
                                <m:t>𝑄</m:t>
                              </m:r>
                            </m:e>
                          </m:acc>
                        </m:e>
                        <m:sub>
                          <m:r>
                            <a:rPr lang="en-US" sz="1200" i="1">
                              <a:latin typeface="Cambria Math" panose="02040503050406030204" pitchFamily="18" charset="0"/>
                            </a:rPr>
                            <m:t>𝑡</m:t>
                          </m:r>
                        </m:sub>
                      </m:sSub>
                      <m:d>
                        <m:dPr>
                          <m:ctrlPr>
                            <a:rPr lang="en-US" sz="1200" i="1">
                              <a:latin typeface="Cambria Math" panose="02040503050406030204" pitchFamily="18" charset="0"/>
                            </a:rPr>
                          </m:ctrlPr>
                        </m:dPr>
                        <m:e>
                          <m:r>
                            <a:rPr lang="en-US" sz="1200" b="1" i="1">
                              <a:latin typeface="Cambria Math" panose="02040503050406030204" pitchFamily="18" charset="0"/>
                            </a:rPr>
                            <m:t>𝑺</m:t>
                          </m:r>
                          <m:r>
                            <a:rPr lang="en-US" sz="1200">
                              <a:latin typeface="Cambria Math" panose="02040503050406030204" pitchFamily="18" charset="0"/>
                            </a:rPr>
                            <m:t>,</m:t>
                          </m:r>
                          <m:r>
                            <a:rPr lang="en-US" sz="1200" b="1" i="1">
                              <a:latin typeface="Cambria Math" panose="02040503050406030204" pitchFamily="18" charset="0"/>
                            </a:rPr>
                            <m:t>𝒂</m:t>
                          </m:r>
                          <m:r>
                            <a:rPr lang="en-US" sz="1200">
                              <a:latin typeface="Cambria Math" panose="02040503050406030204" pitchFamily="18" charset="0"/>
                            </a:rPr>
                            <m:t>|</m:t>
                          </m:r>
                          <m:r>
                            <a:rPr lang="en-US" sz="1200" b="1" i="1">
                              <a:latin typeface="Cambria Math" panose="02040503050406030204" pitchFamily="18" charset="0"/>
                            </a:rPr>
                            <m:t>𝜽</m:t>
                          </m:r>
                        </m:e>
                      </m:d>
                      <m:r>
                        <a:rPr lang="en-US" sz="1200">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𝑄</m:t>
                          </m:r>
                        </m:e>
                        <m:sub>
                          <m:r>
                            <a:rPr lang="en-US" sz="1200" b="1" i="1">
                              <a:latin typeface="Cambria Math" panose="02040503050406030204" pitchFamily="18" charset="0"/>
                            </a:rPr>
                            <m:t>𝑺</m:t>
                          </m:r>
                          <m:r>
                            <a:rPr lang="en-US" sz="1200">
                              <a:latin typeface="Cambria Math" panose="02040503050406030204" pitchFamily="18" charset="0"/>
                            </a:rPr>
                            <m:t>∙</m:t>
                          </m:r>
                          <m:r>
                            <a:rPr lang="en-US" sz="1200" b="1" i="1">
                              <a:latin typeface="Cambria Math" panose="02040503050406030204" pitchFamily="18" charset="0"/>
                            </a:rPr>
                            <m:t>𝒂</m:t>
                          </m:r>
                        </m:sub>
                      </m:sSub>
                      <m:d>
                        <m:dPr>
                          <m:ctrlPr>
                            <a:rPr lang="en-US" sz="1200" i="1">
                              <a:latin typeface="Cambria Math" panose="02040503050406030204" pitchFamily="18" charset="0"/>
                            </a:rPr>
                          </m:ctrlPr>
                        </m:dPr>
                        <m:e>
                          <m:r>
                            <a:rPr lang="en-US" sz="1200" i="1">
                              <a:latin typeface="Cambria Math" panose="02040503050406030204" pitchFamily="18" charset="0"/>
                            </a:rPr>
                            <m:t>𝑡</m:t>
                          </m:r>
                          <m:r>
                            <a:rPr lang="en-US" sz="1200">
                              <a:latin typeface="Cambria Math" panose="02040503050406030204" pitchFamily="18" charset="0"/>
                            </a:rPr>
                            <m:t>|</m:t>
                          </m:r>
                          <m:r>
                            <a:rPr lang="en-US" sz="1200" b="1" i="1">
                              <a:latin typeface="Cambria Math" panose="02040503050406030204" pitchFamily="18" charset="0"/>
                            </a:rPr>
                            <m:t>𝜽</m:t>
                          </m:r>
                        </m:e>
                      </m:d>
                      <m:r>
                        <a:rPr lang="en-US" sz="1200">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𝑄</m:t>
                          </m:r>
                        </m:e>
                        <m:sub>
                          <m:r>
                            <a:rPr lang="en-US" sz="1200" b="1" i="1">
                              <a:latin typeface="Cambria Math" panose="02040503050406030204" pitchFamily="18" charset="0"/>
                            </a:rPr>
                            <m:t>𝑺</m:t>
                          </m:r>
                        </m:sub>
                      </m:sSub>
                      <m:d>
                        <m:dPr>
                          <m:ctrlPr>
                            <a:rPr lang="en-US" sz="1200" i="1">
                              <a:latin typeface="Cambria Math" panose="02040503050406030204" pitchFamily="18" charset="0"/>
                            </a:rPr>
                          </m:ctrlPr>
                        </m:dPr>
                        <m:e>
                          <m:r>
                            <a:rPr lang="en-US" sz="1200" i="1">
                              <a:latin typeface="Cambria Math" panose="02040503050406030204" pitchFamily="18" charset="0"/>
                            </a:rPr>
                            <m:t>𝑡</m:t>
                          </m:r>
                          <m:r>
                            <a:rPr lang="en-US" sz="1200">
                              <a:latin typeface="Cambria Math" panose="02040503050406030204" pitchFamily="18" charset="0"/>
                            </a:rPr>
                            <m:t>|</m:t>
                          </m:r>
                          <m:r>
                            <a:rPr lang="en-US" sz="1200" b="1" i="1">
                              <a:latin typeface="Cambria Math" panose="02040503050406030204" pitchFamily="18" charset="0"/>
                            </a:rPr>
                            <m:t>𝜽</m:t>
                          </m:r>
                        </m:e>
                      </m:d>
                      <m:r>
                        <a:rPr lang="en-US" sz="1200">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𝑄</m:t>
                          </m:r>
                        </m:e>
                        <m:sub>
                          <m:r>
                            <a:rPr lang="en-US" sz="1200" b="1" i="1">
                              <a:latin typeface="Cambria Math" panose="02040503050406030204" pitchFamily="18" charset="0"/>
                            </a:rPr>
                            <m:t>𝒂</m:t>
                          </m:r>
                        </m:sub>
                      </m:sSub>
                      <m:d>
                        <m:dPr>
                          <m:ctrlPr>
                            <a:rPr lang="en-US" sz="1200" i="1">
                              <a:latin typeface="Cambria Math" panose="02040503050406030204" pitchFamily="18" charset="0"/>
                            </a:rPr>
                          </m:ctrlPr>
                        </m:dPr>
                        <m:e>
                          <m:r>
                            <a:rPr lang="en-US" sz="1200" i="1">
                              <a:latin typeface="Cambria Math" panose="02040503050406030204" pitchFamily="18" charset="0"/>
                            </a:rPr>
                            <m:t>𝑡</m:t>
                          </m:r>
                          <m:r>
                            <a:rPr lang="en-US" sz="1200">
                              <a:latin typeface="Cambria Math" panose="02040503050406030204" pitchFamily="18" charset="0"/>
                            </a:rPr>
                            <m:t>|</m:t>
                          </m:r>
                          <m:r>
                            <a:rPr lang="en-US" sz="1200" b="1" i="1">
                              <a:latin typeface="Cambria Math" panose="02040503050406030204" pitchFamily="18" charset="0"/>
                            </a:rPr>
                            <m:t>𝜽</m:t>
                          </m:r>
                        </m:e>
                      </m:d>
                    </m:oMath>
                  </m:oMathPara>
                </a14:m>
                <a:endParaRPr lang="en-US" sz="1200" dirty="0">
                  <a:latin typeface="Times" panose="02020603050405020304" pitchFamily="18" charset="0"/>
                  <a:cs typeface="Times"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230833" y="5409331"/>
                <a:ext cx="3943350" cy="283154"/>
              </a:xfrm>
              <a:prstGeom prst="rect">
                <a:avLst/>
              </a:prstGeom>
              <a:blipFill>
                <a:blip r:embed="rId6"/>
                <a:stretch>
                  <a:fillRect b="-6383"/>
                </a:stretch>
              </a:blipFill>
            </p:spPr>
            <p:txBody>
              <a:bodyPr/>
              <a:lstStyle/>
              <a:p>
                <a:r>
                  <a:rPr lang="en-US">
                    <a:noFill/>
                  </a:rPr>
                  <a:t> </a:t>
                </a:r>
              </a:p>
            </p:txBody>
          </p:sp>
        </mc:Fallback>
      </mc:AlternateContent>
      <p:sp>
        <p:nvSpPr>
          <p:cNvPr id="22" name="Rectangle 21"/>
          <p:cNvSpPr/>
          <p:nvPr/>
        </p:nvSpPr>
        <p:spPr>
          <a:xfrm>
            <a:off x="1724620" y="3409047"/>
            <a:ext cx="1835759" cy="253916"/>
          </a:xfrm>
          <a:prstGeom prst="rect">
            <a:avLst/>
          </a:prstGeom>
        </p:spPr>
        <p:txBody>
          <a:bodyPr wrap="none">
            <a:spAutoFit/>
          </a:bodyPr>
          <a:lstStyle/>
          <a:p>
            <a:r>
              <a:rPr lang="en-US" sz="1050" b="1" dirty="0">
                <a:latin typeface="Times" panose="02020603050405020304" pitchFamily="18" charset="0"/>
                <a:cs typeface="Times" panose="02020603050405020304" pitchFamily="18" charset="0"/>
              </a:rPr>
              <a:t>Expected cumulative reward</a:t>
            </a:r>
            <a:endParaRPr lang="en-US" sz="1050" dirty="0">
              <a:latin typeface="Times" panose="02020603050405020304" pitchFamily="18" charset="0"/>
              <a:cs typeface="Times" panose="02020603050405020304" pitchFamily="18" charset="0"/>
            </a:endParaRPr>
          </a:p>
        </p:txBody>
      </p:sp>
      <p:sp>
        <p:nvSpPr>
          <p:cNvPr id="14" name="Rectangle 13"/>
          <p:cNvSpPr/>
          <p:nvPr/>
        </p:nvSpPr>
        <p:spPr>
          <a:xfrm>
            <a:off x="5334000" y="4912855"/>
            <a:ext cx="3007555" cy="253916"/>
          </a:xfrm>
          <a:prstGeom prst="rect">
            <a:avLst/>
          </a:prstGeom>
        </p:spPr>
        <p:txBody>
          <a:bodyPr wrap="none">
            <a:spAutoFit/>
          </a:bodyPr>
          <a:lstStyle/>
          <a:p>
            <a:r>
              <a:rPr lang="en-US" sz="1050" dirty="0">
                <a:latin typeface="Times" panose="02020603050405020304" pitchFamily="18" charset="0"/>
                <a:cs typeface="Times" panose="02020603050405020304" pitchFamily="18" charset="0"/>
              </a:rPr>
              <a:t>Fig. </a:t>
            </a:r>
            <a:r>
              <a:rPr lang="en-US" sz="1050" dirty="0" smtClean="0">
                <a:latin typeface="Times" panose="02020603050405020304" pitchFamily="18" charset="0"/>
                <a:cs typeface="Times" panose="02020603050405020304" pitchFamily="18" charset="0"/>
              </a:rPr>
              <a:t>1</a:t>
            </a:r>
            <a:r>
              <a:rPr lang="en-US" altLang="zh-CN" sz="1050" dirty="0" smtClean="0">
                <a:latin typeface="Times" panose="02020603050405020304" pitchFamily="18" charset="0"/>
                <a:cs typeface="Times" panose="02020603050405020304" pitchFamily="18" charset="0"/>
              </a:rPr>
              <a:t>8</a:t>
            </a:r>
            <a:r>
              <a:rPr lang="en-US" sz="1050" dirty="0" smtClean="0">
                <a:latin typeface="Times" panose="02020603050405020304" pitchFamily="18" charset="0"/>
                <a:cs typeface="Times" panose="02020603050405020304" pitchFamily="18" charset="0"/>
              </a:rPr>
              <a:t> </a:t>
            </a:r>
            <a:r>
              <a:rPr lang="en-US" sz="1050" dirty="0">
                <a:latin typeface="Times" panose="02020603050405020304" pitchFamily="18" charset="0"/>
                <a:cs typeface="Times" panose="02020603050405020304" pitchFamily="18" charset="0"/>
              </a:rPr>
              <a:t>Flowchart of the p</a:t>
            </a:r>
            <a:r>
              <a:rPr lang="en-US" altLang="zh-CN" sz="1050" dirty="0">
                <a:latin typeface="Times" panose="02020603050405020304" pitchFamily="18" charset="0"/>
                <a:cs typeface="Times" panose="02020603050405020304" pitchFamily="18" charset="0"/>
              </a:rPr>
              <a:t>roposed RL-based method</a:t>
            </a:r>
            <a:endParaRPr lang="en-US" sz="1050" dirty="0">
              <a:latin typeface="Times" panose="02020603050405020304" pitchFamily="18" charset="0"/>
              <a:cs typeface="Times" panose="02020603050405020304" pitchFamily="18" charset="0"/>
            </a:endParaRPr>
          </a:p>
        </p:txBody>
      </p:sp>
      <mc:AlternateContent xmlns:mc="http://schemas.openxmlformats.org/markup-compatibility/2006" xmlns:a14="http://schemas.microsoft.com/office/drawing/2010/main">
        <mc:Choice Requires="a14">
          <p:sp>
            <p:nvSpPr>
              <p:cNvPr id="16" name="TextBox 15"/>
              <p:cNvSpPr txBox="1"/>
              <p:nvPr/>
            </p:nvSpPr>
            <p:spPr>
              <a:xfrm>
                <a:off x="0" y="2200219"/>
                <a:ext cx="4242111" cy="600742"/>
              </a:xfrm>
              <a:prstGeom prst="rect">
                <a:avLst/>
              </a:prstGeom>
              <a:noFill/>
            </p:spPr>
            <p:txBody>
              <a:bodyPr wrap="square" rtlCol="0">
                <a:spAutoFit/>
              </a:bodyPr>
              <a:lstStyle/>
              <a:p>
                <a:pPr algn="just"/>
                <a:r>
                  <a:rPr lang="en-US" sz="1100" dirty="0">
                    <a:latin typeface="Times" panose="02020603050405020304" pitchFamily="18" charset="0"/>
                    <a:cs typeface="Times" panose="02020603050405020304" pitchFamily="18" charset="0"/>
                  </a:rPr>
                  <a:t>where </a:t>
                </a:r>
                <a14:m>
                  <m:oMath xmlns:m="http://schemas.openxmlformats.org/officeDocument/2006/math">
                    <m:sSup>
                      <m:sSupPr>
                        <m:ctrlPr>
                          <a:rPr lang="en-US" sz="1100" i="1">
                            <a:latin typeface="Cambria Math" panose="02040503050406030204" pitchFamily="18" charset="0"/>
                            <a:cs typeface="Times" panose="02020603050405020304" pitchFamily="18" charset="0"/>
                          </a:rPr>
                        </m:ctrlPr>
                      </m:sSupPr>
                      <m:e>
                        <m:r>
                          <a:rPr lang="en-US" sz="1100" i="1">
                            <a:latin typeface="Cambria Math" panose="02040503050406030204" pitchFamily="18" charset="0"/>
                          </a:rPr>
                          <m:t>𝜆</m:t>
                        </m:r>
                      </m:e>
                      <m:sup>
                        <m:r>
                          <a:rPr lang="en-US" sz="1100" i="1">
                            <a:latin typeface="Cambria Math" panose="02040503050406030204" pitchFamily="18" charset="0"/>
                            <a:cs typeface="Times" panose="02020603050405020304" pitchFamily="18" charset="0"/>
                          </a:rPr>
                          <m:t>𝑊</m:t>
                        </m:r>
                      </m:sup>
                    </m:sSup>
                  </m:oMath>
                </a14:m>
                <a:r>
                  <a:rPr lang="en-US" sz="1100" dirty="0">
                    <a:latin typeface="Times" panose="02020603050405020304" pitchFamily="18" charset="0"/>
                    <a:cs typeface="Times" panose="02020603050405020304" pitchFamily="18" charset="0"/>
                  </a:rPr>
                  <a:t> is wholesale price, </a:t>
                </a:r>
                <a14:m>
                  <m:oMath xmlns:m="http://schemas.openxmlformats.org/officeDocument/2006/math">
                    <m:sSup>
                      <m:sSupPr>
                        <m:ctrlPr>
                          <a:rPr lang="en-US" sz="1100" i="1">
                            <a:latin typeface="Cambria Math" panose="02040503050406030204" pitchFamily="18" charset="0"/>
                            <a:cs typeface="Times" panose="02020603050405020304" pitchFamily="18" charset="0"/>
                          </a:rPr>
                        </m:ctrlPr>
                      </m:sSupPr>
                      <m:e>
                        <m:r>
                          <a:rPr lang="en-US" sz="1100" i="1">
                            <a:latin typeface="Cambria Math" panose="02040503050406030204" pitchFamily="18" charset="0"/>
                          </a:rPr>
                          <m:t>𝑃</m:t>
                        </m:r>
                      </m:e>
                      <m:sup>
                        <m:r>
                          <a:rPr lang="en-US" sz="1100" i="1">
                            <a:latin typeface="Cambria Math" panose="02040503050406030204" pitchFamily="18" charset="0"/>
                            <a:cs typeface="Times" panose="02020603050405020304" pitchFamily="18" charset="0"/>
                          </a:rPr>
                          <m:t>𝑊</m:t>
                        </m:r>
                      </m:sup>
                    </m:sSup>
                  </m:oMath>
                </a14:m>
                <a:r>
                  <a:rPr lang="en-US" sz="1100" dirty="0">
                    <a:latin typeface="Times" panose="02020603050405020304" pitchFamily="18" charset="0"/>
                    <a:cs typeface="Times" panose="02020603050405020304" pitchFamily="18" charset="0"/>
                  </a:rPr>
                  <a:t> is exchanged power with the wholesale market, </a:t>
                </a:r>
                <a14:m>
                  <m:oMath xmlns:m="http://schemas.openxmlformats.org/officeDocument/2006/math">
                    <m:sSup>
                      <m:sSupPr>
                        <m:ctrlPr>
                          <a:rPr lang="en-US" sz="1100" i="1">
                            <a:latin typeface="Cambria Math" panose="02040503050406030204" pitchFamily="18" charset="0"/>
                            <a:cs typeface="Times" panose="02020603050405020304" pitchFamily="18" charset="0"/>
                          </a:rPr>
                        </m:ctrlPr>
                      </m:sSupPr>
                      <m:e>
                        <m:r>
                          <a:rPr lang="en-US" sz="1100" i="1">
                            <a:latin typeface="Cambria Math" panose="02040503050406030204" pitchFamily="18" charset="0"/>
                          </a:rPr>
                          <m:t>𝜆</m:t>
                        </m:r>
                      </m:e>
                      <m:sup>
                        <m:r>
                          <a:rPr lang="en-US" sz="1100" i="1">
                            <a:latin typeface="Cambria Math" panose="02040503050406030204" pitchFamily="18" charset="0"/>
                            <a:cs typeface="Times" panose="02020603050405020304" pitchFamily="18" charset="0"/>
                          </a:rPr>
                          <m:t>𝑅</m:t>
                        </m:r>
                      </m:sup>
                    </m:sSup>
                  </m:oMath>
                </a14:m>
                <a:r>
                  <a:rPr lang="en-US" sz="1100" dirty="0">
                    <a:latin typeface="Times" panose="02020603050405020304" pitchFamily="18" charset="0"/>
                    <a:cs typeface="Times" panose="02020603050405020304" pitchFamily="18" charset="0"/>
                  </a:rPr>
                  <a:t> is retail prices at the PCCs, </a:t>
                </a:r>
                <a14:m>
                  <m:oMath xmlns:m="http://schemas.openxmlformats.org/officeDocument/2006/math">
                    <m:sSup>
                      <m:sSupPr>
                        <m:ctrlPr>
                          <a:rPr lang="en-US" sz="1100" i="1">
                            <a:latin typeface="Cambria Math" panose="02040503050406030204" pitchFamily="18" charset="0"/>
                            <a:cs typeface="Times" panose="02020603050405020304" pitchFamily="18" charset="0"/>
                          </a:rPr>
                        </m:ctrlPr>
                      </m:sSupPr>
                      <m:e>
                        <m:r>
                          <a:rPr lang="en-US" sz="1100" i="1">
                            <a:latin typeface="Cambria Math" panose="02040503050406030204" pitchFamily="18" charset="0"/>
                          </a:rPr>
                          <m:t>𝑃</m:t>
                        </m:r>
                      </m:e>
                      <m:sup>
                        <m:r>
                          <a:rPr lang="en-US" sz="1100" i="1">
                            <a:latin typeface="Cambria Math" panose="02040503050406030204" pitchFamily="18" charset="0"/>
                            <a:cs typeface="Times" panose="02020603050405020304" pitchFamily="18" charset="0"/>
                          </a:rPr>
                          <m:t>𝑃𝐶𝐶</m:t>
                        </m:r>
                      </m:sup>
                    </m:sSup>
                  </m:oMath>
                </a14:m>
                <a:r>
                  <a:rPr lang="en-US" sz="1100" dirty="0">
                    <a:latin typeface="Times" panose="02020603050405020304" pitchFamily="18" charset="0"/>
                    <a:cs typeface="Times" panose="02020603050405020304" pitchFamily="18" charset="0"/>
                  </a:rPr>
                  <a:t> is the exchanged power at the PCCs. </a:t>
                </a:r>
              </a:p>
            </p:txBody>
          </p:sp>
        </mc:Choice>
        <mc:Fallback xmlns="">
          <p:sp>
            <p:nvSpPr>
              <p:cNvPr id="16" name="TextBox 15"/>
              <p:cNvSpPr txBox="1">
                <a:spLocks noRot="1" noChangeAspect="1" noMove="1" noResize="1" noEditPoints="1" noAdjustHandles="1" noChangeArrowheads="1" noChangeShapeType="1" noTextEdit="1"/>
              </p:cNvSpPr>
              <p:nvPr/>
            </p:nvSpPr>
            <p:spPr>
              <a:xfrm>
                <a:off x="0" y="2200219"/>
                <a:ext cx="4242111" cy="600742"/>
              </a:xfrm>
              <a:prstGeom prst="rect">
                <a:avLst/>
              </a:prstGeom>
              <a:blipFill>
                <a:blip r:embed="rId7"/>
                <a:stretch>
                  <a:fillRect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15975" y="4098996"/>
                <a:ext cx="3217291" cy="277768"/>
              </a:xfrm>
              <a:prstGeom prst="rect">
                <a:avLst/>
              </a:prstGeom>
            </p:spPr>
            <p:txBody>
              <a:bodyPr wrap="none">
                <a:spAutoFit/>
              </a:bodyPr>
              <a:lstStyle/>
              <a:p>
                <a:r>
                  <a:rPr lang="en-US" sz="1100" dirty="0">
                    <a:latin typeface="Times" panose="02020603050405020304" pitchFamily="18" charset="0"/>
                    <a:cs typeface="Times" panose="02020603050405020304" pitchFamily="18" charset="0"/>
                  </a:rPr>
                  <a:t>where</a:t>
                </a:r>
                <a:r>
                  <a:rPr lang="en-US" sz="1100" dirty="0">
                    <a:ea typeface="Cambria Math" panose="02040503050406030204" pitchFamily="18" charset="0"/>
                  </a:rPr>
                  <a:t> </a:t>
                </a:r>
                <a:r>
                  <a:rPr lang="en-US" sz="1100" dirty="0">
                    <a:latin typeface="Times" panose="02020603050405020304" pitchFamily="18" charset="0"/>
                    <a:cs typeface="Times" panose="02020603050405020304" pitchFamily="18" charset="0"/>
                  </a:rPr>
                  <a:t>the revenue is</a:t>
                </a:r>
                <a:r>
                  <a:rPr lang="en-US" sz="1100" dirty="0">
                    <a:ea typeface="Cambria Math" panose="02040503050406030204" pitchFamily="18" charset="0"/>
                  </a:rPr>
                  <a:t> </a:t>
                </a:r>
                <a14:m>
                  <m:oMath xmlns:m="http://schemas.openxmlformats.org/officeDocument/2006/math">
                    <m:r>
                      <a:rPr lang="en-US" sz="1100" i="1">
                        <a:latin typeface="Cambria Math" panose="02040503050406030204" pitchFamily="18" charset="0"/>
                        <a:ea typeface="Cambria Math" panose="02040503050406030204" pitchFamily="18" charset="0"/>
                      </a:rPr>
                      <m:t>𝜋</m:t>
                    </m:r>
                    <m:r>
                      <a:rPr lang="en-US" sz="1100" i="1">
                        <a:latin typeface="Cambria Math" panose="02040503050406030204" pitchFamily="18" charset="0"/>
                        <a:ea typeface="Cambria Math" panose="02040503050406030204" pitchFamily="18" charset="0"/>
                      </a:rPr>
                      <m:t>(</m:t>
                    </m:r>
                    <m:r>
                      <a:rPr lang="en-US" sz="1100" i="1">
                        <a:latin typeface="Cambria Math" panose="02040503050406030204" pitchFamily="18" charset="0"/>
                        <a:ea typeface="Cambria Math" panose="02040503050406030204" pitchFamily="18" charset="0"/>
                      </a:rPr>
                      <m:t>𝑡</m:t>
                    </m:r>
                    <m:r>
                      <a:rPr lang="en-US" sz="1100" i="1">
                        <a:latin typeface="Cambria Math" panose="02040503050406030204" pitchFamily="18" charset="0"/>
                        <a:ea typeface="Cambria Math" panose="02040503050406030204" pitchFamily="18" charset="0"/>
                      </a:rPr>
                      <m:t>)=</m:t>
                    </m:r>
                    <m:sSubSup>
                      <m:sSubSupPr>
                        <m:ctrlPr>
                          <a:rPr lang="en-US" sz="1100" i="1">
                            <a:latin typeface="Cambria Math" panose="02040503050406030204" pitchFamily="18" charset="0"/>
                          </a:rPr>
                        </m:ctrlPr>
                      </m:sSubSupPr>
                      <m:e>
                        <m:r>
                          <a:rPr lang="en-US" sz="1100" i="1">
                            <a:latin typeface="Cambria Math" panose="02040503050406030204" pitchFamily="18" charset="0"/>
                          </a:rPr>
                          <m:t>𝜆</m:t>
                        </m:r>
                      </m:e>
                      <m:sub>
                        <m:r>
                          <a:rPr lang="en-US" sz="1100" i="1">
                            <a:latin typeface="Cambria Math" panose="02040503050406030204" pitchFamily="18" charset="0"/>
                          </a:rPr>
                          <m:t>𝑡</m:t>
                        </m:r>
                      </m:sub>
                      <m:sup>
                        <m:r>
                          <a:rPr lang="en-US" sz="1100" i="1">
                            <a:latin typeface="Cambria Math" panose="02040503050406030204" pitchFamily="18" charset="0"/>
                          </a:rPr>
                          <m:t>𝑊</m:t>
                        </m:r>
                      </m:sup>
                    </m:sSubSup>
                    <m:sSubSup>
                      <m:sSubSupPr>
                        <m:ctrlPr>
                          <a:rPr lang="en-US" sz="1100" i="1">
                            <a:latin typeface="Cambria Math" panose="02040503050406030204" pitchFamily="18" charset="0"/>
                          </a:rPr>
                        </m:ctrlPr>
                      </m:sSubSupPr>
                      <m:e>
                        <m:r>
                          <a:rPr lang="en-US" sz="1100" i="1">
                            <a:latin typeface="Cambria Math" panose="02040503050406030204" pitchFamily="18" charset="0"/>
                          </a:rPr>
                          <m:t>𝑃</m:t>
                        </m:r>
                      </m:e>
                      <m:sub>
                        <m:r>
                          <a:rPr lang="en-US" sz="1100" i="1">
                            <a:latin typeface="Cambria Math" panose="02040503050406030204" pitchFamily="18" charset="0"/>
                          </a:rPr>
                          <m:t>𝑡</m:t>
                        </m:r>
                      </m:sub>
                      <m:sup>
                        <m:r>
                          <a:rPr lang="en-US" sz="1100" i="1">
                            <a:latin typeface="Cambria Math" panose="02040503050406030204" pitchFamily="18" charset="0"/>
                          </a:rPr>
                          <m:t>𝑊</m:t>
                        </m:r>
                      </m:sup>
                    </m:sSubSup>
                    <m:r>
                      <a:rPr lang="en-US" sz="1100">
                        <a:latin typeface="Cambria Math" panose="02040503050406030204" pitchFamily="18" charset="0"/>
                      </a:rPr>
                      <m:t>−</m:t>
                    </m:r>
                    <m:nary>
                      <m:naryPr>
                        <m:chr m:val="∑"/>
                        <m:limLoc m:val="undOvr"/>
                        <m:ctrlPr>
                          <a:rPr lang="en-US" sz="1100" i="1">
                            <a:latin typeface="Cambria Math" panose="02040503050406030204" pitchFamily="18" charset="0"/>
                          </a:rPr>
                        </m:ctrlPr>
                      </m:naryPr>
                      <m:sub>
                        <m:r>
                          <a:rPr lang="en-US" sz="1100" i="1">
                            <a:latin typeface="Cambria Math" panose="02040503050406030204" pitchFamily="18" charset="0"/>
                          </a:rPr>
                          <m:t>𝑛</m:t>
                        </m:r>
                        <m:r>
                          <a:rPr lang="en-US" sz="1100">
                            <a:latin typeface="Cambria Math" panose="02040503050406030204" pitchFamily="18" charset="0"/>
                          </a:rPr>
                          <m:t>=1</m:t>
                        </m:r>
                      </m:sub>
                      <m:sup>
                        <m:r>
                          <a:rPr lang="en-US" sz="1100" i="1">
                            <a:latin typeface="Cambria Math" panose="02040503050406030204" pitchFamily="18" charset="0"/>
                          </a:rPr>
                          <m:t>𝑁</m:t>
                        </m:r>
                      </m:sup>
                      <m:e>
                        <m:sSubSup>
                          <m:sSubSupPr>
                            <m:ctrlPr>
                              <a:rPr lang="en-US" sz="1100" i="1">
                                <a:latin typeface="Cambria Math" panose="02040503050406030204" pitchFamily="18" charset="0"/>
                              </a:rPr>
                            </m:ctrlPr>
                          </m:sSubSupPr>
                          <m:e>
                            <m:r>
                              <a:rPr lang="en-US" sz="1100" i="1">
                                <a:latin typeface="Cambria Math" panose="02040503050406030204" pitchFamily="18" charset="0"/>
                              </a:rPr>
                              <m:t>𝜆</m:t>
                            </m:r>
                          </m:e>
                          <m:sub>
                            <m:r>
                              <a:rPr lang="en-US" sz="1100" i="1">
                                <a:latin typeface="Cambria Math" panose="02040503050406030204" pitchFamily="18" charset="0"/>
                              </a:rPr>
                              <m:t>𝑡</m:t>
                            </m:r>
                            <m:r>
                              <a:rPr lang="en-US" sz="1100">
                                <a:latin typeface="Cambria Math" panose="02040503050406030204" pitchFamily="18" charset="0"/>
                              </a:rPr>
                              <m:t>,</m:t>
                            </m:r>
                            <m:r>
                              <a:rPr lang="en-US" sz="1100" i="1">
                                <a:latin typeface="Cambria Math" panose="02040503050406030204" pitchFamily="18" charset="0"/>
                              </a:rPr>
                              <m:t>𝑛</m:t>
                            </m:r>
                          </m:sub>
                          <m:sup>
                            <m:r>
                              <a:rPr lang="en-US" sz="1100" i="1">
                                <a:latin typeface="Cambria Math" panose="02040503050406030204" pitchFamily="18" charset="0"/>
                              </a:rPr>
                              <m:t>𝑅</m:t>
                            </m:r>
                          </m:sup>
                        </m:sSubSup>
                        <m:sSubSup>
                          <m:sSubSupPr>
                            <m:ctrlPr>
                              <a:rPr lang="en-US" sz="1100" i="1">
                                <a:latin typeface="Cambria Math" panose="02040503050406030204" pitchFamily="18" charset="0"/>
                              </a:rPr>
                            </m:ctrlPr>
                          </m:sSubSupPr>
                          <m:e>
                            <m:r>
                              <a:rPr lang="en-US" sz="1100" i="1">
                                <a:latin typeface="Cambria Math" panose="02040503050406030204" pitchFamily="18" charset="0"/>
                              </a:rPr>
                              <m:t>𝑃</m:t>
                            </m:r>
                          </m:e>
                          <m:sub>
                            <m:r>
                              <a:rPr lang="en-US" sz="1100" i="1">
                                <a:latin typeface="Cambria Math" panose="02040503050406030204" pitchFamily="18" charset="0"/>
                              </a:rPr>
                              <m:t>𝑡</m:t>
                            </m:r>
                            <m:r>
                              <a:rPr lang="en-US" sz="1100">
                                <a:latin typeface="Cambria Math" panose="02040503050406030204" pitchFamily="18" charset="0"/>
                              </a:rPr>
                              <m:t>,</m:t>
                            </m:r>
                            <m:r>
                              <a:rPr lang="en-US" sz="1100" i="1">
                                <a:latin typeface="Cambria Math" panose="02040503050406030204" pitchFamily="18" charset="0"/>
                              </a:rPr>
                              <m:t>𝑛</m:t>
                            </m:r>
                          </m:sub>
                          <m:sup>
                            <m:r>
                              <a:rPr lang="en-US" sz="1100" i="1">
                                <a:latin typeface="Cambria Math" panose="02040503050406030204" pitchFamily="18" charset="0"/>
                              </a:rPr>
                              <m:t>𝑃𝐶𝐶</m:t>
                            </m:r>
                          </m:sup>
                        </m:sSubSup>
                      </m:e>
                    </m:nary>
                  </m:oMath>
                </a14:m>
                <a:endParaRPr lang="en-US" sz="1100" dirty="0"/>
              </a:p>
            </p:txBody>
          </p:sp>
        </mc:Choice>
        <mc:Fallback xmlns="">
          <p:sp>
            <p:nvSpPr>
              <p:cNvPr id="3" name="Rectangle 2"/>
              <p:cNvSpPr>
                <a:spLocks noRot="1" noChangeAspect="1" noMove="1" noResize="1" noEditPoints="1" noAdjustHandles="1" noChangeArrowheads="1" noChangeShapeType="1" noTextEdit="1"/>
              </p:cNvSpPr>
              <p:nvPr/>
            </p:nvSpPr>
            <p:spPr>
              <a:xfrm>
                <a:off x="115975" y="4098996"/>
                <a:ext cx="3217291" cy="277768"/>
              </a:xfrm>
              <a:prstGeom prst="rect">
                <a:avLst/>
              </a:prstGeom>
              <a:blipFill>
                <a:blip r:embed="rId8"/>
                <a:stretch>
                  <a:fillRect t="-84783" b="-136957"/>
                </a:stretch>
              </a:blipFill>
            </p:spPr>
            <p:txBody>
              <a:bodyPr/>
              <a:lstStyle/>
              <a:p>
                <a:r>
                  <a:rPr lang="en-US">
                    <a:noFill/>
                  </a:rPr>
                  <a:t> </a:t>
                </a:r>
              </a:p>
            </p:txBody>
          </p:sp>
        </mc:Fallback>
      </mc:AlternateContent>
      <p:pic>
        <p:nvPicPr>
          <p:cNvPr id="5" name="Picture 4"/>
          <p:cNvPicPr>
            <a:picLocks noChangeAspect="1"/>
          </p:cNvPicPr>
          <p:nvPr/>
        </p:nvPicPr>
        <p:blipFill>
          <a:blip r:embed="rId9"/>
          <a:stretch>
            <a:fillRect/>
          </a:stretch>
        </p:blipFill>
        <p:spPr>
          <a:xfrm>
            <a:off x="4174183" y="717198"/>
            <a:ext cx="4969817" cy="4085762"/>
          </a:xfrm>
          <a:prstGeom prst="rect">
            <a:avLst/>
          </a:prstGeom>
        </p:spPr>
      </p:pic>
    </p:spTree>
    <p:extLst>
      <p:ext uri="{BB962C8B-B14F-4D97-AF65-F5344CB8AC3E}">
        <p14:creationId xmlns:p14="http://schemas.microsoft.com/office/powerpoint/2010/main" val="14290761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25054" y="5776180"/>
            <a:ext cx="2057400" cy="273844"/>
          </a:xfrm>
        </p:spPr>
        <p:txBody>
          <a:bodyPr/>
          <a:lstStyle/>
          <a:p>
            <a:fld id="{548089B4-51B6-4611-AB21-874C3621AFC5}" type="slidenum">
              <a:rPr lang="en-US" smtClean="0">
                <a:solidFill>
                  <a:schemeClr val="bg1"/>
                </a:solidFill>
                <a:latin typeface="Times" panose="02020603050405020304" pitchFamily="18" charset="0"/>
                <a:cs typeface="Times" panose="02020603050405020304" pitchFamily="18" charset="0"/>
              </a:rPr>
              <a:t>53</a:t>
            </a:fld>
            <a:endParaRPr lang="en-US" dirty="0">
              <a:solidFill>
                <a:schemeClr val="bg1"/>
              </a:solidFill>
              <a:latin typeface="Times" panose="02020603050405020304" pitchFamily="18" charset="0"/>
              <a:cs typeface="Times" panose="02020603050405020304" pitchFamily="18" charset="0"/>
            </a:endParaRPr>
          </a:p>
        </p:txBody>
      </p:sp>
      <p:sp>
        <p:nvSpPr>
          <p:cNvPr id="8" name="Title 1"/>
          <p:cNvSpPr>
            <a:spLocks noGrp="1"/>
          </p:cNvSpPr>
          <p:nvPr>
            <p:ph type="title"/>
          </p:nvPr>
        </p:nvSpPr>
        <p:spPr>
          <a:xfrm>
            <a:off x="69146" y="55471"/>
            <a:ext cx="9045723" cy="400050"/>
          </a:xfrm>
        </p:spPr>
        <p:txBody>
          <a:bodyPr>
            <a:noAutofit/>
          </a:bodyPr>
          <a:lstStyle/>
          <a:p>
            <a:r>
              <a:rPr lang="en-US" sz="3000" dirty="0">
                <a:solidFill>
                  <a:srgbClr val="C00000"/>
                </a:solidFill>
                <a:latin typeface="Times New Roman" panose="02020603050405020304" pitchFamily="18" charset="0"/>
                <a:cs typeface="Times New Roman" panose="02020603050405020304" pitchFamily="18" charset="0"/>
              </a:rPr>
              <a:t>Level I: Multivariate polynomial regression model</a:t>
            </a:r>
          </a:p>
        </p:txBody>
      </p:sp>
      <mc:AlternateContent xmlns:mc="http://schemas.openxmlformats.org/markup-compatibility/2006" xmlns:a14="http://schemas.microsoft.com/office/drawing/2010/main">
        <mc:Choice Requires="a14">
          <p:sp>
            <p:nvSpPr>
              <p:cNvPr id="12" name="Rectangle 11"/>
              <p:cNvSpPr/>
              <p:nvPr/>
            </p:nvSpPr>
            <p:spPr>
              <a:xfrm>
                <a:off x="69146" y="603957"/>
                <a:ext cx="8927027" cy="1015663"/>
              </a:xfrm>
              <a:prstGeom prst="rect">
                <a:avLst/>
              </a:prstGeom>
            </p:spPr>
            <p:txBody>
              <a:bodyPr wrap="square">
                <a:spAutoFit/>
              </a:bodyPr>
              <a:lstStyle/>
              <a:p>
                <a:pPr algn="just"/>
                <a:r>
                  <a:rPr lang="en-US" sz="2000" dirty="0">
                    <a:latin typeface="Times New Roman" panose="02020603050405020304" pitchFamily="18" charset="0"/>
                    <a:cs typeface="Times New Roman" panose="02020603050405020304" pitchFamily="18" charset="0"/>
                  </a:rPr>
                  <a:t>Given the regression parameter vector ,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𝑄</m:t>
                        </m:r>
                      </m:e>
                      <m:sub>
                        <m:r>
                          <a:rPr lang="en-US" sz="2000" b="1" i="1">
                            <a:latin typeface="Cambria Math" panose="02040503050406030204" pitchFamily="18" charset="0"/>
                          </a:rPr>
                          <m:t>𝑺</m:t>
                        </m:r>
                        <m:r>
                          <a:rPr lang="en-US" sz="2000">
                            <a:latin typeface="Cambria Math" panose="02040503050406030204" pitchFamily="18" charset="0"/>
                          </a:rPr>
                          <m:t>∙</m:t>
                        </m:r>
                        <m:r>
                          <a:rPr lang="en-US" sz="2000" b="1" i="1">
                            <a:latin typeface="Cambria Math" panose="02040503050406030204" pitchFamily="18" charset="0"/>
                          </a:rPr>
                          <m:t>𝒂</m:t>
                        </m:r>
                      </m:sub>
                    </m:sSub>
                  </m:oMath>
                </a14:m>
                <a:r>
                  <a:rPr lang="en-US"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𝑄</m:t>
                        </m:r>
                      </m:e>
                      <m:sub>
                        <m:r>
                          <a:rPr lang="en-US" sz="2000" b="1" i="1">
                            <a:latin typeface="Cambria Math" panose="02040503050406030204" pitchFamily="18" charset="0"/>
                          </a:rPr>
                          <m:t>𝑺</m:t>
                        </m:r>
                      </m:sub>
                    </m:sSub>
                  </m:oMath>
                </a14:m>
                <a:r>
                  <a:rPr lang="en-US" sz="20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𝑄</m:t>
                        </m:r>
                      </m:e>
                      <m:sub>
                        <m:r>
                          <a:rPr lang="en-US" sz="2000" b="1" i="1">
                            <a:latin typeface="Cambria Math" panose="02040503050406030204" pitchFamily="18" charset="0"/>
                          </a:rPr>
                          <m:t>𝒂</m:t>
                        </m:r>
                      </m:sub>
                    </m:sSub>
                  </m:oMath>
                </a14:m>
                <a:r>
                  <a:rPr lang="en-US" sz="2000" dirty="0">
                    <a:latin typeface="Times New Roman" panose="02020603050405020304" pitchFamily="18" charset="0"/>
                    <a:cs typeface="Times New Roman" panose="02020603050405020304" pitchFamily="18" charset="0"/>
                  </a:rPr>
                  <a:t> are the parameterized sub-components that quantify the impacts of state-action interaction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𝑄</m:t>
                        </m:r>
                      </m:e>
                      <m:sub>
                        <m:r>
                          <a:rPr lang="en-US" sz="2000" b="1" i="1">
                            <a:latin typeface="Cambria Math" panose="02040503050406030204" pitchFamily="18" charset="0"/>
                          </a:rPr>
                          <m:t>𝑺</m:t>
                        </m:r>
                        <m:r>
                          <a:rPr lang="en-US" sz="2000">
                            <a:latin typeface="Cambria Math" panose="02040503050406030204" pitchFamily="18" charset="0"/>
                          </a:rPr>
                          <m:t>∙</m:t>
                        </m:r>
                        <m:r>
                          <a:rPr lang="en-US" sz="2000" b="1" i="1">
                            <a:latin typeface="Cambria Math" panose="02040503050406030204" pitchFamily="18" charset="0"/>
                          </a:rPr>
                          <m:t>𝒂</m:t>
                        </m:r>
                      </m:sub>
                    </m:sSub>
                    <m:d>
                      <m:dPr>
                        <m:ctrlPr>
                          <a:rPr lang="en-US" sz="2000" i="1">
                            <a:latin typeface="Cambria Math" panose="02040503050406030204" pitchFamily="18" charset="0"/>
                          </a:rPr>
                        </m:ctrlPr>
                      </m:dPr>
                      <m:e>
                        <m:r>
                          <a:rPr lang="en-US" sz="2000" i="1">
                            <a:latin typeface="Cambria Math" panose="02040503050406030204" pitchFamily="18" charset="0"/>
                          </a:rPr>
                          <m:t>𝑡</m:t>
                        </m:r>
                        <m:r>
                          <a:rPr lang="en-US" sz="2000">
                            <a:latin typeface="Cambria Math" panose="02040503050406030204" pitchFamily="18" charset="0"/>
                          </a:rPr>
                          <m:t>|</m:t>
                        </m:r>
                        <m:r>
                          <a:rPr lang="en-US" sz="2000" b="1" i="1">
                            <a:latin typeface="Cambria Math" panose="02040503050406030204" pitchFamily="18" charset="0"/>
                          </a:rPr>
                          <m:t>𝜽</m:t>
                        </m:r>
                      </m:e>
                    </m:d>
                  </m:oMath>
                </a14:m>
                <a:r>
                  <a:rPr lang="en-US" sz="2000" dirty="0">
                    <a:latin typeface="Times New Roman" panose="02020603050405020304" pitchFamily="18" charset="0"/>
                    <a:cs typeface="Times New Roman" panose="02020603050405020304" pitchFamily="18" charset="0"/>
                  </a:rPr>
                  <a:t>, state values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𝑄</m:t>
                        </m:r>
                      </m:e>
                      <m:sub>
                        <m:r>
                          <a:rPr lang="en-US" sz="2000" b="1" i="1">
                            <a:latin typeface="Cambria Math" panose="02040503050406030204" pitchFamily="18" charset="0"/>
                          </a:rPr>
                          <m:t>𝑺</m:t>
                        </m:r>
                      </m:sub>
                    </m:sSub>
                    <m:d>
                      <m:dPr>
                        <m:ctrlPr>
                          <a:rPr lang="en-US" sz="2000" i="1">
                            <a:latin typeface="Cambria Math" panose="02040503050406030204" pitchFamily="18" charset="0"/>
                          </a:rPr>
                        </m:ctrlPr>
                      </m:dPr>
                      <m:e>
                        <m:r>
                          <a:rPr lang="en-US" sz="2000" i="1">
                            <a:latin typeface="Cambria Math" panose="02040503050406030204" pitchFamily="18" charset="0"/>
                          </a:rPr>
                          <m:t>𝑡</m:t>
                        </m:r>
                        <m:r>
                          <a:rPr lang="en-US" sz="2000">
                            <a:latin typeface="Cambria Math" panose="02040503050406030204" pitchFamily="18" charset="0"/>
                          </a:rPr>
                          <m:t>|</m:t>
                        </m:r>
                        <m:r>
                          <a:rPr lang="en-US" sz="2000" b="1" i="1">
                            <a:latin typeface="Cambria Math" panose="02040503050406030204" pitchFamily="18" charset="0"/>
                          </a:rPr>
                          <m:t>𝜽</m:t>
                        </m:r>
                      </m:e>
                    </m:d>
                  </m:oMath>
                </a14:m>
                <a:r>
                  <a:rPr lang="en-US" sz="2000" dirty="0">
                    <a:latin typeface="Times New Roman" panose="02020603050405020304" pitchFamily="18" charset="0"/>
                    <a:cs typeface="Times New Roman" panose="02020603050405020304" pitchFamily="18" charset="0"/>
                  </a:rPr>
                  <a:t>, and action values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𝑄</m:t>
                        </m:r>
                      </m:e>
                      <m:sub>
                        <m:r>
                          <a:rPr lang="en-US" sz="2000" b="1" i="1">
                            <a:latin typeface="Cambria Math" panose="02040503050406030204" pitchFamily="18" charset="0"/>
                          </a:rPr>
                          <m:t>𝒂</m:t>
                        </m:r>
                      </m:sub>
                    </m:sSub>
                    <m:d>
                      <m:dPr>
                        <m:ctrlPr>
                          <a:rPr lang="en-US" sz="2000" i="1">
                            <a:latin typeface="Cambria Math" panose="02040503050406030204" pitchFamily="18" charset="0"/>
                          </a:rPr>
                        </m:ctrlPr>
                      </m:dPr>
                      <m:e>
                        <m:r>
                          <a:rPr lang="en-US" sz="2000" i="1">
                            <a:latin typeface="Cambria Math" panose="02040503050406030204" pitchFamily="18" charset="0"/>
                          </a:rPr>
                          <m:t>𝑡</m:t>
                        </m:r>
                        <m:r>
                          <a:rPr lang="en-US" sz="2000">
                            <a:latin typeface="Cambria Math" panose="02040503050406030204" pitchFamily="18" charset="0"/>
                          </a:rPr>
                          <m:t>|</m:t>
                        </m:r>
                        <m:r>
                          <a:rPr lang="en-US" sz="2000" b="1" i="1">
                            <a:latin typeface="Cambria Math" panose="02040503050406030204" pitchFamily="18" charset="0"/>
                          </a:rPr>
                          <m:t>𝜽</m:t>
                        </m:r>
                      </m:e>
                    </m:d>
                  </m:oMath>
                </a14:m>
                <a:r>
                  <a:rPr lang="en-US" sz="2000" dirty="0">
                    <a:latin typeface="Times New Roman" panose="02020603050405020304" pitchFamily="18" charset="0"/>
                    <a:cs typeface="Times New Roman" panose="02020603050405020304" pitchFamily="18" charset="0"/>
                  </a:rPr>
                  <a:t>, respectively.</a:t>
                </a:r>
              </a:p>
            </p:txBody>
          </p:sp>
        </mc:Choice>
        <mc:Fallback xmlns="">
          <p:sp>
            <p:nvSpPr>
              <p:cNvPr id="12" name="Rectangle 11"/>
              <p:cNvSpPr>
                <a:spLocks noRot="1" noChangeAspect="1" noMove="1" noResize="1" noEditPoints="1" noAdjustHandles="1" noChangeArrowheads="1" noChangeShapeType="1" noTextEdit="1"/>
              </p:cNvSpPr>
              <p:nvPr/>
            </p:nvSpPr>
            <p:spPr>
              <a:xfrm>
                <a:off x="69146" y="603957"/>
                <a:ext cx="8927027" cy="1015663"/>
              </a:xfrm>
              <a:prstGeom prst="rect">
                <a:avLst/>
              </a:prstGeom>
              <a:blipFill>
                <a:blip r:embed="rId3"/>
                <a:stretch>
                  <a:fillRect l="-683" t="-2994" r="-683"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2133600" y="1809217"/>
                <a:ext cx="5522987" cy="34682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𝑄</m:t>
                          </m:r>
                        </m:e>
                        <m:sub>
                          <m:r>
                            <a:rPr lang="en-US" sz="1600" i="1">
                              <a:latin typeface="Cambria Math" panose="02040503050406030204" pitchFamily="18" charset="0"/>
                            </a:rPr>
                            <m:t>𝑡</m:t>
                          </m:r>
                        </m:sub>
                      </m:sSub>
                      <m:d>
                        <m:dPr>
                          <m:ctrlPr>
                            <a:rPr lang="en-US" sz="1600" i="1">
                              <a:latin typeface="Cambria Math" panose="02040503050406030204" pitchFamily="18" charset="0"/>
                            </a:rPr>
                          </m:ctrlPr>
                        </m:dPr>
                        <m:e>
                          <m:r>
                            <a:rPr lang="en-US" sz="1600" b="1" i="1">
                              <a:latin typeface="Cambria Math" panose="02040503050406030204" pitchFamily="18" charset="0"/>
                            </a:rPr>
                            <m:t>𝑺</m:t>
                          </m:r>
                          <m:r>
                            <a:rPr lang="en-US" sz="1600">
                              <a:latin typeface="Cambria Math" panose="02040503050406030204" pitchFamily="18" charset="0"/>
                            </a:rPr>
                            <m:t>,</m:t>
                          </m:r>
                          <m:r>
                            <a:rPr lang="en-US" sz="1600" b="1" i="1">
                              <a:latin typeface="Cambria Math" panose="02040503050406030204" pitchFamily="18" charset="0"/>
                            </a:rPr>
                            <m:t>𝒂</m:t>
                          </m:r>
                        </m:e>
                      </m:d>
                      <m:r>
                        <a:rPr lang="en-US" sz="1600">
                          <a:latin typeface="Cambria Math" panose="02040503050406030204" pitchFamily="18" charset="0"/>
                        </a:rPr>
                        <m:t>≈</m:t>
                      </m:r>
                      <m:sSub>
                        <m:sSubPr>
                          <m:ctrlPr>
                            <a:rPr lang="en-US" sz="1600" i="1">
                              <a:latin typeface="Cambria Math" panose="02040503050406030204" pitchFamily="18" charset="0"/>
                            </a:rPr>
                          </m:ctrlPr>
                        </m:sSubPr>
                        <m:e>
                          <m:acc>
                            <m:accPr>
                              <m:chr m:val="̂"/>
                              <m:ctrlPr>
                                <a:rPr lang="en-US" sz="1600" i="1">
                                  <a:latin typeface="Cambria Math" panose="02040503050406030204" pitchFamily="18" charset="0"/>
                                </a:rPr>
                              </m:ctrlPr>
                            </m:accPr>
                            <m:e>
                              <m:r>
                                <a:rPr lang="en-US" sz="1600" i="1">
                                  <a:latin typeface="Cambria Math" panose="02040503050406030204" pitchFamily="18" charset="0"/>
                                </a:rPr>
                                <m:t>𝑄</m:t>
                              </m:r>
                            </m:e>
                          </m:acc>
                        </m:e>
                        <m:sub>
                          <m:r>
                            <a:rPr lang="en-US" sz="1600" i="1">
                              <a:latin typeface="Cambria Math" panose="02040503050406030204" pitchFamily="18" charset="0"/>
                            </a:rPr>
                            <m:t>𝑡</m:t>
                          </m:r>
                        </m:sub>
                      </m:sSub>
                      <m:d>
                        <m:dPr>
                          <m:ctrlPr>
                            <a:rPr lang="en-US" sz="1600" i="1">
                              <a:latin typeface="Cambria Math" panose="02040503050406030204" pitchFamily="18" charset="0"/>
                            </a:rPr>
                          </m:ctrlPr>
                        </m:dPr>
                        <m:e>
                          <m:r>
                            <a:rPr lang="en-US" sz="1600" b="1" i="1">
                              <a:latin typeface="Cambria Math" panose="02040503050406030204" pitchFamily="18" charset="0"/>
                            </a:rPr>
                            <m:t>𝑺</m:t>
                          </m:r>
                          <m:r>
                            <a:rPr lang="en-US" sz="1600">
                              <a:latin typeface="Cambria Math" panose="02040503050406030204" pitchFamily="18" charset="0"/>
                            </a:rPr>
                            <m:t>,</m:t>
                          </m:r>
                          <m:r>
                            <a:rPr lang="en-US" sz="1600" b="1" i="1">
                              <a:latin typeface="Cambria Math" panose="02040503050406030204" pitchFamily="18" charset="0"/>
                            </a:rPr>
                            <m:t>𝒂</m:t>
                          </m:r>
                          <m:r>
                            <a:rPr lang="en-US" sz="1600">
                              <a:latin typeface="Cambria Math" panose="02040503050406030204" pitchFamily="18" charset="0"/>
                            </a:rPr>
                            <m:t>|</m:t>
                          </m:r>
                          <m:r>
                            <a:rPr lang="en-US" sz="1600" b="1" i="1">
                              <a:latin typeface="Cambria Math" panose="02040503050406030204" pitchFamily="18" charset="0"/>
                            </a:rPr>
                            <m:t>𝜽</m:t>
                          </m:r>
                        </m:e>
                      </m:d>
                      <m:r>
                        <a:rPr lang="en-US" sz="160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𝑄</m:t>
                          </m:r>
                        </m:e>
                        <m:sub>
                          <m:r>
                            <a:rPr lang="en-US" sz="1600" b="1" i="1">
                              <a:latin typeface="Cambria Math" panose="02040503050406030204" pitchFamily="18" charset="0"/>
                            </a:rPr>
                            <m:t>𝑺</m:t>
                          </m:r>
                          <m:r>
                            <a:rPr lang="en-US" sz="1600">
                              <a:latin typeface="Cambria Math" panose="02040503050406030204" pitchFamily="18" charset="0"/>
                            </a:rPr>
                            <m:t>∙</m:t>
                          </m:r>
                          <m:r>
                            <a:rPr lang="en-US" sz="1600" b="1" i="1">
                              <a:latin typeface="Cambria Math" panose="02040503050406030204" pitchFamily="18" charset="0"/>
                            </a:rPr>
                            <m:t>𝒂</m:t>
                          </m:r>
                        </m:sub>
                      </m:sSub>
                      <m:d>
                        <m:dPr>
                          <m:ctrlPr>
                            <a:rPr lang="en-US" sz="1600" i="1">
                              <a:latin typeface="Cambria Math" panose="02040503050406030204" pitchFamily="18" charset="0"/>
                            </a:rPr>
                          </m:ctrlPr>
                        </m:dPr>
                        <m:e>
                          <m:r>
                            <a:rPr lang="en-US" sz="1600" i="1">
                              <a:latin typeface="Cambria Math" panose="02040503050406030204" pitchFamily="18" charset="0"/>
                            </a:rPr>
                            <m:t>𝑡</m:t>
                          </m:r>
                          <m:r>
                            <a:rPr lang="en-US" sz="1600">
                              <a:latin typeface="Cambria Math" panose="02040503050406030204" pitchFamily="18" charset="0"/>
                            </a:rPr>
                            <m:t>|</m:t>
                          </m:r>
                          <m:r>
                            <a:rPr lang="en-US" sz="1600" b="1" i="1">
                              <a:latin typeface="Cambria Math" panose="02040503050406030204" pitchFamily="18" charset="0"/>
                            </a:rPr>
                            <m:t>𝜽</m:t>
                          </m:r>
                        </m:e>
                      </m:d>
                      <m:r>
                        <a:rPr lang="en-US" sz="160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𝑄</m:t>
                          </m:r>
                        </m:e>
                        <m:sub>
                          <m:r>
                            <a:rPr lang="en-US" sz="1600" b="1" i="1">
                              <a:latin typeface="Cambria Math" panose="02040503050406030204" pitchFamily="18" charset="0"/>
                            </a:rPr>
                            <m:t>𝑺</m:t>
                          </m:r>
                        </m:sub>
                      </m:sSub>
                      <m:d>
                        <m:dPr>
                          <m:ctrlPr>
                            <a:rPr lang="en-US" sz="1600" i="1">
                              <a:latin typeface="Cambria Math" panose="02040503050406030204" pitchFamily="18" charset="0"/>
                            </a:rPr>
                          </m:ctrlPr>
                        </m:dPr>
                        <m:e>
                          <m:r>
                            <a:rPr lang="en-US" sz="1600" i="1">
                              <a:latin typeface="Cambria Math" panose="02040503050406030204" pitchFamily="18" charset="0"/>
                            </a:rPr>
                            <m:t>𝑡</m:t>
                          </m:r>
                          <m:r>
                            <a:rPr lang="en-US" sz="1600">
                              <a:latin typeface="Cambria Math" panose="02040503050406030204" pitchFamily="18" charset="0"/>
                            </a:rPr>
                            <m:t>|</m:t>
                          </m:r>
                          <m:r>
                            <a:rPr lang="en-US" sz="1600" b="1" i="1">
                              <a:latin typeface="Cambria Math" panose="02040503050406030204" pitchFamily="18" charset="0"/>
                            </a:rPr>
                            <m:t>𝜽</m:t>
                          </m:r>
                        </m:e>
                      </m:d>
                      <m:r>
                        <a:rPr lang="en-US" sz="160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𝑄</m:t>
                          </m:r>
                        </m:e>
                        <m:sub>
                          <m:r>
                            <a:rPr lang="en-US" sz="1600" b="1" i="1">
                              <a:latin typeface="Cambria Math" panose="02040503050406030204" pitchFamily="18" charset="0"/>
                            </a:rPr>
                            <m:t>𝒂</m:t>
                          </m:r>
                        </m:sub>
                      </m:sSub>
                      <m:d>
                        <m:dPr>
                          <m:ctrlPr>
                            <a:rPr lang="en-US" sz="1600" i="1">
                              <a:latin typeface="Cambria Math" panose="02040503050406030204" pitchFamily="18" charset="0"/>
                            </a:rPr>
                          </m:ctrlPr>
                        </m:dPr>
                        <m:e>
                          <m:r>
                            <a:rPr lang="en-US" sz="1600" i="1">
                              <a:latin typeface="Cambria Math" panose="02040503050406030204" pitchFamily="18" charset="0"/>
                            </a:rPr>
                            <m:t>𝑡</m:t>
                          </m:r>
                          <m:r>
                            <a:rPr lang="en-US" sz="1600">
                              <a:latin typeface="Cambria Math" panose="02040503050406030204" pitchFamily="18" charset="0"/>
                            </a:rPr>
                            <m:t>|</m:t>
                          </m:r>
                          <m:r>
                            <a:rPr lang="en-US" sz="1600" b="1" i="1">
                              <a:latin typeface="Cambria Math" panose="02040503050406030204" pitchFamily="18" charset="0"/>
                            </a:rPr>
                            <m:t>𝜽</m:t>
                          </m:r>
                        </m:e>
                      </m:d>
                    </m:oMath>
                  </m:oMathPara>
                </a14:m>
                <a:endParaRPr lang="en-US" sz="1600" dirty="0">
                  <a:latin typeface="Times" panose="02020603050405020304" pitchFamily="18" charset="0"/>
                  <a:cs typeface="Times"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2133600" y="1809217"/>
                <a:ext cx="5522987" cy="346826"/>
              </a:xfrm>
              <a:prstGeom prst="rect">
                <a:avLst/>
              </a:prstGeom>
              <a:blipFill>
                <a:blip r:embed="rId4"/>
                <a:stretch>
                  <a:fillRect b="-122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673350" y="2859707"/>
                <a:ext cx="8009877" cy="78463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𝑄</m:t>
                          </m:r>
                        </m:e>
                        <m:sub>
                          <m:r>
                            <a:rPr lang="en-US" sz="1600" b="1" i="1">
                              <a:latin typeface="Cambria Math" panose="02040503050406030204" pitchFamily="18" charset="0"/>
                            </a:rPr>
                            <m:t>𝑺</m:t>
                          </m:r>
                          <m:r>
                            <a:rPr lang="en-US" sz="1600">
                              <a:latin typeface="Cambria Math" panose="02040503050406030204" pitchFamily="18" charset="0"/>
                            </a:rPr>
                            <m:t>∙</m:t>
                          </m:r>
                          <m:r>
                            <a:rPr lang="en-US" sz="1600" b="1" i="1">
                              <a:latin typeface="Cambria Math" panose="02040503050406030204" pitchFamily="18" charset="0"/>
                            </a:rPr>
                            <m:t>𝒂</m:t>
                          </m:r>
                        </m:sub>
                      </m:sSub>
                      <m:d>
                        <m:dPr>
                          <m:ctrlPr>
                            <a:rPr lang="en-US" sz="1600" b="1" i="1">
                              <a:latin typeface="Cambria Math" panose="02040503050406030204" pitchFamily="18" charset="0"/>
                            </a:rPr>
                          </m:ctrlPr>
                        </m:dPr>
                        <m:e>
                          <m:r>
                            <a:rPr lang="en-US" sz="1600" i="1">
                              <a:latin typeface="Cambria Math" panose="02040503050406030204" pitchFamily="18" charset="0"/>
                            </a:rPr>
                            <m:t>𝑡</m:t>
                          </m:r>
                          <m:r>
                            <a:rPr lang="en-US" sz="1600">
                              <a:latin typeface="Cambria Math" panose="02040503050406030204" pitchFamily="18" charset="0"/>
                            </a:rPr>
                            <m:t>|</m:t>
                          </m:r>
                          <m:r>
                            <a:rPr lang="en-US" sz="1600" b="1" i="1">
                              <a:latin typeface="Cambria Math" panose="02040503050406030204" pitchFamily="18" charset="0"/>
                            </a:rPr>
                            <m:t>𝜽</m:t>
                          </m:r>
                        </m:e>
                      </m:d>
                      <m:r>
                        <a:rPr lang="en-US" sz="1600">
                          <a:latin typeface="Cambria Math" panose="02040503050406030204" pitchFamily="18" charset="0"/>
                        </a:rPr>
                        <m:t>=</m:t>
                      </m:r>
                      <m:nary>
                        <m:naryPr>
                          <m:chr m:val="∑"/>
                          <m:limLoc m:val="undOvr"/>
                          <m:ctrlPr>
                            <a:rPr lang="en-US" sz="1600" i="1">
                              <a:latin typeface="Cambria Math" panose="02040503050406030204" pitchFamily="18" charset="0"/>
                            </a:rPr>
                          </m:ctrlPr>
                        </m:naryPr>
                        <m:sub>
                          <m:r>
                            <a:rPr lang="en-US" sz="1600" i="1">
                              <a:latin typeface="Cambria Math" panose="02040503050406030204" pitchFamily="18" charset="0"/>
                            </a:rPr>
                            <m:t>𝑛</m:t>
                          </m:r>
                          <m:r>
                            <a:rPr lang="en-US" sz="1600">
                              <a:latin typeface="Cambria Math" panose="02040503050406030204" pitchFamily="18" charset="0"/>
                            </a:rPr>
                            <m:t>=1</m:t>
                          </m:r>
                        </m:sub>
                        <m:sup>
                          <m:r>
                            <a:rPr lang="en-US" sz="1600" i="1">
                              <a:latin typeface="Cambria Math" panose="02040503050406030204" pitchFamily="18" charset="0"/>
                            </a:rPr>
                            <m:t>𝑁</m:t>
                          </m:r>
                        </m:sup>
                        <m:e>
                          <m:sSubSup>
                            <m:sSubSupPr>
                              <m:ctrlPr>
                                <a:rPr lang="en-US" sz="1600" i="1">
                                  <a:latin typeface="Cambria Math" panose="02040503050406030204" pitchFamily="18" charset="0"/>
                                </a:rPr>
                              </m:ctrlPr>
                            </m:sSubSupPr>
                            <m:e>
                              <m:r>
                                <a:rPr lang="en-US" sz="1600" i="1">
                                  <a:latin typeface="Cambria Math" panose="02040503050406030204" pitchFamily="18" charset="0"/>
                                </a:rPr>
                                <m:t>𝜃</m:t>
                              </m:r>
                            </m:e>
                            <m:sub>
                              <m:r>
                                <a:rPr lang="en-US" sz="1600" i="1">
                                  <a:latin typeface="Cambria Math" panose="02040503050406030204" pitchFamily="18" charset="0"/>
                                </a:rPr>
                                <m:t>𝑡</m:t>
                              </m:r>
                              <m:r>
                                <a:rPr lang="en-US" sz="1600">
                                  <a:latin typeface="Cambria Math" panose="02040503050406030204" pitchFamily="18" charset="0"/>
                                </a:rPr>
                                <m:t>,</m:t>
                              </m:r>
                              <m:r>
                                <a:rPr lang="en-US" sz="1600" i="1">
                                  <a:latin typeface="Cambria Math" panose="02040503050406030204" pitchFamily="18" charset="0"/>
                                </a:rPr>
                                <m:t>𝑛</m:t>
                              </m:r>
                            </m:sub>
                            <m:sup>
                              <m:r>
                                <a:rPr lang="en-US" sz="1600">
                                  <a:latin typeface="Cambria Math" panose="02040503050406030204" pitchFamily="18" charset="0"/>
                                </a:rPr>
                                <m:t>1</m:t>
                              </m:r>
                            </m:sup>
                          </m:sSubSup>
                        </m:e>
                      </m:nary>
                      <m:sSubSup>
                        <m:sSubSupPr>
                          <m:ctrlPr>
                            <a:rPr lang="en-US" sz="1600" i="1">
                              <a:latin typeface="Cambria Math" panose="02040503050406030204" pitchFamily="18" charset="0"/>
                            </a:rPr>
                          </m:ctrlPr>
                        </m:sSubSupPr>
                        <m:e>
                          <m:r>
                            <a:rPr lang="en-US" sz="1600" i="1">
                              <a:latin typeface="Cambria Math" panose="02040503050406030204" pitchFamily="18" charset="0"/>
                            </a:rPr>
                            <m:t>𝜆</m:t>
                          </m:r>
                        </m:e>
                        <m:sub>
                          <m:r>
                            <a:rPr lang="en-US" sz="1600" i="1">
                              <a:latin typeface="Cambria Math" panose="02040503050406030204" pitchFamily="18" charset="0"/>
                            </a:rPr>
                            <m:t>𝑡</m:t>
                          </m:r>
                          <m:r>
                            <a:rPr lang="en-US" sz="1600">
                              <a:latin typeface="Cambria Math" panose="02040503050406030204" pitchFamily="18" charset="0"/>
                            </a:rPr>
                            <m:t>,</m:t>
                          </m:r>
                          <m:r>
                            <a:rPr lang="en-US" sz="1600" i="1">
                              <a:latin typeface="Cambria Math" panose="02040503050406030204" pitchFamily="18" charset="0"/>
                            </a:rPr>
                            <m:t>𝑛</m:t>
                          </m:r>
                        </m:sub>
                        <m:sup>
                          <m:r>
                            <a:rPr lang="en-US" sz="1600" i="1">
                              <a:latin typeface="Cambria Math" panose="02040503050406030204" pitchFamily="18" charset="0"/>
                            </a:rPr>
                            <m:t>𝑅</m:t>
                          </m:r>
                        </m:sup>
                      </m:sSubSup>
                      <m:sSub>
                        <m:sSubPr>
                          <m:ctrlPr>
                            <a:rPr lang="en-US" sz="1600" i="1">
                              <a:latin typeface="Cambria Math" panose="02040503050406030204" pitchFamily="18" charset="0"/>
                            </a:rPr>
                          </m:ctrlPr>
                        </m:sSubPr>
                        <m:e>
                          <m:acc>
                            <m:accPr>
                              <m:chr m:val="̂"/>
                              <m:ctrlPr>
                                <a:rPr lang="en-US" sz="1600" i="1">
                                  <a:latin typeface="Cambria Math" panose="02040503050406030204" pitchFamily="18" charset="0"/>
                                </a:rPr>
                              </m:ctrlPr>
                            </m:accPr>
                            <m:e>
                              <m:r>
                                <a:rPr lang="en-US" sz="1600" i="1">
                                  <a:latin typeface="Cambria Math" panose="02040503050406030204" pitchFamily="18" charset="0"/>
                                </a:rPr>
                                <m:t>𝐼</m:t>
                              </m:r>
                            </m:e>
                          </m:acc>
                        </m:e>
                        <m:sub>
                          <m:r>
                            <a:rPr lang="en-US" sz="1600" i="1">
                              <a:latin typeface="Cambria Math" panose="02040503050406030204" pitchFamily="18" charset="0"/>
                            </a:rPr>
                            <m:t>𝑃𝑉</m:t>
                          </m:r>
                        </m:sub>
                      </m:sSub>
                      <m:d>
                        <m:dPr>
                          <m:ctrlPr>
                            <a:rPr lang="en-US" sz="1600" i="1">
                              <a:latin typeface="Cambria Math" panose="02040503050406030204" pitchFamily="18" charset="0"/>
                            </a:rPr>
                          </m:ctrlPr>
                        </m:dPr>
                        <m:e>
                          <m:r>
                            <a:rPr lang="en-US" sz="1600" i="1">
                              <a:latin typeface="Cambria Math" panose="02040503050406030204" pitchFamily="18" charset="0"/>
                            </a:rPr>
                            <m:t>𝑡</m:t>
                          </m:r>
                          <m:r>
                            <a:rPr lang="en-US" sz="1600">
                              <a:latin typeface="Cambria Math" panose="02040503050406030204" pitchFamily="18" charset="0"/>
                            </a:rPr>
                            <m:t>,</m:t>
                          </m:r>
                          <m:r>
                            <a:rPr lang="en-US" sz="1600" i="1">
                              <a:latin typeface="Cambria Math" panose="02040503050406030204" pitchFamily="18" charset="0"/>
                            </a:rPr>
                            <m:t>𝑛</m:t>
                          </m:r>
                        </m:e>
                      </m:d>
                      <m:r>
                        <a:rPr lang="en-US" sz="1600">
                          <a:latin typeface="Cambria Math" panose="02040503050406030204" pitchFamily="18" charset="0"/>
                        </a:rPr>
                        <m:t>+</m:t>
                      </m:r>
                      <m:nary>
                        <m:naryPr>
                          <m:chr m:val="∑"/>
                          <m:limLoc m:val="undOvr"/>
                          <m:ctrlPr>
                            <a:rPr lang="en-US" sz="1600" i="1">
                              <a:latin typeface="Cambria Math" panose="02040503050406030204" pitchFamily="18" charset="0"/>
                            </a:rPr>
                          </m:ctrlPr>
                        </m:naryPr>
                        <m:sub>
                          <m:r>
                            <a:rPr lang="en-US" sz="1600" i="1">
                              <a:latin typeface="Cambria Math" panose="02040503050406030204" pitchFamily="18" charset="0"/>
                            </a:rPr>
                            <m:t>𝑛</m:t>
                          </m:r>
                          <m:r>
                            <a:rPr lang="en-US" sz="1600">
                              <a:latin typeface="Cambria Math" panose="02040503050406030204" pitchFamily="18" charset="0"/>
                            </a:rPr>
                            <m:t>=1</m:t>
                          </m:r>
                        </m:sub>
                        <m:sup>
                          <m:r>
                            <a:rPr lang="en-US" sz="1600" i="1">
                              <a:latin typeface="Cambria Math" panose="02040503050406030204" pitchFamily="18" charset="0"/>
                            </a:rPr>
                            <m:t>𝑁</m:t>
                          </m:r>
                        </m:sup>
                        <m:e>
                          <m:sSubSup>
                            <m:sSubSupPr>
                              <m:ctrlPr>
                                <a:rPr lang="en-US" sz="1600" i="1">
                                  <a:latin typeface="Cambria Math" panose="02040503050406030204" pitchFamily="18" charset="0"/>
                                </a:rPr>
                              </m:ctrlPr>
                            </m:sSubSupPr>
                            <m:e>
                              <m:r>
                                <a:rPr lang="en-US" sz="1600" i="1">
                                  <a:latin typeface="Cambria Math" panose="02040503050406030204" pitchFamily="18" charset="0"/>
                                </a:rPr>
                                <m:t>𝜃</m:t>
                              </m:r>
                            </m:e>
                            <m:sub>
                              <m:r>
                                <a:rPr lang="en-US" sz="1600" i="1">
                                  <a:latin typeface="Cambria Math" panose="02040503050406030204" pitchFamily="18" charset="0"/>
                                </a:rPr>
                                <m:t>𝑡</m:t>
                              </m:r>
                              <m:r>
                                <a:rPr lang="en-US" sz="1600">
                                  <a:latin typeface="Cambria Math" panose="02040503050406030204" pitchFamily="18" charset="0"/>
                                </a:rPr>
                                <m:t>,</m:t>
                              </m:r>
                              <m:r>
                                <a:rPr lang="en-US" sz="1600" i="1">
                                  <a:latin typeface="Cambria Math" panose="02040503050406030204" pitchFamily="18" charset="0"/>
                                </a:rPr>
                                <m:t>𝑛</m:t>
                              </m:r>
                            </m:sub>
                            <m:sup>
                              <m:r>
                                <a:rPr lang="en-US" sz="1600">
                                  <a:latin typeface="Cambria Math" panose="02040503050406030204" pitchFamily="18" charset="0"/>
                                </a:rPr>
                                <m:t>2</m:t>
                              </m:r>
                            </m:sup>
                          </m:sSubSup>
                        </m:e>
                      </m:nary>
                      <m:sSubSup>
                        <m:sSubSupPr>
                          <m:ctrlPr>
                            <a:rPr lang="en-US" sz="1600" i="1">
                              <a:latin typeface="Cambria Math" panose="02040503050406030204" pitchFamily="18" charset="0"/>
                            </a:rPr>
                          </m:ctrlPr>
                        </m:sSubSupPr>
                        <m:e>
                          <m:r>
                            <a:rPr lang="en-US" sz="1600" i="1">
                              <a:latin typeface="Cambria Math" panose="02040503050406030204" pitchFamily="18" charset="0"/>
                            </a:rPr>
                            <m:t>𝜆</m:t>
                          </m:r>
                        </m:e>
                        <m:sub>
                          <m:r>
                            <a:rPr lang="en-US" sz="1600" i="1">
                              <a:latin typeface="Cambria Math" panose="02040503050406030204" pitchFamily="18" charset="0"/>
                            </a:rPr>
                            <m:t>𝑡</m:t>
                          </m:r>
                          <m:r>
                            <a:rPr lang="en-US" sz="1600">
                              <a:latin typeface="Cambria Math" panose="02040503050406030204" pitchFamily="18" charset="0"/>
                            </a:rPr>
                            <m:t>,</m:t>
                          </m:r>
                          <m:r>
                            <a:rPr lang="en-US" sz="1600" i="1">
                              <a:latin typeface="Cambria Math" panose="02040503050406030204" pitchFamily="18" charset="0"/>
                            </a:rPr>
                            <m:t>𝑛</m:t>
                          </m:r>
                        </m:sub>
                        <m:sup>
                          <m:r>
                            <a:rPr lang="en-US" sz="1600" i="1">
                              <a:latin typeface="Cambria Math" panose="02040503050406030204" pitchFamily="18" charset="0"/>
                            </a:rPr>
                            <m:t>𝑅</m:t>
                          </m:r>
                        </m:sup>
                      </m:sSubSup>
                      <m:sSub>
                        <m:sSubPr>
                          <m:ctrlPr>
                            <a:rPr lang="en-US" sz="1600" i="1">
                              <a:latin typeface="Cambria Math" panose="02040503050406030204" pitchFamily="18" charset="0"/>
                            </a:rPr>
                          </m:ctrlPr>
                        </m:sSubPr>
                        <m:e>
                          <m:acc>
                            <m:accPr>
                              <m:chr m:val="̂"/>
                              <m:ctrlPr>
                                <a:rPr lang="en-US" sz="1600" i="1">
                                  <a:latin typeface="Cambria Math" panose="02040503050406030204" pitchFamily="18" charset="0"/>
                                </a:rPr>
                              </m:ctrlPr>
                            </m:accPr>
                            <m:e>
                              <m:r>
                                <a:rPr lang="en-US" sz="1600" i="1">
                                  <a:latin typeface="Cambria Math" panose="02040503050406030204" pitchFamily="18" charset="0"/>
                                </a:rPr>
                                <m:t>𝑃</m:t>
                              </m:r>
                            </m:e>
                          </m:acc>
                        </m:e>
                        <m:sub>
                          <m:r>
                            <a:rPr lang="en-US" sz="1600" i="1">
                              <a:latin typeface="Cambria Math" panose="02040503050406030204" pitchFamily="18" charset="0"/>
                            </a:rPr>
                            <m:t>𝐷</m:t>
                          </m:r>
                        </m:sub>
                      </m:sSub>
                      <m:d>
                        <m:dPr>
                          <m:ctrlPr>
                            <a:rPr lang="en-US" sz="1600" i="1">
                              <a:latin typeface="Cambria Math" panose="02040503050406030204" pitchFamily="18" charset="0"/>
                            </a:rPr>
                          </m:ctrlPr>
                        </m:dPr>
                        <m:e>
                          <m:r>
                            <a:rPr lang="en-US" sz="1600" i="1">
                              <a:latin typeface="Cambria Math" panose="02040503050406030204" pitchFamily="18" charset="0"/>
                            </a:rPr>
                            <m:t>𝑡</m:t>
                          </m:r>
                          <m:r>
                            <a:rPr lang="en-US" sz="1600">
                              <a:latin typeface="Cambria Math" panose="02040503050406030204" pitchFamily="18" charset="0"/>
                            </a:rPr>
                            <m:t>,</m:t>
                          </m:r>
                          <m:r>
                            <a:rPr lang="en-US" sz="1600" i="1">
                              <a:latin typeface="Cambria Math" panose="02040503050406030204" pitchFamily="18" charset="0"/>
                            </a:rPr>
                            <m:t>𝑛</m:t>
                          </m:r>
                        </m:e>
                      </m:d>
                    </m:oMath>
                  </m:oMathPara>
                </a14:m>
                <a:endParaRPr lang="en-US" sz="1600" dirty="0"/>
              </a:p>
            </p:txBody>
          </p:sp>
        </mc:Choice>
        <mc:Fallback xmlns="">
          <p:sp>
            <p:nvSpPr>
              <p:cNvPr id="5" name="Rectangle 4"/>
              <p:cNvSpPr>
                <a:spLocks noRot="1" noChangeAspect="1" noMove="1" noResize="1" noEditPoints="1" noAdjustHandles="1" noChangeArrowheads="1" noChangeShapeType="1" noTextEdit="1"/>
              </p:cNvSpPr>
              <p:nvPr/>
            </p:nvSpPr>
            <p:spPr>
              <a:xfrm>
                <a:off x="673350" y="2859707"/>
                <a:ext cx="8009877" cy="78463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581175" y="3650044"/>
                <a:ext cx="4194225" cy="7846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𝑄</m:t>
                          </m:r>
                        </m:e>
                        <m:sub>
                          <m:r>
                            <a:rPr lang="en-US" sz="1600" b="1" i="1">
                              <a:latin typeface="Cambria Math" panose="02040503050406030204" pitchFamily="18" charset="0"/>
                            </a:rPr>
                            <m:t>𝑺</m:t>
                          </m:r>
                        </m:sub>
                      </m:sSub>
                      <m:d>
                        <m:dPr>
                          <m:ctrlPr>
                            <a:rPr lang="en-US" sz="1600" b="1" i="1">
                              <a:latin typeface="Cambria Math" panose="02040503050406030204" pitchFamily="18" charset="0"/>
                            </a:rPr>
                          </m:ctrlPr>
                        </m:dPr>
                        <m:e>
                          <m:r>
                            <a:rPr lang="en-US" sz="1600" i="1">
                              <a:latin typeface="Cambria Math" panose="02040503050406030204" pitchFamily="18" charset="0"/>
                            </a:rPr>
                            <m:t>𝑡</m:t>
                          </m:r>
                          <m:r>
                            <a:rPr lang="en-US" sz="1600">
                              <a:latin typeface="Cambria Math" panose="02040503050406030204" pitchFamily="18" charset="0"/>
                            </a:rPr>
                            <m:t>|</m:t>
                          </m:r>
                          <m:r>
                            <a:rPr lang="en-US" sz="1600" b="1" i="1">
                              <a:latin typeface="Cambria Math" panose="02040503050406030204" pitchFamily="18" charset="0"/>
                            </a:rPr>
                            <m:t>𝜽</m:t>
                          </m:r>
                        </m:e>
                      </m:d>
                      <m:r>
                        <a:rPr lang="en-US" sz="1600">
                          <a:latin typeface="Cambria Math" panose="02040503050406030204" pitchFamily="18" charset="0"/>
                        </a:rPr>
                        <m:t>=</m:t>
                      </m:r>
                      <m:nary>
                        <m:naryPr>
                          <m:chr m:val="∑"/>
                          <m:limLoc m:val="undOvr"/>
                          <m:ctrlPr>
                            <a:rPr lang="en-US" sz="1600" i="1">
                              <a:latin typeface="Cambria Math" panose="02040503050406030204" pitchFamily="18" charset="0"/>
                            </a:rPr>
                          </m:ctrlPr>
                        </m:naryPr>
                        <m:sub>
                          <m:r>
                            <a:rPr lang="en-US" sz="1600" i="1">
                              <a:latin typeface="Cambria Math" panose="02040503050406030204" pitchFamily="18" charset="0"/>
                            </a:rPr>
                            <m:t>𝑛</m:t>
                          </m:r>
                          <m:r>
                            <a:rPr lang="en-US" sz="1600">
                              <a:latin typeface="Cambria Math" panose="02040503050406030204" pitchFamily="18" charset="0"/>
                            </a:rPr>
                            <m:t>=1</m:t>
                          </m:r>
                        </m:sub>
                        <m:sup>
                          <m:r>
                            <a:rPr lang="en-US" sz="1600" i="1">
                              <a:latin typeface="Cambria Math" panose="02040503050406030204" pitchFamily="18" charset="0"/>
                            </a:rPr>
                            <m:t>𝑁</m:t>
                          </m:r>
                        </m:sup>
                        <m:e>
                          <m:sSubSup>
                            <m:sSubSupPr>
                              <m:ctrlPr>
                                <a:rPr lang="en-US" sz="1600" i="1">
                                  <a:latin typeface="Cambria Math" panose="02040503050406030204" pitchFamily="18" charset="0"/>
                                </a:rPr>
                              </m:ctrlPr>
                            </m:sSubSupPr>
                            <m:e>
                              <m:r>
                                <a:rPr lang="en-US" sz="1600" i="1">
                                  <a:latin typeface="Cambria Math" panose="02040503050406030204" pitchFamily="18" charset="0"/>
                                </a:rPr>
                                <m:t>𝜃</m:t>
                              </m:r>
                            </m:e>
                            <m:sub>
                              <m:r>
                                <a:rPr lang="en-US" sz="1600" i="1">
                                  <a:latin typeface="Cambria Math" panose="02040503050406030204" pitchFamily="18" charset="0"/>
                                </a:rPr>
                                <m:t>𝑡</m:t>
                              </m:r>
                              <m:r>
                                <a:rPr lang="en-US" sz="1600">
                                  <a:latin typeface="Cambria Math" panose="02040503050406030204" pitchFamily="18" charset="0"/>
                                </a:rPr>
                                <m:t>,</m:t>
                              </m:r>
                              <m:r>
                                <a:rPr lang="en-US" sz="1600" i="1">
                                  <a:latin typeface="Cambria Math" panose="02040503050406030204" pitchFamily="18" charset="0"/>
                                </a:rPr>
                                <m:t>𝑛</m:t>
                              </m:r>
                            </m:sub>
                            <m:sup>
                              <m:r>
                                <a:rPr lang="en-US" sz="1600">
                                  <a:latin typeface="Cambria Math" panose="02040503050406030204" pitchFamily="18" charset="0"/>
                                </a:rPr>
                                <m:t>3</m:t>
                              </m:r>
                            </m:sup>
                          </m:sSubSup>
                        </m:e>
                      </m:nary>
                      <m:sSub>
                        <m:sSubPr>
                          <m:ctrlPr>
                            <a:rPr lang="en-US" sz="1600" i="1">
                              <a:latin typeface="Cambria Math" panose="02040503050406030204" pitchFamily="18" charset="0"/>
                            </a:rPr>
                          </m:ctrlPr>
                        </m:sSubPr>
                        <m:e>
                          <m:acc>
                            <m:accPr>
                              <m:chr m:val="̂"/>
                              <m:ctrlPr>
                                <a:rPr lang="en-US" sz="1600" i="1">
                                  <a:latin typeface="Cambria Math" panose="02040503050406030204" pitchFamily="18" charset="0"/>
                                </a:rPr>
                              </m:ctrlPr>
                            </m:accPr>
                            <m:e>
                              <m:r>
                                <a:rPr lang="en-US" sz="1600" i="1">
                                  <a:latin typeface="Cambria Math" panose="02040503050406030204" pitchFamily="18" charset="0"/>
                                </a:rPr>
                                <m:t>𝐼</m:t>
                              </m:r>
                            </m:e>
                          </m:acc>
                        </m:e>
                        <m:sub>
                          <m:r>
                            <a:rPr lang="en-US" sz="1600" i="1">
                              <a:latin typeface="Cambria Math" panose="02040503050406030204" pitchFamily="18" charset="0"/>
                            </a:rPr>
                            <m:t>𝑃𝑉</m:t>
                          </m:r>
                        </m:sub>
                      </m:sSub>
                      <m:d>
                        <m:dPr>
                          <m:ctrlPr>
                            <a:rPr lang="en-US" sz="1600" i="1">
                              <a:latin typeface="Cambria Math" panose="02040503050406030204" pitchFamily="18" charset="0"/>
                            </a:rPr>
                          </m:ctrlPr>
                        </m:dPr>
                        <m:e>
                          <m:r>
                            <a:rPr lang="en-US" sz="1600" i="1">
                              <a:latin typeface="Cambria Math" panose="02040503050406030204" pitchFamily="18" charset="0"/>
                            </a:rPr>
                            <m:t>𝑡</m:t>
                          </m:r>
                          <m:r>
                            <a:rPr lang="en-US" sz="1600">
                              <a:latin typeface="Cambria Math" panose="02040503050406030204" pitchFamily="18" charset="0"/>
                            </a:rPr>
                            <m:t>,</m:t>
                          </m:r>
                          <m:r>
                            <a:rPr lang="en-US" sz="1600" i="1">
                              <a:latin typeface="Cambria Math" panose="02040503050406030204" pitchFamily="18" charset="0"/>
                            </a:rPr>
                            <m:t>𝑛</m:t>
                          </m:r>
                        </m:e>
                      </m:d>
                      <m:r>
                        <a:rPr lang="en-US" sz="1600">
                          <a:latin typeface="Cambria Math" panose="02040503050406030204" pitchFamily="18" charset="0"/>
                        </a:rPr>
                        <m:t>+</m:t>
                      </m:r>
                      <m:nary>
                        <m:naryPr>
                          <m:chr m:val="∑"/>
                          <m:limLoc m:val="undOvr"/>
                          <m:ctrlPr>
                            <a:rPr lang="en-US" sz="1600" i="1">
                              <a:latin typeface="Cambria Math" panose="02040503050406030204" pitchFamily="18" charset="0"/>
                            </a:rPr>
                          </m:ctrlPr>
                        </m:naryPr>
                        <m:sub>
                          <m:r>
                            <a:rPr lang="en-US" sz="1600" i="1">
                              <a:latin typeface="Cambria Math" panose="02040503050406030204" pitchFamily="18" charset="0"/>
                            </a:rPr>
                            <m:t>𝑛</m:t>
                          </m:r>
                          <m:r>
                            <a:rPr lang="en-US" sz="1600">
                              <a:latin typeface="Cambria Math" panose="02040503050406030204" pitchFamily="18" charset="0"/>
                            </a:rPr>
                            <m:t>=1</m:t>
                          </m:r>
                        </m:sub>
                        <m:sup>
                          <m:r>
                            <a:rPr lang="en-US" sz="1600" i="1">
                              <a:latin typeface="Cambria Math" panose="02040503050406030204" pitchFamily="18" charset="0"/>
                            </a:rPr>
                            <m:t>𝑁</m:t>
                          </m:r>
                        </m:sup>
                        <m:e>
                          <m:sSubSup>
                            <m:sSubSupPr>
                              <m:ctrlPr>
                                <a:rPr lang="en-US" sz="1600" i="1">
                                  <a:latin typeface="Cambria Math" panose="02040503050406030204" pitchFamily="18" charset="0"/>
                                </a:rPr>
                              </m:ctrlPr>
                            </m:sSubSupPr>
                            <m:e>
                              <m:r>
                                <a:rPr lang="en-US" sz="1600" i="1">
                                  <a:latin typeface="Cambria Math" panose="02040503050406030204" pitchFamily="18" charset="0"/>
                                </a:rPr>
                                <m:t>𝜃</m:t>
                              </m:r>
                            </m:e>
                            <m:sub>
                              <m:r>
                                <a:rPr lang="en-US" sz="1600" i="1">
                                  <a:latin typeface="Cambria Math" panose="02040503050406030204" pitchFamily="18" charset="0"/>
                                </a:rPr>
                                <m:t>𝑡</m:t>
                              </m:r>
                              <m:r>
                                <a:rPr lang="en-US" sz="1600">
                                  <a:latin typeface="Cambria Math" panose="02040503050406030204" pitchFamily="18" charset="0"/>
                                </a:rPr>
                                <m:t>,</m:t>
                              </m:r>
                              <m:r>
                                <a:rPr lang="en-US" sz="1600" i="1">
                                  <a:latin typeface="Cambria Math" panose="02040503050406030204" pitchFamily="18" charset="0"/>
                                </a:rPr>
                                <m:t>𝑛</m:t>
                              </m:r>
                            </m:sub>
                            <m:sup>
                              <m:r>
                                <a:rPr lang="en-US" sz="1600">
                                  <a:latin typeface="Cambria Math" panose="02040503050406030204" pitchFamily="18" charset="0"/>
                                </a:rPr>
                                <m:t>4</m:t>
                              </m:r>
                            </m:sup>
                          </m:sSubSup>
                        </m:e>
                      </m:nary>
                      <m:sSub>
                        <m:sSubPr>
                          <m:ctrlPr>
                            <a:rPr lang="en-US" sz="1600" i="1">
                              <a:latin typeface="Cambria Math" panose="02040503050406030204" pitchFamily="18" charset="0"/>
                            </a:rPr>
                          </m:ctrlPr>
                        </m:sSubPr>
                        <m:e>
                          <m:acc>
                            <m:accPr>
                              <m:chr m:val="̂"/>
                              <m:ctrlPr>
                                <a:rPr lang="en-US" sz="1600" i="1">
                                  <a:latin typeface="Cambria Math" panose="02040503050406030204" pitchFamily="18" charset="0"/>
                                </a:rPr>
                              </m:ctrlPr>
                            </m:accPr>
                            <m:e>
                              <m:r>
                                <a:rPr lang="en-US" sz="1600" i="1">
                                  <a:latin typeface="Cambria Math" panose="02040503050406030204" pitchFamily="18" charset="0"/>
                                </a:rPr>
                                <m:t>𝑃</m:t>
                              </m:r>
                            </m:e>
                          </m:acc>
                        </m:e>
                        <m:sub>
                          <m:r>
                            <a:rPr lang="en-US" sz="1600" i="1">
                              <a:latin typeface="Cambria Math" panose="02040503050406030204" pitchFamily="18" charset="0"/>
                            </a:rPr>
                            <m:t>𝐷</m:t>
                          </m:r>
                        </m:sub>
                      </m:sSub>
                      <m:d>
                        <m:dPr>
                          <m:ctrlPr>
                            <a:rPr lang="en-US" sz="1600" i="1">
                              <a:latin typeface="Cambria Math" panose="02040503050406030204" pitchFamily="18" charset="0"/>
                            </a:rPr>
                          </m:ctrlPr>
                        </m:dPr>
                        <m:e>
                          <m:r>
                            <a:rPr lang="en-US" sz="1600" i="1">
                              <a:latin typeface="Cambria Math" panose="02040503050406030204" pitchFamily="18" charset="0"/>
                            </a:rPr>
                            <m:t>𝑡</m:t>
                          </m:r>
                          <m:r>
                            <a:rPr lang="en-US" sz="1600">
                              <a:latin typeface="Cambria Math" panose="02040503050406030204" pitchFamily="18" charset="0"/>
                            </a:rPr>
                            <m:t>,</m:t>
                          </m:r>
                          <m:r>
                            <a:rPr lang="en-US" sz="1600" i="1">
                              <a:latin typeface="Cambria Math" panose="02040503050406030204" pitchFamily="18" charset="0"/>
                            </a:rPr>
                            <m:t>𝑛</m:t>
                          </m:r>
                        </m:e>
                      </m:d>
                    </m:oMath>
                  </m:oMathPara>
                </a14:m>
                <a:endParaRPr lang="en-US" sz="1600" dirty="0"/>
              </a:p>
            </p:txBody>
          </p:sp>
        </mc:Choice>
        <mc:Fallback xmlns="">
          <p:sp>
            <p:nvSpPr>
              <p:cNvPr id="6" name="Rectangle 5"/>
              <p:cNvSpPr>
                <a:spLocks noRot="1" noChangeAspect="1" noMove="1" noResize="1" noEditPoints="1" noAdjustHandles="1" noChangeArrowheads="1" noChangeShapeType="1" noTextEdit="1"/>
              </p:cNvSpPr>
              <p:nvPr/>
            </p:nvSpPr>
            <p:spPr>
              <a:xfrm>
                <a:off x="2581175" y="3650044"/>
                <a:ext cx="4194225" cy="78463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266291" y="4312997"/>
                <a:ext cx="2651431" cy="7846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𝑄</m:t>
                          </m:r>
                        </m:e>
                        <m:sub>
                          <m:r>
                            <a:rPr lang="en-US" sz="1600" b="1" i="1">
                              <a:latin typeface="Cambria Math" panose="02040503050406030204" pitchFamily="18" charset="0"/>
                            </a:rPr>
                            <m:t>𝒂</m:t>
                          </m:r>
                        </m:sub>
                      </m:sSub>
                      <m:d>
                        <m:dPr>
                          <m:ctrlPr>
                            <a:rPr lang="en-US" sz="1600" b="1" i="1">
                              <a:latin typeface="Cambria Math" panose="02040503050406030204" pitchFamily="18" charset="0"/>
                            </a:rPr>
                          </m:ctrlPr>
                        </m:dPr>
                        <m:e>
                          <m:r>
                            <a:rPr lang="en-US" sz="1600" i="1">
                              <a:latin typeface="Cambria Math" panose="02040503050406030204" pitchFamily="18" charset="0"/>
                            </a:rPr>
                            <m:t>𝑡</m:t>
                          </m:r>
                          <m:r>
                            <a:rPr lang="en-US" sz="1600">
                              <a:latin typeface="Cambria Math" panose="02040503050406030204" pitchFamily="18" charset="0"/>
                            </a:rPr>
                            <m:t>|</m:t>
                          </m:r>
                          <m:r>
                            <a:rPr lang="en-US" sz="1600" b="1" i="1">
                              <a:latin typeface="Cambria Math" panose="02040503050406030204" pitchFamily="18" charset="0"/>
                            </a:rPr>
                            <m:t>𝜽</m:t>
                          </m:r>
                        </m:e>
                      </m:d>
                      <m:r>
                        <a:rPr lang="en-US" sz="1600">
                          <a:latin typeface="Cambria Math" panose="02040503050406030204" pitchFamily="18" charset="0"/>
                        </a:rPr>
                        <m:t>=</m:t>
                      </m:r>
                      <m:nary>
                        <m:naryPr>
                          <m:chr m:val="∑"/>
                          <m:limLoc m:val="undOvr"/>
                          <m:ctrlPr>
                            <a:rPr lang="en-US" sz="1600" i="1">
                              <a:latin typeface="Cambria Math" panose="02040503050406030204" pitchFamily="18" charset="0"/>
                            </a:rPr>
                          </m:ctrlPr>
                        </m:naryPr>
                        <m:sub>
                          <m:r>
                            <a:rPr lang="en-US" sz="1600" i="1">
                              <a:latin typeface="Cambria Math" panose="02040503050406030204" pitchFamily="18" charset="0"/>
                            </a:rPr>
                            <m:t>𝑛</m:t>
                          </m:r>
                          <m:r>
                            <a:rPr lang="en-US" sz="1600">
                              <a:latin typeface="Cambria Math" panose="02040503050406030204" pitchFamily="18" charset="0"/>
                            </a:rPr>
                            <m:t>=1</m:t>
                          </m:r>
                        </m:sub>
                        <m:sup>
                          <m:r>
                            <a:rPr lang="en-US" sz="1600" i="1">
                              <a:latin typeface="Cambria Math" panose="02040503050406030204" pitchFamily="18" charset="0"/>
                            </a:rPr>
                            <m:t>𝑁</m:t>
                          </m:r>
                        </m:sup>
                        <m:e>
                          <m:sSubSup>
                            <m:sSubSupPr>
                              <m:ctrlPr>
                                <a:rPr lang="en-US" sz="1600" i="1">
                                  <a:latin typeface="Cambria Math" panose="02040503050406030204" pitchFamily="18" charset="0"/>
                                </a:rPr>
                              </m:ctrlPr>
                            </m:sSubSupPr>
                            <m:e>
                              <m:r>
                                <a:rPr lang="en-US" sz="1600" i="1">
                                  <a:latin typeface="Cambria Math" panose="02040503050406030204" pitchFamily="18" charset="0"/>
                                </a:rPr>
                                <m:t>𝜃</m:t>
                              </m:r>
                            </m:e>
                            <m:sub>
                              <m:r>
                                <a:rPr lang="en-US" sz="1600" i="1">
                                  <a:latin typeface="Cambria Math" panose="02040503050406030204" pitchFamily="18" charset="0"/>
                                </a:rPr>
                                <m:t>𝑡</m:t>
                              </m:r>
                              <m:r>
                                <a:rPr lang="en-US" sz="1600">
                                  <a:latin typeface="Cambria Math" panose="02040503050406030204" pitchFamily="18" charset="0"/>
                                </a:rPr>
                                <m:t>,</m:t>
                              </m:r>
                              <m:r>
                                <a:rPr lang="en-US" sz="1600" i="1">
                                  <a:latin typeface="Cambria Math" panose="02040503050406030204" pitchFamily="18" charset="0"/>
                                </a:rPr>
                                <m:t>𝑛</m:t>
                              </m:r>
                            </m:sub>
                            <m:sup>
                              <m:r>
                                <a:rPr lang="en-US" sz="1600">
                                  <a:latin typeface="Cambria Math" panose="02040503050406030204" pitchFamily="18" charset="0"/>
                                </a:rPr>
                                <m:t>5</m:t>
                              </m:r>
                            </m:sup>
                          </m:sSubSup>
                        </m:e>
                      </m:nary>
                      <m:sSubSup>
                        <m:sSubSupPr>
                          <m:ctrlPr>
                            <a:rPr lang="en-US" sz="1600" i="1">
                              <a:latin typeface="Cambria Math" panose="02040503050406030204" pitchFamily="18" charset="0"/>
                            </a:rPr>
                          </m:ctrlPr>
                        </m:sSubSupPr>
                        <m:e>
                          <m:r>
                            <a:rPr lang="en-US" sz="1600" i="1">
                              <a:latin typeface="Cambria Math" panose="02040503050406030204" pitchFamily="18" charset="0"/>
                            </a:rPr>
                            <m:t>𝜆</m:t>
                          </m:r>
                        </m:e>
                        <m:sub>
                          <m:r>
                            <a:rPr lang="en-US" sz="1600" i="1">
                              <a:latin typeface="Cambria Math" panose="02040503050406030204" pitchFamily="18" charset="0"/>
                            </a:rPr>
                            <m:t>𝑡</m:t>
                          </m:r>
                          <m:r>
                            <a:rPr lang="en-US" sz="1600">
                              <a:latin typeface="Cambria Math" panose="02040503050406030204" pitchFamily="18" charset="0"/>
                            </a:rPr>
                            <m:t>,</m:t>
                          </m:r>
                          <m:r>
                            <a:rPr lang="en-US" sz="1600" i="1">
                              <a:latin typeface="Cambria Math" panose="02040503050406030204" pitchFamily="18" charset="0"/>
                            </a:rPr>
                            <m:t>𝑛</m:t>
                          </m:r>
                        </m:sub>
                        <m:sup>
                          <m:r>
                            <a:rPr lang="en-US" sz="1600" i="1">
                              <a:latin typeface="Cambria Math" panose="02040503050406030204" pitchFamily="18" charset="0"/>
                            </a:rPr>
                            <m:t>𝑅</m:t>
                          </m:r>
                        </m:sup>
                      </m:sSubSup>
                      <m:r>
                        <a:rPr lang="en-US" sz="1600">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𝜃</m:t>
                          </m:r>
                        </m:e>
                        <m:sup>
                          <m:r>
                            <a:rPr lang="en-US" sz="1600">
                              <a:latin typeface="Cambria Math" panose="02040503050406030204" pitchFamily="18" charset="0"/>
                            </a:rPr>
                            <m:t>6</m:t>
                          </m:r>
                        </m:sup>
                      </m:sSup>
                    </m:oMath>
                  </m:oMathPara>
                </a14:m>
                <a:endParaRPr lang="en-US" sz="1600" dirty="0"/>
              </a:p>
            </p:txBody>
          </p:sp>
        </mc:Choice>
        <mc:Fallback xmlns="">
          <p:sp>
            <p:nvSpPr>
              <p:cNvPr id="7" name="Rectangle 6"/>
              <p:cNvSpPr>
                <a:spLocks noRot="1" noChangeAspect="1" noMove="1" noResize="1" noEditPoints="1" noAdjustHandles="1" noChangeArrowheads="1" noChangeShapeType="1" noTextEdit="1"/>
              </p:cNvSpPr>
              <p:nvPr/>
            </p:nvSpPr>
            <p:spPr>
              <a:xfrm>
                <a:off x="3266291" y="4312997"/>
                <a:ext cx="2651431" cy="784638"/>
              </a:xfrm>
              <a:prstGeom prst="rect">
                <a:avLst/>
              </a:prstGeom>
              <a:blipFill>
                <a:blip r:embed="rId7"/>
                <a:stretch>
                  <a:fillRect/>
                </a:stretch>
              </a:blipFill>
            </p:spPr>
            <p:txBody>
              <a:bodyPr/>
              <a:lstStyle/>
              <a:p>
                <a:r>
                  <a:rPr lang="en-US">
                    <a:noFill/>
                  </a:rPr>
                  <a:t> </a:t>
                </a:r>
              </a:p>
            </p:txBody>
          </p:sp>
        </mc:Fallback>
      </mc:AlternateContent>
      <p:sp>
        <p:nvSpPr>
          <p:cNvPr id="14" name="Rectangle 13"/>
          <p:cNvSpPr/>
          <p:nvPr/>
        </p:nvSpPr>
        <p:spPr>
          <a:xfrm>
            <a:off x="69146" y="2323284"/>
            <a:ext cx="8873163" cy="707886"/>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These regression </a:t>
            </a:r>
            <a:r>
              <a:rPr lang="it-IT" sz="2000" dirty="0">
                <a:latin typeface="Times New Roman" panose="02020603050405020304" pitchFamily="18" charset="0"/>
                <a:cs typeface="Times New Roman" panose="02020603050405020304" pitchFamily="18" charset="0"/>
              </a:rPr>
              <a:t>sub-components in multivariate polynomial regression </a:t>
            </a:r>
            <a:r>
              <a:rPr lang="en-US" sz="2000" dirty="0">
                <a:latin typeface="Times New Roman" panose="02020603050405020304" pitchFamily="18" charset="0"/>
                <a:cs typeface="Times New Roman" panose="02020603050405020304" pitchFamily="18" charset="0"/>
              </a:rPr>
              <a:t>model are defined as follows:</a:t>
            </a:r>
          </a:p>
        </p:txBody>
      </p:sp>
      <mc:AlternateContent xmlns:mc="http://schemas.openxmlformats.org/markup-compatibility/2006" xmlns:a14="http://schemas.microsoft.com/office/drawing/2010/main">
        <mc:Choice Requires="a14">
          <p:sp>
            <p:nvSpPr>
              <p:cNvPr id="10" name="TextBox 9"/>
              <p:cNvSpPr txBox="1"/>
              <p:nvPr/>
            </p:nvSpPr>
            <p:spPr>
              <a:xfrm>
                <a:off x="69146" y="5026783"/>
                <a:ext cx="8527800" cy="716350"/>
              </a:xfrm>
              <a:prstGeom prst="rect">
                <a:avLst/>
              </a:prstGeom>
              <a:noFill/>
            </p:spPr>
            <p:txBody>
              <a:bodyPr wrap="square" rtlCol="0">
                <a:spAutoFit/>
              </a:bodyPr>
              <a:lstStyle/>
              <a:p>
                <a:pPr algn="just"/>
                <a:r>
                  <a:rPr lang="en-US" sz="2000" dirty="0">
                    <a:latin typeface="Times" panose="02020603050405020304" pitchFamily="18" charset="0"/>
                    <a:cs typeface="Times" panose="02020603050405020304" pitchFamily="18" charset="0"/>
                  </a:rPr>
                  <a:t>where </a:t>
                </a:r>
                <a14:m>
                  <m:oMath xmlns:m="http://schemas.openxmlformats.org/officeDocument/2006/math">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𝐼</m:t>
                            </m:r>
                          </m:e>
                        </m:acc>
                      </m:e>
                      <m:sub>
                        <m:r>
                          <a:rPr lang="en-US" sz="2000" i="1">
                            <a:latin typeface="Cambria Math" panose="02040503050406030204" pitchFamily="18" charset="0"/>
                          </a:rPr>
                          <m:t>𝑃𝑉</m:t>
                        </m:r>
                      </m:sub>
                    </m:sSub>
                  </m:oMath>
                </a14:m>
                <a:r>
                  <a:rPr lang="en-US" sz="2000" dirty="0">
                    <a:latin typeface="Times" panose="02020603050405020304" pitchFamily="18" charset="0"/>
                    <a:cs typeface="Times" panose="02020603050405020304" pitchFamily="18" charset="0"/>
                  </a:rPr>
                  <a:t> and </a:t>
                </a:r>
                <a14:m>
                  <m:oMath xmlns:m="http://schemas.openxmlformats.org/officeDocument/2006/math">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a:rPr lang="en-US" sz="2000" i="1">
                            <a:latin typeface="Cambria Math" panose="02040503050406030204" pitchFamily="18" charset="0"/>
                          </a:rPr>
                          <m:t>𝐷</m:t>
                        </m:r>
                      </m:sub>
                    </m:sSub>
                  </m:oMath>
                </a14:m>
                <a:r>
                  <a:rPr lang="en-US" sz="2000" dirty="0">
                    <a:latin typeface="Times" panose="02020603050405020304" pitchFamily="18" charset="0"/>
                    <a:cs typeface="Times" panose="02020603050405020304" pitchFamily="18" charset="0"/>
                  </a:rPr>
                  <a:t> are the </a:t>
                </a:r>
                <a:r>
                  <a:rPr lang="en-US" altLang="zh-CN" sz="2000" dirty="0">
                    <a:latin typeface="Times" panose="02020603050405020304" pitchFamily="18" charset="0"/>
                    <a:cs typeface="Times" panose="02020603050405020304" pitchFamily="18" charset="0"/>
                  </a:rPr>
                  <a:t>system state </a:t>
                </a:r>
                <a:r>
                  <a:rPr lang="en-US" sz="2000" dirty="0">
                    <a:latin typeface="Times" panose="02020603050405020304" pitchFamily="18" charset="0"/>
                    <a:cs typeface="Times" panose="02020603050405020304" pitchFamily="18" charset="0"/>
                  </a:rPr>
                  <a:t>vectors of solar irradiance and active load demand estimations.</a:t>
                </a:r>
              </a:p>
            </p:txBody>
          </p:sp>
        </mc:Choice>
        <mc:Fallback xmlns="">
          <p:sp>
            <p:nvSpPr>
              <p:cNvPr id="10" name="TextBox 9"/>
              <p:cNvSpPr txBox="1">
                <a:spLocks noRot="1" noChangeAspect="1" noMove="1" noResize="1" noEditPoints="1" noAdjustHandles="1" noChangeArrowheads="1" noChangeShapeType="1" noTextEdit="1"/>
              </p:cNvSpPr>
              <p:nvPr/>
            </p:nvSpPr>
            <p:spPr>
              <a:xfrm>
                <a:off x="69146" y="5026783"/>
                <a:ext cx="8527800" cy="716350"/>
              </a:xfrm>
              <a:prstGeom prst="rect">
                <a:avLst/>
              </a:prstGeom>
              <a:blipFill>
                <a:blip r:embed="rId8"/>
                <a:stretch>
                  <a:fillRect l="-715" t="-4274" r="-786" b="-15385"/>
                </a:stretch>
              </a:blipFill>
            </p:spPr>
            <p:txBody>
              <a:bodyPr/>
              <a:lstStyle/>
              <a:p>
                <a:r>
                  <a:rPr lang="en-US">
                    <a:noFill/>
                  </a:rPr>
                  <a:t> </a:t>
                </a:r>
              </a:p>
            </p:txBody>
          </p:sp>
        </mc:Fallback>
      </mc:AlternateContent>
    </p:spTree>
    <p:extLst>
      <p:ext uri="{BB962C8B-B14F-4D97-AF65-F5344CB8AC3E}">
        <p14:creationId xmlns:p14="http://schemas.microsoft.com/office/powerpoint/2010/main" val="22661182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25054" y="5776180"/>
            <a:ext cx="2057400" cy="273844"/>
          </a:xfrm>
        </p:spPr>
        <p:txBody>
          <a:bodyPr/>
          <a:lstStyle/>
          <a:p>
            <a:fld id="{548089B4-51B6-4611-AB21-874C3621AFC5}" type="slidenum">
              <a:rPr lang="en-US" smtClean="0">
                <a:solidFill>
                  <a:schemeClr val="bg1"/>
                </a:solidFill>
                <a:latin typeface="Times" panose="02020603050405020304" pitchFamily="18" charset="0"/>
                <a:cs typeface="Times" panose="02020603050405020304" pitchFamily="18" charset="0"/>
              </a:rPr>
              <a:t>54</a:t>
            </a:fld>
            <a:endParaRPr lang="en-US" dirty="0">
              <a:solidFill>
                <a:schemeClr val="bg1"/>
              </a:solidFill>
              <a:latin typeface="Times" panose="02020603050405020304" pitchFamily="18" charset="0"/>
              <a:cs typeface="Times" panose="02020603050405020304" pitchFamily="18" charset="0"/>
            </a:endParaRPr>
          </a:p>
        </p:txBody>
      </p:sp>
      <p:sp>
        <p:nvSpPr>
          <p:cNvPr id="18" name="Title 1"/>
          <p:cNvSpPr>
            <a:spLocks noGrp="1"/>
          </p:cNvSpPr>
          <p:nvPr>
            <p:ph type="title"/>
          </p:nvPr>
        </p:nvSpPr>
        <p:spPr>
          <a:xfrm>
            <a:off x="40675" y="65615"/>
            <a:ext cx="6473973" cy="400050"/>
          </a:xfrm>
        </p:spPr>
        <p:txBody>
          <a:bodyPr>
            <a:noAutofit/>
          </a:bodyPr>
          <a:lstStyle/>
          <a:p>
            <a:r>
              <a:rPr lang="en-US" sz="3000" dirty="0">
                <a:solidFill>
                  <a:srgbClr val="C00000"/>
                </a:solidFill>
                <a:latin typeface="Times" panose="02020603050405020304" pitchFamily="18" charset="0"/>
                <a:cs typeface="Times" panose="02020603050405020304" pitchFamily="18" charset="0"/>
              </a:rPr>
              <a:t>Level I: Learning Process</a:t>
            </a:r>
          </a:p>
        </p:txBody>
      </p:sp>
      <mc:AlternateContent xmlns:mc="http://schemas.openxmlformats.org/markup-compatibility/2006" xmlns:a14="http://schemas.microsoft.com/office/drawing/2010/main">
        <mc:Choice Requires="a14">
          <p:sp>
            <p:nvSpPr>
              <p:cNvPr id="27" name="TextBox 26"/>
              <p:cNvSpPr txBox="1"/>
              <p:nvPr/>
            </p:nvSpPr>
            <p:spPr>
              <a:xfrm>
                <a:off x="40675" y="618740"/>
                <a:ext cx="6588273" cy="400110"/>
              </a:xfrm>
              <a:prstGeom prst="rect">
                <a:avLst/>
              </a:prstGeom>
              <a:noFill/>
            </p:spPr>
            <p:txBody>
              <a:bodyPr wrap="square" rtlCol="0">
                <a:spAutoFit/>
              </a:bodyPr>
              <a:lstStyle/>
              <a:p>
                <a:pPr algn="just"/>
                <a:r>
                  <a:rPr lang="en-US" sz="2000" b="1" dirty="0">
                    <a:latin typeface="Times" panose="02020603050405020304" pitchFamily="18" charset="0"/>
                    <a:cs typeface="Times" panose="02020603050405020304" pitchFamily="18" charset="0"/>
                  </a:rPr>
                  <a:t>Action selection</a:t>
                </a:r>
                <a:r>
                  <a:rPr lang="en-US" sz="2000" dirty="0">
                    <a:latin typeface="Times" panose="02020603050405020304" pitchFamily="18" charset="0"/>
                    <a:cs typeface="Times" panose="02020603050405020304" pitchFamily="18" charset="0"/>
                  </a:rPr>
                  <a:t>: </a:t>
                </a:r>
                <a14:m>
                  <m:oMath xmlns:m="http://schemas.openxmlformats.org/officeDocument/2006/math">
                    <m:r>
                      <m:rPr>
                        <m:sty m:val="p"/>
                      </m:rPr>
                      <a:rPr lang="en-US" sz="2000">
                        <a:latin typeface="Cambria Math" panose="02040503050406030204" pitchFamily="18" charset="0"/>
                        <a:ea typeface="Cambria Math" panose="02040503050406030204" pitchFamily="18" charset="0"/>
                      </a:rPr>
                      <m:t>ϵ</m:t>
                    </m:r>
                  </m:oMath>
                </a14:m>
                <a:r>
                  <a:rPr lang="en-US" sz="2000" dirty="0">
                    <a:latin typeface="Times" panose="02020603050405020304" pitchFamily="18" charset="0"/>
                    <a:cs typeface="Times" panose="02020603050405020304" pitchFamily="18" charset="0"/>
                  </a:rPr>
                  <a:t>-greedy method </a:t>
                </a:r>
              </a:p>
            </p:txBody>
          </p:sp>
        </mc:Choice>
        <mc:Fallback xmlns="">
          <p:sp>
            <p:nvSpPr>
              <p:cNvPr id="27" name="TextBox 26"/>
              <p:cNvSpPr txBox="1">
                <a:spLocks noRot="1" noChangeAspect="1" noMove="1" noResize="1" noEditPoints="1" noAdjustHandles="1" noChangeArrowheads="1" noChangeShapeType="1" noTextEdit="1"/>
              </p:cNvSpPr>
              <p:nvPr/>
            </p:nvSpPr>
            <p:spPr>
              <a:xfrm>
                <a:off x="40675" y="618740"/>
                <a:ext cx="6588273" cy="400110"/>
              </a:xfrm>
              <a:prstGeom prst="rect">
                <a:avLst/>
              </a:prstGeom>
              <a:blipFill>
                <a:blip r:embed="rId3"/>
                <a:stretch>
                  <a:fillRect l="-1019"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91880" y="3102787"/>
                <a:ext cx="9045723" cy="453137"/>
              </a:xfrm>
              <a:prstGeom prst="rect">
                <a:avLst/>
              </a:prstGeom>
              <a:noFill/>
            </p:spPr>
            <p:txBody>
              <a:bodyPr wrap="square" rtlCol="0">
                <a:spAutoFit/>
              </a:bodyPr>
              <a:lstStyle/>
              <a:p>
                <a:pPr algn="just"/>
                <a:r>
                  <a:rPr lang="en-US" sz="2000" b="1" dirty="0">
                    <a:latin typeface="Times" panose="02020603050405020304" pitchFamily="18" charset="0"/>
                    <a:cs typeface="Times" panose="02020603050405020304" pitchFamily="18" charset="0"/>
                  </a:rPr>
                  <a:t>Update </a:t>
                </a:r>
                <a14:m>
                  <m:oMath xmlns:m="http://schemas.openxmlformats.org/officeDocument/2006/math">
                    <m:r>
                      <a:rPr lang="en-US" i="1">
                        <a:latin typeface="Cambria Math" panose="02040503050406030204" pitchFamily="18" charset="0"/>
                      </a:rPr>
                      <m:t>𝜃</m:t>
                    </m:r>
                  </m:oMath>
                </a14:m>
                <a:r>
                  <a:rPr lang="en-US" sz="2000" dirty="0">
                    <a:latin typeface="Times" panose="02020603050405020304" pitchFamily="18" charset="0"/>
                    <a:cs typeface="Times" panose="02020603050405020304" pitchFamily="18" charset="0"/>
                  </a:rPr>
                  <a:t>: gradient descent approach and regularized recursive least squares algorithm</a:t>
                </a:r>
              </a:p>
            </p:txBody>
          </p:sp>
        </mc:Choice>
        <mc:Fallback xmlns="">
          <p:sp>
            <p:nvSpPr>
              <p:cNvPr id="28" name="TextBox 27"/>
              <p:cNvSpPr txBox="1">
                <a:spLocks noRot="1" noChangeAspect="1" noMove="1" noResize="1" noEditPoints="1" noAdjustHandles="1" noChangeArrowheads="1" noChangeShapeType="1" noTextEdit="1"/>
              </p:cNvSpPr>
              <p:nvPr/>
            </p:nvSpPr>
            <p:spPr>
              <a:xfrm>
                <a:off x="91880" y="3102787"/>
                <a:ext cx="9045723" cy="453137"/>
              </a:xfrm>
              <a:prstGeom prst="rect">
                <a:avLst/>
              </a:prstGeom>
              <a:blipFill>
                <a:blip r:embed="rId4"/>
                <a:stretch>
                  <a:fillRect l="-674" r="-741" b="-229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40675" y="5072814"/>
                <a:ext cx="6748349" cy="707886"/>
              </a:xfrm>
              <a:prstGeom prst="rect">
                <a:avLst/>
              </a:prstGeom>
            </p:spPr>
            <p:txBody>
              <a:bodyPr wrap="square">
                <a:spAutoFit/>
              </a:bodyPr>
              <a:lstStyle/>
              <a:p>
                <a:pPr marL="257175" indent="-257175" algn="just">
                  <a:buFont typeface="Arial" panose="020B0604020202020204" pitchFamily="34" charset="0"/>
                  <a:buChar char="•"/>
                </a:pPr>
                <a:r>
                  <a:rPr lang="en-US" sz="2000" dirty="0">
                    <a:latin typeface="Times" panose="02020603050405020304" pitchFamily="18" charset="0"/>
                    <a:cs typeface="Times" panose="02020603050405020304" pitchFamily="18" charset="0"/>
                  </a:rPr>
                  <a:t>Avoid overfitting: regularization factor </a:t>
                </a:r>
                <a14:m>
                  <m:oMath xmlns:m="http://schemas.openxmlformats.org/officeDocument/2006/math">
                    <m:r>
                      <a:rPr lang="en-US" sz="2000" i="1">
                        <a:latin typeface="Cambria Math" panose="02040503050406030204" pitchFamily="18" charset="0"/>
                        <a:ea typeface="Cambria Math" panose="02040503050406030204" pitchFamily="18" charset="0"/>
                      </a:rPr>
                      <m:t>𝜇</m:t>
                    </m:r>
                  </m:oMath>
                </a14:m>
                <a:r>
                  <a:rPr lang="en-US" sz="2000" dirty="0">
                    <a:latin typeface="Times" panose="02020603050405020304" pitchFamily="18" charset="0"/>
                    <a:cs typeface="Times" panose="02020603050405020304" pitchFamily="18" charset="0"/>
                  </a:rPr>
                  <a:t>    </a:t>
                </a:r>
              </a:p>
              <a:p>
                <a:pPr marL="257175" indent="-257175" algn="just">
                  <a:buFont typeface="Arial" panose="020B0604020202020204" pitchFamily="34" charset="0"/>
                  <a:buChar char="•"/>
                </a:pPr>
                <a:r>
                  <a:rPr lang="en-US" sz="2000" dirty="0">
                    <a:latin typeface="Times" panose="02020603050405020304" pitchFamily="18" charset="0"/>
                    <a:cs typeface="Times" panose="02020603050405020304" pitchFamily="18" charset="0"/>
                  </a:rPr>
                  <a:t>Adaptive to changes: forgetting factor </a:t>
                </a:r>
                <a14:m>
                  <m:oMath xmlns:m="http://schemas.openxmlformats.org/officeDocument/2006/math">
                    <m:r>
                      <a:rPr lang="en-US" sz="2000" i="1">
                        <a:latin typeface="Cambria Math" panose="02040503050406030204" pitchFamily="18" charset="0"/>
                        <a:ea typeface="Cambria Math" panose="02040503050406030204" pitchFamily="18" charset="0"/>
                      </a:rPr>
                      <m:t>𝜙</m:t>
                    </m:r>
                  </m:oMath>
                </a14:m>
                <a:endParaRPr lang="en-US" sz="2000" dirty="0">
                  <a:latin typeface="Times" panose="02020603050405020304" pitchFamily="18" charset="0"/>
                  <a:cs typeface="Times" panose="02020603050405020304" pitchFamily="18"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40675" y="5072814"/>
                <a:ext cx="6748349" cy="707886"/>
              </a:xfrm>
              <a:prstGeom prst="rect">
                <a:avLst/>
              </a:prstGeom>
              <a:blipFill>
                <a:blip r:embed="rId5"/>
                <a:stretch>
                  <a:fillRect l="-813" t="-4310" b="-14655"/>
                </a:stretch>
              </a:blipFill>
            </p:spPr>
            <p:txBody>
              <a:bodyPr/>
              <a:lstStyle/>
              <a:p>
                <a:r>
                  <a:rPr lang="en-US">
                    <a:noFill/>
                  </a:rPr>
                  <a:t> </a:t>
                </a:r>
              </a:p>
            </p:txBody>
          </p:sp>
        </mc:Fallback>
      </mc:AlternateContent>
      <p:sp>
        <p:nvSpPr>
          <p:cNvPr id="31" name="Rectangle 30"/>
          <p:cNvSpPr/>
          <p:nvPr/>
        </p:nvSpPr>
        <p:spPr>
          <a:xfrm>
            <a:off x="129164" y="2346495"/>
            <a:ext cx="6296993" cy="707886"/>
          </a:xfrm>
          <a:prstGeom prst="rect">
            <a:avLst/>
          </a:prstGeom>
        </p:spPr>
        <p:txBody>
          <a:bodyPr wrap="square">
            <a:spAutoFit/>
          </a:bodyPr>
          <a:lstStyle/>
          <a:p>
            <a:pPr marL="257175" indent="-257175" algn="just">
              <a:buFont typeface="Arial" panose="020B0604020202020204" pitchFamily="34" charset="0"/>
              <a:buChar char="•"/>
            </a:pPr>
            <a:r>
              <a:rPr lang="en-US" sz="2000" dirty="0">
                <a:latin typeface="Times" panose="02020603050405020304" pitchFamily="18" charset="0"/>
                <a:cs typeface="Times" panose="02020603050405020304" pitchFamily="18" charset="0"/>
              </a:rPr>
              <a:t>Reduce the risk of sub-optimality</a:t>
            </a:r>
          </a:p>
          <a:p>
            <a:pPr marL="257175" indent="-257175" algn="just">
              <a:buFont typeface="Arial" panose="020B0604020202020204" pitchFamily="34" charset="0"/>
              <a:buChar char="•"/>
            </a:pPr>
            <a:r>
              <a:rPr lang="en-US" sz="2000" dirty="0">
                <a:latin typeface="Times" panose="02020603050405020304" pitchFamily="18" charset="0"/>
                <a:cs typeface="Times" panose="02020603050405020304" pitchFamily="18" charset="0"/>
              </a:rPr>
              <a:t>Promote continuous exploration of action space</a:t>
            </a:r>
          </a:p>
        </p:txBody>
      </p:sp>
      <p:cxnSp>
        <p:nvCxnSpPr>
          <p:cNvPr id="32" name="Straight Connector 31"/>
          <p:cNvCxnSpPr/>
          <p:nvPr/>
        </p:nvCxnSpPr>
        <p:spPr bwMode="auto">
          <a:xfrm>
            <a:off x="2211945" y="3898988"/>
            <a:ext cx="4629150" cy="0"/>
          </a:xfrm>
          <a:prstGeom prst="line">
            <a:avLst/>
          </a:prstGeom>
          <a:solidFill>
            <a:schemeClr val="accent1"/>
          </a:solidFill>
          <a:ln w="9525" cap="flat" cmpd="sng" algn="ctr">
            <a:solidFill>
              <a:srgbClr val="FF0000"/>
            </a:solidFill>
            <a:prstDash val="dash"/>
            <a:round/>
            <a:headEnd type="none" w="med" len="med"/>
            <a:tailEnd type="none" w="med" len="med"/>
          </a:ln>
          <a:effectLst/>
        </p:spPr>
      </p:cxnSp>
      <mc:AlternateContent xmlns:mc="http://schemas.openxmlformats.org/markup-compatibility/2006" xmlns:a14="http://schemas.microsoft.com/office/drawing/2010/main">
        <mc:Choice Requires="a14">
          <p:sp>
            <p:nvSpPr>
              <p:cNvPr id="33" name="Rectangle 32"/>
              <p:cNvSpPr/>
              <p:nvPr/>
            </p:nvSpPr>
            <p:spPr>
              <a:xfrm>
                <a:off x="1913444" y="3891845"/>
                <a:ext cx="6515100" cy="1140184"/>
              </a:xfrm>
              <a:prstGeom prst="rect">
                <a:avLst/>
              </a:prstGeom>
            </p:spPr>
            <p:txBody>
              <a:bodyPr wrap="square">
                <a:spAutoFit/>
              </a:bodyPr>
              <a:lstStyle/>
              <a:p>
                <a:pPr>
                  <a:lnSpc>
                    <a:spcPct val="107000"/>
                  </a:lnSpc>
                  <a:spcBef>
                    <a:spcPts val="0"/>
                  </a:spcBef>
                  <a:spcAft>
                    <a:spcPts val="600"/>
                  </a:spcAft>
                </a:pPr>
                <a14:m>
                  <m:oMathPara xmlns:m="http://schemas.openxmlformats.org/officeDocument/2006/math">
                    <m:oMathParaPr>
                      <m:jc m:val="centerGroup"/>
                    </m:oMathParaPr>
                    <m:oMath xmlns:m="http://schemas.openxmlformats.org/officeDocument/2006/math">
                      <m:r>
                        <a:rPr lang="en-US" sz="1100" i="1">
                          <a:latin typeface="Cambria Math" panose="02040503050406030204" pitchFamily="18" charset="0"/>
                          <a:ea typeface="DengXian" panose="02010600030101010101" pitchFamily="2" charset="-122"/>
                          <a:cs typeface="Times New Roman" panose="02020603050405020304" pitchFamily="18" charset="0"/>
                        </a:rPr>
                        <m:t>𝜃</m:t>
                      </m:r>
                      <m:d>
                        <m:dPr>
                          <m:ctrlPr>
                            <a:rPr lang="en-US" sz="1100" i="1">
                              <a:latin typeface="Cambria Math" panose="02040503050406030204" pitchFamily="18" charset="0"/>
                              <a:ea typeface="DengXian" panose="02010600030101010101" pitchFamily="2" charset="-122"/>
                              <a:cs typeface="Times New Roman" panose="02020603050405020304" pitchFamily="18" charset="0"/>
                            </a:rPr>
                          </m:ctrlPr>
                        </m:dPr>
                        <m:e>
                          <m:r>
                            <a:rPr lang="en-US" sz="1100" i="1">
                              <a:latin typeface="Cambria Math" panose="02040503050406030204" pitchFamily="18" charset="0"/>
                              <a:ea typeface="DengXian" panose="02010600030101010101" pitchFamily="2" charset="-122"/>
                              <a:cs typeface="Times New Roman" panose="02020603050405020304" pitchFamily="18" charset="0"/>
                            </a:rPr>
                            <m:t>𝑡</m:t>
                          </m:r>
                          <m:r>
                            <a:rPr lang="en-US" sz="1100" i="1">
                              <a:latin typeface="Cambria Math" panose="02040503050406030204" pitchFamily="18" charset="0"/>
                              <a:ea typeface="DengXian" panose="02010600030101010101" pitchFamily="2" charset="-122"/>
                              <a:cs typeface="Times New Roman" panose="02020603050405020304" pitchFamily="18" charset="0"/>
                            </a:rPr>
                            <m:t>+1</m:t>
                          </m:r>
                        </m:e>
                      </m:d>
                      <m:r>
                        <a:rPr lang="en-US" sz="1100" i="1">
                          <a:latin typeface="Cambria Math" panose="02040503050406030204" pitchFamily="18" charset="0"/>
                          <a:ea typeface="DengXian" panose="02010600030101010101" pitchFamily="2" charset="-122"/>
                          <a:cs typeface="Times New Roman" panose="02020603050405020304" pitchFamily="18" charset="0"/>
                        </a:rPr>
                        <m:t>←</m:t>
                      </m:r>
                      <m:r>
                        <a:rPr lang="en-US" sz="1100" i="1">
                          <a:latin typeface="Cambria Math" panose="02040503050406030204" pitchFamily="18" charset="0"/>
                          <a:ea typeface="DengXian" panose="02010600030101010101" pitchFamily="2" charset="-122"/>
                          <a:cs typeface="Times New Roman" panose="02020603050405020304" pitchFamily="18" charset="0"/>
                        </a:rPr>
                        <m:t>𝜃</m:t>
                      </m:r>
                      <m:r>
                        <a:rPr lang="en-US" sz="1100" i="1">
                          <a:latin typeface="Cambria Math" panose="02040503050406030204" pitchFamily="18" charset="0"/>
                          <a:ea typeface="DengXian" panose="02010600030101010101" pitchFamily="2" charset="-122"/>
                          <a:cs typeface="Times New Roman" panose="02020603050405020304" pitchFamily="18" charset="0"/>
                        </a:rPr>
                        <m:t>(</m:t>
                      </m:r>
                      <m:r>
                        <a:rPr lang="en-US" sz="1100" i="1">
                          <a:latin typeface="Cambria Math" panose="02040503050406030204" pitchFamily="18" charset="0"/>
                          <a:ea typeface="DengXian" panose="02010600030101010101" pitchFamily="2" charset="-122"/>
                          <a:cs typeface="Times New Roman" panose="02020603050405020304" pitchFamily="18" charset="0"/>
                        </a:rPr>
                        <m:t>𝑡</m:t>
                      </m:r>
                      <m:r>
                        <a:rPr lang="en-US" sz="1100" i="1">
                          <a:latin typeface="Cambria Math" panose="02040503050406030204" pitchFamily="18" charset="0"/>
                          <a:ea typeface="DengXian" panose="02010600030101010101" pitchFamily="2" charset="-122"/>
                          <a:cs typeface="Times New Roman" panose="02020603050405020304" pitchFamily="18" charset="0"/>
                        </a:rPr>
                        <m:t>)+∆(</m:t>
                      </m:r>
                      <m:r>
                        <a:rPr lang="en-US" sz="1100" i="1">
                          <a:latin typeface="Cambria Math" panose="02040503050406030204" pitchFamily="18" charset="0"/>
                          <a:ea typeface="DengXian" panose="02010600030101010101" pitchFamily="2" charset="-122"/>
                          <a:cs typeface="Times New Roman" panose="02020603050405020304" pitchFamily="18" charset="0"/>
                        </a:rPr>
                        <m:t>𝑡</m:t>
                      </m:r>
                      <m:r>
                        <a:rPr lang="en-US" sz="1100" i="1">
                          <a:latin typeface="Cambria Math" panose="02040503050406030204" pitchFamily="18" charset="0"/>
                          <a:ea typeface="DengXian" panose="02010600030101010101" pitchFamily="2" charset="-122"/>
                          <a:cs typeface="Times New Roman" panose="02020603050405020304" pitchFamily="18" charset="0"/>
                        </a:rPr>
                        <m:t>)</m:t>
                      </m:r>
                      <m:r>
                        <a:rPr lang="en-US" sz="1100" i="1">
                          <a:latin typeface="Cambria Math" panose="02040503050406030204" pitchFamily="18" charset="0"/>
                          <a:ea typeface="DengXian" panose="02010600030101010101" pitchFamily="2" charset="-122"/>
                          <a:cs typeface="Times New Roman" panose="02020603050405020304" pitchFamily="18" charset="0"/>
                        </a:rPr>
                        <m:t>𝑥</m:t>
                      </m:r>
                      <m:r>
                        <a:rPr lang="en-US" sz="1100" i="1">
                          <a:latin typeface="Cambria Math" panose="02040503050406030204" pitchFamily="18" charset="0"/>
                          <a:ea typeface="DengXian" panose="02010600030101010101" pitchFamily="2" charset="-122"/>
                          <a:cs typeface="Times New Roman" panose="02020603050405020304" pitchFamily="18" charset="0"/>
                        </a:rPr>
                        <m:t>(</m:t>
                      </m:r>
                      <m:r>
                        <a:rPr lang="en-US" sz="1100" i="1">
                          <a:latin typeface="Cambria Math" panose="02040503050406030204" pitchFamily="18" charset="0"/>
                          <a:ea typeface="DengXian" panose="02010600030101010101" pitchFamily="2" charset="-122"/>
                          <a:cs typeface="Times New Roman" panose="02020603050405020304" pitchFamily="18" charset="0"/>
                        </a:rPr>
                        <m:t>𝑡</m:t>
                      </m:r>
                      <m:r>
                        <a:rPr lang="en-US" sz="1100" i="1">
                          <a:latin typeface="Cambria Math" panose="02040503050406030204" pitchFamily="18" charset="0"/>
                          <a:ea typeface="DengXian" panose="02010600030101010101" pitchFamily="2" charset="-122"/>
                          <a:cs typeface="Times New Roman" panose="02020603050405020304" pitchFamily="18" charset="0"/>
                        </a:rPr>
                        <m:t>)</m:t>
                      </m:r>
                      <m:d>
                        <m:dPr>
                          <m:begChr m:val="{"/>
                          <m:endChr m:val="}"/>
                          <m:ctrlPr>
                            <a:rPr lang="en-US" sz="1100" i="1">
                              <a:latin typeface="Cambria Math" panose="02040503050406030204" pitchFamily="18" charset="0"/>
                              <a:ea typeface="DengXian" panose="02010600030101010101" pitchFamily="2" charset="-122"/>
                              <a:cs typeface="Times New Roman" panose="02020603050405020304" pitchFamily="18" charset="0"/>
                            </a:rPr>
                          </m:ctrlPr>
                        </m:dPr>
                        <m:e>
                          <m:r>
                            <a:rPr lang="en-US" sz="1100" i="1">
                              <a:latin typeface="Cambria Math" panose="02040503050406030204" pitchFamily="18" charset="0"/>
                              <a:ea typeface="DengXian" panose="02010600030101010101" pitchFamily="2" charset="-122"/>
                              <a:cs typeface="Times New Roman" panose="02020603050405020304" pitchFamily="18" charset="0"/>
                            </a:rPr>
                            <m:t>𝑅</m:t>
                          </m:r>
                          <m:d>
                            <m:dPr>
                              <m:ctrlPr>
                                <a:rPr lang="en-US" sz="1100" i="1">
                                  <a:latin typeface="Cambria Math" panose="02040503050406030204" pitchFamily="18" charset="0"/>
                                  <a:ea typeface="DengXian" panose="02010600030101010101" pitchFamily="2" charset="-122"/>
                                  <a:cs typeface="Times New Roman" panose="02020603050405020304" pitchFamily="18" charset="0"/>
                                </a:rPr>
                              </m:ctrlPr>
                            </m:dPr>
                            <m:e>
                              <m:r>
                                <a:rPr lang="en-US" sz="1100" i="1">
                                  <a:latin typeface="Cambria Math" panose="02040503050406030204" pitchFamily="18" charset="0"/>
                                  <a:ea typeface="DengXian" panose="02010600030101010101" pitchFamily="2" charset="-122"/>
                                  <a:cs typeface="Times New Roman" panose="02020603050405020304" pitchFamily="18" charset="0"/>
                                </a:rPr>
                                <m:t>𝑡</m:t>
                              </m:r>
                            </m:e>
                          </m:d>
                          <m:r>
                            <a:rPr lang="en-US" sz="1100" i="1">
                              <a:latin typeface="Cambria Math" panose="02040503050406030204" pitchFamily="18" charset="0"/>
                              <a:ea typeface="DengXian" panose="02010600030101010101" pitchFamily="2" charset="-122"/>
                              <a:cs typeface="Times New Roman" panose="02020603050405020304" pitchFamily="18" charset="0"/>
                            </a:rPr>
                            <m:t>−</m:t>
                          </m:r>
                          <m:sSub>
                            <m:sSubPr>
                              <m:ctrlPr>
                                <a:rPr lang="en-US" sz="1100" i="1">
                                  <a:latin typeface="Cambria Math" panose="02040503050406030204" pitchFamily="18" charset="0"/>
                                  <a:ea typeface="DengXian" panose="02010600030101010101" pitchFamily="2" charset="-122"/>
                                  <a:cs typeface="Times New Roman" panose="02020603050405020304" pitchFamily="18" charset="0"/>
                                </a:rPr>
                              </m:ctrlPr>
                            </m:sSubPr>
                            <m:e>
                              <m:acc>
                                <m:accPr>
                                  <m:chr m:val="̂"/>
                                  <m:ctrlPr>
                                    <a:rPr lang="en-US" sz="1100" i="1">
                                      <a:latin typeface="Cambria Math" panose="02040503050406030204" pitchFamily="18" charset="0"/>
                                      <a:ea typeface="DengXian" panose="02010600030101010101" pitchFamily="2" charset="-122"/>
                                      <a:cs typeface="Times New Roman" panose="02020603050405020304" pitchFamily="18" charset="0"/>
                                    </a:rPr>
                                  </m:ctrlPr>
                                </m:accPr>
                                <m:e>
                                  <m:r>
                                    <a:rPr lang="en-US" sz="1100" i="1">
                                      <a:latin typeface="Cambria Math" panose="02040503050406030204" pitchFamily="18" charset="0"/>
                                      <a:ea typeface="DengXian" panose="02010600030101010101" pitchFamily="2" charset="-122"/>
                                      <a:cs typeface="Times New Roman" panose="02020603050405020304" pitchFamily="18" charset="0"/>
                                    </a:rPr>
                                    <m:t>𝑄</m:t>
                                  </m:r>
                                </m:e>
                              </m:acc>
                            </m:e>
                            <m:sub>
                              <m:r>
                                <a:rPr lang="en-US" sz="1100" i="1">
                                  <a:latin typeface="Cambria Math" panose="02040503050406030204" pitchFamily="18" charset="0"/>
                                  <a:ea typeface="DengXian" panose="02010600030101010101" pitchFamily="2" charset="-122"/>
                                  <a:cs typeface="Times New Roman" panose="02020603050405020304" pitchFamily="18" charset="0"/>
                                </a:rPr>
                                <m:t>𝑡</m:t>
                              </m:r>
                            </m:sub>
                          </m:sSub>
                          <m:d>
                            <m:dPr>
                              <m:ctrlPr>
                                <a:rPr lang="en-US" sz="1100" i="1">
                                  <a:latin typeface="Cambria Math" panose="02040503050406030204" pitchFamily="18" charset="0"/>
                                  <a:ea typeface="DengXian" panose="02010600030101010101" pitchFamily="2" charset="-122"/>
                                  <a:cs typeface="Times New Roman" panose="02020603050405020304" pitchFamily="18" charset="0"/>
                                </a:rPr>
                              </m:ctrlPr>
                            </m:dPr>
                            <m:e>
                              <m:r>
                                <a:rPr lang="en-US" sz="1100" b="1" i="1">
                                  <a:latin typeface="Cambria Math" panose="02040503050406030204" pitchFamily="18" charset="0"/>
                                  <a:ea typeface="DengXian" panose="02010600030101010101" pitchFamily="2" charset="-122"/>
                                  <a:cs typeface="Times New Roman" panose="02020603050405020304" pitchFamily="18" charset="0"/>
                                </a:rPr>
                                <m:t>𝑺</m:t>
                              </m:r>
                              <m:r>
                                <a:rPr lang="en-US" sz="1100" b="1" i="1">
                                  <a:latin typeface="Cambria Math" panose="02040503050406030204" pitchFamily="18" charset="0"/>
                                  <a:ea typeface="DengXian" panose="02010600030101010101" pitchFamily="2" charset="-122"/>
                                  <a:cs typeface="Times New Roman" panose="02020603050405020304" pitchFamily="18" charset="0"/>
                                </a:rPr>
                                <m:t>,</m:t>
                              </m:r>
                              <m:r>
                                <a:rPr lang="en-US" sz="1100" b="1" i="1">
                                  <a:latin typeface="Cambria Math" panose="02040503050406030204" pitchFamily="18" charset="0"/>
                                  <a:ea typeface="DengXian" panose="02010600030101010101" pitchFamily="2" charset="-122"/>
                                  <a:cs typeface="Times New Roman" panose="02020603050405020304" pitchFamily="18" charset="0"/>
                                </a:rPr>
                                <m:t>𝒂</m:t>
                              </m:r>
                              <m:r>
                                <a:rPr lang="en-US" sz="1100" b="1" i="1">
                                  <a:latin typeface="Cambria Math" panose="02040503050406030204" pitchFamily="18" charset="0"/>
                                  <a:ea typeface="DengXian" panose="02010600030101010101" pitchFamily="2" charset="-122"/>
                                  <a:cs typeface="Times New Roman" panose="02020603050405020304" pitchFamily="18" charset="0"/>
                                </a:rPr>
                                <m:t>|</m:t>
                              </m:r>
                              <m:r>
                                <a:rPr lang="en-US" sz="1100" b="1" i="1">
                                  <a:latin typeface="Cambria Math" panose="02040503050406030204" pitchFamily="18" charset="0"/>
                                  <a:ea typeface="DengXian" panose="02010600030101010101" pitchFamily="2" charset="-122"/>
                                  <a:cs typeface="Times New Roman" panose="02020603050405020304" pitchFamily="18" charset="0"/>
                                </a:rPr>
                                <m:t>𝜽</m:t>
                              </m:r>
                            </m:e>
                          </m:d>
                        </m:e>
                      </m:d>
                    </m:oMath>
                  </m:oMathPara>
                </a14:m>
                <a:endParaRPr lang="en-US" sz="1100" dirty="0">
                  <a:latin typeface="Times" panose="02020603050405020304" pitchFamily="18" charset="0"/>
                  <a:ea typeface="DengXian" panose="02010600030101010101" pitchFamily="2" charset="-122"/>
                  <a:cs typeface="Times" panose="02020603050405020304" pitchFamily="18" charset="0"/>
                </a:endParaRPr>
              </a:p>
              <a:p>
                <a:pPr>
                  <a:lnSpc>
                    <a:spcPct val="107000"/>
                  </a:lnSpc>
                  <a:spcBef>
                    <a:spcPts val="0"/>
                  </a:spcBef>
                  <a:spcAft>
                    <a:spcPts val="600"/>
                  </a:spcAft>
                </a:pPr>
                <a14:m>
                  <m:oMathPara xmlns:m="http://schemas.openxmlformats.org/officeDocument/2006/math">
                    <m:oMathParaPr>
                      <m:jc m:val="centerGroup"/>
                    </m:oMathParaPr>
                    <m:oMath xmlns:m="http://schemas.openxmlformats.org/officeDocument/2006/math">
                      <m:r>
                        <a:rPr lang="en-US" sz="1100" i="1">
                          <a:latin typeface="Cambria Math" panose="02040503050406030204" pitchFamily="18" charset="0"/>
                          <a:ea typeface="DengXian" panose="02010600030101010101" pitchFamily="2" charset="-122"/>
                          <a:cs typeface="Times New Roman" panose="02020603050405020304" pitchFamily="18" charset="0"/>
                        </a:rPr>
                        <m:t>∆</m:t>
                      </m:r>
                      <m:d>
                        <m:dPr>
                          <m:ctrlPr>
                            <a:rPr lang="en-US" sz="1100" i="1">
                              <a:latin typeface="Cambria Math" panose="02040503050406030204" pitchFamily="18" charset="0"/>
                              <a:ea typeface="DengXian" panose="02010600030101010101" pitchFamily="2" charset="-122"/>
                              <a:cs typeface="Times New Roman" panose="02020603050405020304" pitchFamily="18" charset="0"/>
                            </a:rPr>
                          </m:ctrlPr>
                        </m:dPr>
                        <m:e>
                          <m:r>
                            <a:rPr lang="en-US" sz="1100" i="1">
                              <a:latin typeface="Cambria Math" panose="02040503050406030204" pitchFamily="18" charset="0"/>
                              <a:ea typeface="DengXian" panose="02010600030101010101" pitchFamily="2" charset="-122"/>
                              <a:cs typeface="Times New Roman" panose="02020603050405020304" pitchFamily="18" charset="0"/>
                            </a:rPr>
                            <m:t>𝑡</m:t>
                          </m:r>
                          <m:r>
                            <a:rPr lang="en-US" sz="1100" i="1">
                              <a:latin typeface="Cambria Math" panose="02040503050406030204" pitchFamily="18" charset="0"/>
                              <a:ea typeface="DengXian" panose="02010600030101010101" pitchFamily="2" charset="-122"/>
                              <a:cs typeface="Times New Roman" panose="02020603050405020304" pitchFamily="18" charset="0"/>
                            </a:rPr>
                            <m:t>+1</m:t>
                          </m:r>
                        </m:e>
                      </m:d>
                      <m:r>
                        <a:rPr lang="en-US" sz="1100" i="1">
                          <a:latin typeface="Cambria Math" panose="02040503050406030204" pitchFamily="18" charset="0"/>
                          <a:ea typeface="DengXian" panose="02010600030101010101" pitchFamily="2" charset="-122"/>
                          <a:cs typeface="Times New Roman" panose="02020603050405020304" pitchFamily="18" charset="0"/>
                        </a:rPr>
                        <m:t>←</m:t>
                      </m:r>
                      <m:acc>
                        <m:accPr>
                          <m:chr m:val="̂"/>
                          <m:ctrlPr>
                            <a:rPr lang="en-US" sz="1100" i="1">
                              <a:latin typeface="Cambria Math" panose="02040503050406030204" pitchFamily="18" charset="0"/>
                              <a:ea typeface="DengXian" panose="02010600030101010101" pitchFamily="2" charset="-122"/>
                              <a:cs typeface="Times New Roman" panose="02020603050405020304" pitchFamily="18" charset="0"/>
                            </a:rPr>
                          </m:ctrlPr>
                        </m:accPr>
                        <m:e>
                          <m:r>
                            <a:rPr lang="en-US" sz="1100" i="1">
                              <a:latin typeface="Cambria Math" panose="02040503050406030204" pitchFamily="18" charset="0"/>
                              <a:ea typeface="DengXian" panose="02010600030101010101" pitchFamily="2" charset="-122"/>
                              <a:cs typeface="Times New Roman" panose="02020603050405020304" pitchFamily="18" charset="0"/>
                            </a:rPr>
                            <m:t>∆</m:t>
                          </m:r>
                        </m:e>
                      </m:acc>
                      <m:d>
                        <m:dPr>
                          <m:ctrlPr>
                            <a:rPr lang="en-US" sz="1100" i="1">
                              <a:latin typeface="Cambria Math" panose="02040503050406030204" pitchFamily="18" charset="0"/>
                              <a:ea typeface="DengXian" panose="02010600030101010101" pitchFamily="2" charset="-122"/>
                              <a:cs typeface="Times New Roman" panose="02020603050405020304" pitchFamily="18" charset="0"/>
                            </a:rPr>
                          </m:ctrlPr>
                        </m:dPr>
                        <m:e>
                          <m:r>
                            <a:rPr lang="en-US" sz="1100" i="1">
                              <a:latin typeface="Cambria Math" panose="02040503050406030204" pitchFamily="18" charset="0"/>
                              <a:ea typeface="DengXian" panose="02010600030101010101" pitchFamily="2" charset="-122"/>
                              <a:cs typeface="Times New Roman" panose="02020603050405020304" pitchFamily="18" charset="0"/>
                            </a:rPr>
                            <m:t>𝑡</m:t>
                          </m:r>
                          <m:r>
                            <a:rPr lang="en-US" sz="1100" i="1">
                              <a:latin typeface="Cambria Math" panose="02040503050406030204" pitchFamily="18" charset="0"/>
                              <a:ea typeface="DengXian" panose="02010600030101010101" pitchFamily="2" charset="-122"/>
                              <a:cs typeface="Times New Roman" panose="02020603050405020304" pitchFamily="18" charset="0"/>
                            </a:rPr>
                            <m:t>+1</m:t>
                          </m:r>
                        </m:e>
                      </m:d>
                      <m:sSup>
                        <m:sSupPr>
                          <m:ctrlPr>
                            <a:rPr lang="en-US" sz="1100" i="1">
                              <a:latin typeface="Cambria Math" panose="02040503050406030204" pitchFamily="18" charset="0"/>
                              <a:ea typeface="DengXian" panose="02010600030101010101" pitchFamily="2" charset="-122"/>
                              <a:cs typeface="Times New Roman" panose="02020603050405020304" pitchFamily="18" charset="0"/>
                            </a:rPr>
                          </m:ctrlPr>
                        </m:sSupPr>
                        <m:e>
                          <m:d>
                            <m:dPr>
                              <m:ctrlPr>
                                <a:rPr lang="en-US" sz="1100" i="1">
                                  <a:latin typeface="Cambria Math" panose="02040503050406030204" pitchFamily="18" charset="0"/>
                                  <a:ea typeface="DengXian" panose="02010600030101010101" pitchFamily="2" charset="-122"/>
                                  <a:cs typeface="Times New Roman" panose="02020603050405020304" pitchFamily="18" charset="0"/>
                                </a:rPr>
                              </m:ctrlPr>
                            </m:dPr>
                            <m:e>
                              <m:r>
                                <a:rPr lang="en-US" sz="1100" i="1">
                                  <a:latin typeface="Cambria Math" panose="02040503050406030204" pitchFamily="18" charset="0"/>
                                  <a:ea typeface="DengXian" panose="02010600030101010101" pitchFamily="2" charset="-122"/>
                                  <a:cs typeface="Times New Roman" panose="02020603050405020304" pitchFamily="18" charset="0"/>
                                </a:rPr>
                                <m:t>𝐼</m:t>
                              </m:r>
                              <m:r>
                                <a:rPr lang="en-US" sz="1100" i="1">
                                  <a:latin typeface="Cambria Math" panose="02040503050406030204" pitchFamily="18" charset="0"/>
                                  <a:ea typeface="DengXian" panose="02010600030101010101" pitchFamily="2" charset="-122"/>
                                  <a:cs typeface="Times New Roman" panose="02020603050405020304" pitchFamily="18" charset="0"/>
                                </a:rPr>
                                <m:t>+</m:t>
                              </m:r>
                              <m:r>
                                <a:rPr lang="en-US" sz="1100" i="1">
                                  <a:latin typeface="Cambria Math" panose="02040503050406030204" pitchFamily="18" charset="0"/>
                                  <a:ea typeface="DengXian" panose="02010600030101010101" pitchFamily="2" charset="-122"/>
                                  <a:cs typeface="Times New Roman" panose="02020603050405020304" pitchFamily="18" charset="0"/>
                                </a:rPr>
                                <m:t>𝜇</m:t>
                              </m:r>
                              <m:acc>
                                <m:accPr>
                                  <m:chr m:val="̂"/>
                                  <m:ctrlPr>
                                    <a:rPr lang="en-US" sz="1100" i="1">
                                      <a:latin typeface="Cambria Math" panose="02040503050406030204" pitchFamily="18" charset="0"/>
                                      <a:ea typeface="DengXian" panose="02010600030101010101" pitchFamily="2" charset="-122"/>
                                      <a:cs typeface="Times New Roman" panose="02020603050405020304" pitchFamily="18" charset="0"/>
                                    </a:rPr>
                                  </m:ctrlPr>
                                </m:accPr>
                                <m:e>
                                  <m:r>
                                    <a:rPr lang="en-US" sz="1100" i="1">
                                      <a:latin typeface="Cambria Math" panose="02040503050406030204" pitchFamily="18" charset="0"/>
                                      <a:ea typeface="DengXian" panose="02010600030101010101" pitchFamily="2" charset="-122"/>
                                      <a:cs typeface="Times New Roman" panose="02020603050405020304" pitchFamily="18" charset="0"/>
                                    </a:rPr>
                                    <m:t>∆</m:t>
                                  </m:r>
                                </m:e>
                              </m:acc>
                              <m:d>
                                <m:dPr>
                                  <m:ctrlPr>
                                    <a:rPr lang="en-US" sz="1100" i="1">
                                      <a:latin typeface="Cambria Math" panose="02040503050406030204" pitchFamily="18" charset="0"/>
                                      <a:ea typeface="DengXian" panose="02010600030101010101" pitchFamily="2" charset="-122"/>
                                      <a:cs typeface="Times New Roman" panose="02020603050405020304" pitchFamily="18" charset="0"/>
                                    </a:rPr>
                                  </m:ctrlPr>
                                </m:dPr>
                                <m:e>
                                  <m:r>
                                    <a:rPr lang="en-US" sz="1100" i="1">
                                      <a:latin typeface="Cambria Math" panose="02040503050406030204" pitchFamily="18" charset="0"/>
                                      <a:ea typeface="DengXian" panose="02010600030101010101" pitchFamily="2" charset="-122"/>
                                      <a:cs typeface="Times New Roman" panose="02020603050405020304" pitchFamily="18" charset="0"/>
                                    </a:rPr>
                                    <m:t>𝑡</m:t>
                                  </m:r>
                                  <m:r>
                                    <a:rPr lang="en-US" sz="1100" i="1">
                                      <a:latin typeface="Cambria Math" panose="02040503050406030204" pitchFamily="18" charset="0"/>
                                      <a:ea typeface="DengXian" panose="02010600030101010101" pitchFamily="2" charset="-122"/>
                                      <a:cs typeface="Times New Roman" panose="02020603050405020304" pitchFamily="18" charset="0"/>
                                    </a:rPr>
                                    <m:t>+1</m:t>
                                  </m:r>
                                </m:e>
                              </m:d>
                            </m:e>
                          </m:d>
                        </m:e>
                        <m:sup>
                          <m:r>
                            <a:rPr lang="en-US" sz="1100" i="1">
                              <a:latin typeface="Cambria Math" panose="02040503050406030204" pitchFamily="18" charset="0"/>
                              <a:ea typeface="DengXian" panose="02010600030101010101" pitchFamily="2" charset="-122"/>
                              <a:cs typeface="Times New Roman" panose="02020603050405020304" pitchFamily="18" charset="0"/>
                            </a:rPr>
                            <m:t>−1</m:t>
                          </m:r>
                        </m:sup>
                      </m:sSup>
                    </m:oMath>
                  </m:oMathPara>
                </a14:m>
                <a:endParaRPr lang="en-US" sz="1100" dirty="0">
                  <a:latin typeface="Times" panose="02020603050405020304" pitchFamily="18" charset="0"/>
                  <a:ea typeface="DengXian" panose="02010600030101010101" pitchFamily="2" charset="-122"/>
                  <a:cs typeface="Times" panose="02020603050405020304" pitchFamily="18" charset="0"/>
                </a:endParaRPr>
              </a:p>
              <a:p>
                <a:pPr/>
                <a14:m>
                  <m:oMathPara xmlns:m="http://schemas.openxmlformats.org/officeDocument/2006/math">
                    <m:oMathParaPr>
                      <m:jc m:val="centerGroup"/>
                    </m:oMathParaPr>
                    <m:oMath xmlns:m="http://schemas.openxmlformats.org/officeDocument/2006/math">
                      <m:acc>
                        <m:accPr>
                          <m:chr m:val="̂"/>
                          <m:ctrlPr>
                            <a:rPr lang="en-US" sz="1100" i="1">
                              <a:latin typeface="Cambria Math" panose="02040503050406030204" pitchFamily="18" charset="0"/>
                            </a:rPr>
                          </m:ctrlPr>
                        </m:accPr>
                        <m:e>
                          <m:r>
                            <a:rPr lang="en-US" sz="1100" i="1">
                              <a:latin typeface="Cambria Math" panose="02040503050406030204" pitchFamily="18" charset="0"/>
                              <a:ea typeface="DengXian" panose="02010600030101010101" pitchFamily="2" charset="-122"/>
                              <a:cs typeface="Times New Roman" panose="02020603050405020304" pitchFamily="18" charset="0"/>
                            </a:rPr>
                            <m:t>∆</m:t>
                          </m:r>
                        </m:e>
                      </m:acc>
                      <m:d>
                        <m:dPr>
                          <m:ctrlPr>
                            <a:rPr lang="en-US" sz="1100" i="1">
                              <a:latin typeface="Cambria Math" panose="02040503050406030204" pitchFamily="18" charset="0"/>
                            </a:rPr>
                          </m:ctrlPr>
                        </m:dPr>
                        <m:e>
                          <m:r>
                            <a:rPr lang="en-US" sz="1100" i="1">
                              <a:latin typeface="Cambria Math" panose="02040503050406030204" pitchFamily="18" charset="0"/>
                              <a:ea typeface="DengXian" panose="02010600030101010101" pitchFamily="2" charset="-122"/>
                              <a:cs typeface="Times New Roman" panose="02020603050405020304" pitchFamily="18" charset="0"/>
                            </a:rPr>
                            <m:t>𝑡</m:t>
                          </m:r>
                          <m:r>
                            <a:rPr lang="en-US" sz="1100" i="1">
                              <a:latin typeface="Cambria Math" panose="02040503050406030204" pitchFamily="18" charset="0"/>
                              <a:ea typeface="DengXian" panose="02010600030101010101" pitchFamily="2" charset="-122"/>
                              <a:cs typeface="Times New Roman" panose="02020603050405020304" pitchFamily="18" charset="0"/>
                            </a:rPr>
                            <m:t>+1</m:t>
                          </m:r>
                        </m:e>
                      </m:d>
                      <m:r>
                        <a:rPr lang="en-US" sz="1100" i="1">
                          <a:latin typeface="Cambria Math" panose="02040503050406030204" pitchFamily="18" charset="0"/>
                          <a:ea typeface="DengXian" panose="02010600030101010101" pitchFamily="2" charset="-122"/>
                          <a:cs typeface="Times New Roman" panose="02020603050405020304" pitchFamily="18" charset="0"/>
                        </a:rPr>
                        <m:t>←</m:t>
                      </m:r>
                      <m:f>
                        <m:fPr>
                          <m:ctrlPr>
                            <a:rPr lang="en-US" sz="1100" i="1">
                              <a:latin typeface="Cambria Math" panose="02040503050406030204" pitchFamily="18" charset="0"/>
                            </a:rPr>
                          </m:ctrlPr>
                        </m:fPr>
                        <m:num>
                          <m:r>
                            <a:rPr lang="en-US" sz="1100" i="1">
                              <a:latin typeface="Cambria Math" panose="02040503050406030204" pitchFamily="18" charset="0"/>
                              <a:ea typeface="DengXian" panose="02010600030101010101" pitchFamily="2" charset="-122"/>
                              <a:cs typeface="Times New Roman" panose="02020603050405020304" pitchFamily="18" charset="0"/>
                            </a:rPr>
                            <m:t>1</m:t>
                          </m:r>
                        </m:num>
                        <m:den>
                          <m:r>
                            <a:rPr lang="en-US" sz="1100" i="1">
                              <a:latin typeface="Cambria Math" panose="02040503050406030204" pitchFamily="18" charset="0"/>
                              <a:ea typeface="DengXian" panose="02010600030101010101" pitchFamily="2" charset="-122"/>
                              <a:cs typeface="Times New Roman" panose="02020603050405020304" pitchFamily="18" charset="0"/>
                            </a:rPr>
                            <m:t>1−</m:t>
                          </m:r>
                          <m:r>
                            <a:rPr lang="en-US" sz="1100" i="1">
                              <a:latin typeface="Cambria Math" panose="02040503050406030204" pitchFamily="18" charset="0"/>
                              <a:ea typeface="DengXian" panose="02010600030101010101" pitchFamily="2" charset="-122"/>
                              <a:cs typeface="Times New Roman" panose="02020603050405020304" pitchFamily="18" charset="0"/>
                            </a:rPr>
                            <m:t>𝜙</m:t>
                          </m:r>
                        </m:den>
                      </m:f>
                      <m:d>
                        <m:dPr>
                          <m:ctrlPr>
                            <a:rPr lang="en-US" sz="1100" i="1">
                              <a:latin typeface="Cambria Math" panose="02040503050406030204" pitchFamily="18" charset="0"/>
                            </a:rPr>
                          </m:ctrlPr>
                        </m:dPr>
                        <m:e>
                          <m:r>
                            <a:rPr lang="en-US" sz="1100" i="1">
                              <a:latin typeface="Cambria Math" panose="02040503050406030204" pitchFamily="18" charset="0"/>
                              <a:ea typeface="DengXian" panose="02010600030101010101" pitchFamily="2" charset="-122"/>
                              <a:cs typeface="Times New Roman" panose="02020603050405020304" pitchFamily="18" charset="0"/>
                            </a:rPr>
                            <m:t>∆</m:t>
                          </m:r>
                          <m:d>
                            <m:dPr>
                              <m:ctrlPr>
                                <a:rPr lang="en-US" sz="1100" i="1">
                                  <a:latin typeface="Cambria Math" panose="02040503050406030204" pitchFamily="18" charset="0"/>
                                </a:rPr>
                              </m:ctrlPr>
                            </m:dPr>
                            <m:e>
                              <m:r>
                                <a:rPr lang="en-US" sz="1100" i="1">
                                  <a:latin typeface="Cambria Math" panose="02040503050406030204" pitchFamily="18" charset="0"/>
                                  <a:ea typeface="DengXian" panose="02010600030101010101" pitchFamily="2" charset="-122"/>
                                  <a:cs typeface="Times New Roman" panose="02020603050405020304" pitchFamily="18" charset="0"/>
                                </a:rPr>
                                <m:t>𝑡</m:t>
                              </m:r>
                            </m:e>
                          </m:d>
                          <m:r>
                            <a:rPr lang="en-US" sz="1100" i="1">
                              <a:latin typeface="Cambria Math" panose="02040503050406030204" pitchFamily="18" charset="0"/>
                              <a:ea typeface="DengXian" panose="02010600030101010101" pitchFamily="2" charset="-122"/>
                              <a:cs typeface="Times New Roman" panose="02020603050405020304" pitchFamily="18" charset="0"/>
                            </a:rPr>
                            <m:t>−</m:t>
                          </m:r>
                          <m:f>
                            <m:fPr>
                              <m:ctrlPr>
                                <a:rPr lang="en-US" sz="1100" i="1">
                                  <a:latin typeface="Cambria Math" panose="02040503050406030204" pitchFamily="18" charset="0"/>
                                </a:rPr>
                              </m:ctrlPr>
                            </m:fPr>
                            <m:num>
                              <m:r>
                                <a:rPr lang="en-US" sz="1100" i="1">
                                  <a:latin typeface="Cambria Math" panose="02040503050406030204" pitchFamily="18" charset="0"/>
                                  <a:ea typeface="DengXian" panose="02010600030101010101" pitchFamily="2" charset="-122"/>
                                  <a:cs typeface="Times New Roman" panose="02020603050405020304" pitchFamily="18" charset="0"/>
                                </a:rPr>
                                <m:t>∆</m:t>
                              </m:r>
                              <m:d>
                                <m:dPr>
                                  <m:ctrlPr>
                                    <a:rPr lang="en-US" sz="1100" i="1">
                                      <a:latin typeface="Cambria Math" panose="02040503050406030204" pitchFamily="18" charset="0"/>
                                    </a:rPr>
                                  </m:ctrlPr>
                                </m:dPr>
                                <m:e>
                                  <m:r>
                                    <a:rPr lang="en-US" sz="1100" i="1">
                                      <a:latin typeface="Cambria Math" panose="02040503050406030204" pitchFamily="18" charset="0"/>
                                      <a:ea typeface="DengXian" panose="02010600030101010101" pitchFamily="2" charset="-122"/>
                                      <a:cs typeface="Times New Roman" panose="02020603050405020304" pitchFamily="18" charset="0"/>
                                    </a:rPr>
                                    <m:t>𝑡</m:t>
                                  </m:r>
                                </m:e>
                              </m:d>
                              <m:r>
                                <a:rPr lang="en-US" sz="1100" i="1">
                                  <a:latin typeface="Cambria Math" panose="02040503050406030204" pitchFamily="18" charset="0"/>
                                  <a:ea typeface="DengXian" panose="02010600030101010101" pitchFamily="2" charset="-122"/>
                                  <a:cs typeface="Times New Roman" panose="02020603050405020304" pitchFamily="18" charset="0"/>
                                </a:rPr>
                                <m:t>𝑥</m:t>
                              </m:r>
                              <m:r>
                                <a:rPr lang="en-US" sz="1100" i="1">
                                  <a:latin typeface="Cambria Math" panose="02040503050406030204" pitchFamily="18" charset="0"/>
                                  <a:ea typeface="DengXian" panose="02010600030101010101" pitchFamily="2" charset="-122"/>
                                  <a:cs typeface="Times New Roman" panose="02020603050405020304" pitchFamily="18" charset="0"/>
                                </a:rPr>
                                <m:t>(</m:t>
                              </m:r>
                              <m:r>
                                <a:rPr lang="en-US" sz="1100" i="1">
                                  <a:latin typeface="Cambria Math" panose="02040503050406030204" pitchFamily="18" charset="0"/>
                                  <a:ea typeface="DengXian" panose="02010600030101010101" pitchFamily="2" charset="-122"/>
                                  <a:cs typeface="Times New Roman" panose="02020603050405020304" pitchFamily="18" charset="0"/>
                                </a:rPr>
                                <m:t>𝑡</m:t>
                              </m:r>
                              <m:r>
                                <a:rPr lang="en-US" sz="1100" i="1">
                                  <a:latin typeface="Cambria Math" panose="02040503050406030204" pitchFamily="18" charset="0"/>
                                  <a:ea typeface="DengXian" panose="02010600030101010101" pitchFamily="2" charset="-122"/>
                                  <a:cs typeface="Times New Roman" panose="02020603050405020304" pitchFamily="18" charset="0"/>
                                </a:rPr>
                                <m:t>)</m:t>
                              </m:r>
                              <m:sSup>
                                <m:sSupPr>
                                  <m:ctrlPr>
                                    <a:rPr lang="en-US" sz="1100" i="1">
                                      <a:latin typeface="Cambria Math" panose="02040503050406030204" pitchFamily="18" charset="0"/>
                                    </a:rPr>
                                  </m:ctrlPr>
                                </m:sSupPr>
                                <m:e>
                                  <m:r>
                                    <a:rPr lang="en-US" sz="1100" i="1">
                                      <a:latin typeface="Cambria Math" panose="02040503050406030204" pitchFamily="18" charset="0"/>
                                      <a:ea typeface="DengXian" panose="02010600030101010101" pitchFamily="2" charset="-122"/>
                                      <a:cs typeface="Times New Roman" panose="02020603050405020304" pitchFamily="18" charset="0"/>
                                    </a:rPr>
                                    <m:t>𝑥</m:t>
                                  </m:r>
                                </m:e>
                                <m:sup>
                                  <m:r>
                                    <a:rPr lang="en-US" sz="1100" i="1">
                                      <a:latin typeface="Cambria Math" panose="02040503050406030204" pitchFamily="18" charset="0"/>
                                      <a:ea typeface="DengXian" panose="02010600030101010101" pitchFamily="2" charset="-122"/>
                                      <a:cs typeface="Times New Roman" panose="02020603050405020304" pitchFamily="18" charset="0"/>
                                    </a:rPr>
                                    <m:t>𝑇</m:t>
                                  </m:r>
                                </m:sup>
                              </m:sSup>
                              <m:r>
                                <a:rPr lang="en-US" sz="1100" i="1">
                                  <a:latin typeface="Cambria Math" panose="02040503050406030204" pitchFamily="18" charset="0"/>
                                  <a:ea typeface="DengXian" panose="02010600030101010101" pitchFamily="2" charset="-122"/>
                                  <a:cs typeface="Times New Roman" panose="02020603050405020304" pitchFamily="18" charset="0"/>
                                </a:rPr>
                                <m:t>(</m:t>
                              </m:r>
                              <m:r>
                                <a:rPr lang="en-US" sz="1100" i="1">
                                  <a:latin typeface="Cambria Math" panose="02040503050406030204" pitchFamily="18" charset="0"/>
                                  <a:ea typeface="DengXian" panose="02010600030101010101" pitchFamily="2" charset="-122"/>
                                  <a:cs typeface="Times New Roman" panose="02020603050405020304" pitchFamily="18" charset="0"/>
                                </a:rPr>
                                <m:t>𝑡</m:t>
                              </m:r>
                              <m:r>
                                <a:rPr lang="en-US" sz="1100" i="1">
                                  <a:latin typeface="Cambria Math" panose="02040503050406030204" pitchFamily="18" charset="0"/>
                                  <a:ea typeface="DengXian" panose="02010600030101010101" pitchFamily="2" charset="-122"/>
                                  <a:cs typeface="Times New Roman" panose="02020603050405020304" pitchFamily="18" charset="0"/>
                                </a:rPr>
                                <m:t>)</m:t>
                              </m:r>
                              <m:r>
                                <m:rPr>
                                  <m:sty m:val="p"/>
                                </m:rPr>
                                <a:rPr lang="en-US" sz="1100">
                                  <a:latin typeface="Cambria Math" panose="02040503050406030204" pitchFamily="18" charset="0"/>
                                  <a:ea typeface="DengXian" panose="02010600030101010101" pitchFamily="2" charset="-122"/>
                                  <a:cs typeface="Times New Roman" panose="02020603050405020304" pitchFamily="18" charset="0"/>
                                </a:rPr>
                                <m:t>Δ</m:t>
                              </m:r>
                              <m:r>
                                <a:rPr lang="en-US" sz="1100" i="1">
                                  <a:latin typeface="Cambria Math" panose="02040503050406030204" pitchFamily="18" charset="0"/>
                                  <a:ea typeface="DengXian" panose="02010600030101010101" pitchFamily="2" charset="-122"/>
                                  <a:cs typeface="Times New Roman" panose="02020603050405020304" pitchFamily="18" charset="0"/>
                                </a:rPr>
                                <m:t>(</m:t>
                              </m:r>
                              <m:r>
                                <a:rPr lang="en-US" sz="1100" i="1">
                                  <a:latin typeface="Cambria Math" panose="02040503050406030204" pitchFamily="18" charset="0"/>
                                  <a:ea typeface="DengXian" panose="02010600030101010101" pitchFamily="2" charset="-122"/>
                                  <a:cs typeface="Times New Roman" panose="02020603050405020304" pitchFamily="18" charset="0"/>
                                </a:rPr>
                                <m:t>𝑡</m:t>
                              </m:r>
                              <m:r>
                                <a:rPr lang="en-US" sz="1100" i="1">
                                  <a:latin typeface="Cambria Math" panose="02040503050406030204" pitchFamily="18" charset="0"/>
                                  <a:ea typeface="DengXian" panose="02010600030101010101" pitchFamily="2" charset="-122"/>
                                  <a:cs typeface="Times New Roman" panose="02020603050405020304" pitchFamily="18" charset="0"/>
                                </a:rPr>
                                <m:t>)</m:t>
                              </m:r>
                            </m:num>
                            <m:den>
                              <m:r>
                                <a:rPr lang="en-US" sz="1100" i="1">
                                  <a:latin typeface="Cambria Math" panose="02040503050406030204" pitchFamily="18" charset="0"/>
                                  <a:ea typeface="DengXian" panose="02010600030101010101" pitchFamily="2" charset="-122"/>
                                  <a:cs typeface="Times New Roman" panose="02020603050405020304" pitchFamily="18" charset="0"/>
                                </a:rPr>
                                <m:t>1+</m:t>
                              </m:r>
                              <m:sSup>
                                <m:sSupPr>
                                  <m:ctrlPr>
                                    <a:rPr lang="en-US" sz="1100" i="1">
                                      <a:latin typeface="Cambria Math" panose="02040503050406030204" pitchFamily="18" charset="0"/>
                                    </a:rPr>
                                  </m:ctrlPr>
                                </m:sSupPr>
                                <m:e>
                                  <m:r>
                                    <a:rPr lang="en-US" sz="1100" i="1">
                                      <a:latin typeface="Cambria Math" panose="02040503050406030204" pitchFamily="18" charset="0"/>
                                      <a:ea typeface="DengXian" panose="02010600030101010101" pitchFamily="2" charset="-122"/>
                                      <a:cs typeface="Times New Roman" panose="02020603050405020304" pitchFamily="18" charset="0"/>
                                    </a:rPr>
                                    <m:t>𝑥</m:t>
                                  </m:r>
                                </m:e>
                                <m:sup>
                                  <m:r>
                                    <a:rPr lang="en-US" sz="1100" i="1">
                                      <a:latin typeface="Cambria Math" panose="02040503050406030204" pitchFamily="18" charset="0"/>
                                      <a:ea typeface="DengXian" panose="02010600030101010101" pitchFamily="2" charset="-122"/>
                                      <a:cs typeface="Times New Roman" panose="02020603050405020304" pitchFamily="18" charset="0"/>
                                    </a:rPr>
                                    <m:t>𝑇</m:t>
                                  </m:r>
                                </m:sup>
                              </m:sSup>
                              <m:r>
                                <a:rPr lang="en-US" sz="1100" i="1">
                                  <a:latin typeface="Cambria Math" panose="02040503050406030204" pitchFamily="18" charset="0"/>
                                  <a:ea typeface="DengXian" panose="02010600030101010101" pitchFamily="2" charset="-122"/>
                                  <a:cs typeface="Times New Roman" panose="02020603050405020304" pitchFamily="18" charset="0"/>
                                </a:rPr>
                                <m:t>(</m:t>
                              </m:r>
                              <m:r>
                                <a:rPr lang="en-US" sz="1100" i="1">
                                  <a:latin typeface="Cambria Math" panose="02040503050406030204" pitchFamily="18" charset="0"/>
                                  <a:ea typeface="DengXian" panose="02010600030101010101" pitchFamily="2" charset="-122"/>
                                  <a:cs typeface="Times New Roman" panose="02020603050405020304" pitchFamily="18" charset="0"/>
                                </a:rPr>
                                <m:t>𝑡</m:t>
                              </m:r>
                              <m:r>
                                <a:rPr lang="en-US" sz="1100" i="1">
                                  <a:latin typeface="Cambria Math" panose="02040503050406030204" pitchFamily="18" charset="0"/>
                                  <a:ea typeface="DengXian" panose="02010600030101010101" pitchFamily="2" charset="-122"/>
                                  <a:cs typeface="Times New Roman" panose="02020603050405020304" pitchFamily="18" charset="0"/>
                                </a:rPr>
                                <m:t>)∆</m:t>
                              </m:r>
                              <m:d>
                                <m:dPr>
                                  <m:ctrlPr>
                                    <a:rPr lang="en-US" sz="1100" i="1">
                                      <a:latin typeface="Cambria Math" panose="02040503050406030204" pitchFamily="18" charset="0"/>
                                    </a:rPr>
                                  </m:ctrlPr>
                                </m:dPr>
                                <m:e>
                                  <m:r>
                                    <a:rPr lang="en-US" sz="1100" i="1">
                                      <a:latin typeface="Cambria Math" panose="02040503050406030204" pitchFamily="18" charset="0"/>
                                      <a:ea typeface="DengXian" panose="02010600030101010101" pitchFamily="2" charset="-122"/>
                                      <a:cs typeface="Times New Roman" panose="02020603050405020304" pitchFamily="18" charset="0"/>
                                    </a:rPr>
                                    <m:t>𝑡</m:t>
                                  </m:r>
                                </m:e>
                              </m:d>
                              <m:r>
                                <a:rPr lang="en-US" sz="1100" i="1">
                                  <a:latin typeface="Cambria Math" panose="02040503050406030204" pitchFamily="18" charset="0"/>
                                  <a:ea typeface="DengXian" panose="02010600030101010101" pitchFamily="2" charset="-122"/>
                                  <a:cs typeface="Times New Roman" panose="02020603050405020304" pitchFamily="18" charset="0"/>
                                </a:rPr>
                                <m:t>𝑥</m:t>
                              </m:r>
                              <m:r>
                                <a:rPr lang="en-US" sz="1100" i="1">
                                  <a:latin typeface="Cambria Math" panose="02040503050406030204" pitchFamily="18" charset="0"/>
                                  <a:ea typeface="DengXian" panose="02010600030101010101" pitchFamily="2" charset="-122"/>
                                  <a:cs typeface="Times New Roman" panose="02020603050405020304" pitchFamily="18" charset="0"/>
                                </a:rPr>
                                <m:t>(</m:t>
                              </m:r>
                              <m:r>
                                <a:rPr lang="en-US" sz="1100" i="1">
                                  <a:latin typeface="Cambria Math" panose="02040503050406030204" pitchFamily="18" charset="0"/>
                                  <a:ea typeface="DengXian" panose="02010600030101010101" pitchFamily="2" charset="-122"/>
                                  <a:cs typeface="Times New Roman" panose="02020603050405020304" pitchFamily="18" charset="0"/>
                                </a:rPr>
                                <m:t>𝑡</m:t>
                              </m:r>
                              <m:r>
                                <a:rPr lang="en-US" sz="1100" i="1">
                                  <a:latin typeface="Cambria Math" panose="02040503050406030204" pitchFamily="18" charset="0"/>
                                  <a:ea typeface="DengXian" panose="02010600030101010101" pitchFamily="2" charset="-122"/>
                                  <a:cs typeface="Times New Roman" panose="02020603050405020304" pitchFamily="18" charset="0"/>
                                </a:rPr>
                                <m:t>)</m:t>
                              </m:r>
                            </m:den>
                          </m:f>
                        </m:e>
                      </m:d>
                    </m:oMath>
                  </m:oMathPara>
                </a14:m>
                <a:endParaRPr lang="en-US" sz="1100" dirty="0">
                  <a:latin typeface="Times" panose="02020603050405020304" pitchFamily="18" charset="0"/>
                  <a:cs typeface="Times" panose="02020603050405020304" pitchFamily="18" charset="0"/>
                </a:endParaRPr>
              </a:p>
            </p:txBody>
          </p:sp>
        </mc:Choice>
        <mc:Fallback xmlns="">
          <p:sp>
            <p:nvSpPr>
              <p:cNvPr id="33" name="Rectangle 32"/>
              <p:cNvSpPr>
                <a:spLocks noRot="1" noChangeAspect="1" noMove="1" noResize="1" noEditPoints="1" noAdjustHandles="1" noChangeArrowheads="1" noChangeShapeType="1" noTextEdit="1"/>
              </p:cNvSpPr>
              <p:nvPr/>
            </p:nvSpPr>
            <p:spPr>
              <a:xfrm>
                <a:off x="1913444" y="3891845"/>
                <a:ext cx="6515100" cy="114018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2623160" y="3583226"/>
                <a:ext cx="5646180" cy="33445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𝜃</m:t>
                      </m:r>
                      <m:r>
                        <a:rPr lang="en-US" sz="1400" i="1">
                          <a:latin typeface="Cambria Math" panose="02040503050406030204" pitchFamily="18" charset="0"/>
                        </a:rPr>
                        <m:t> </m:t>
                      </m:r>
                      <m:d>
                        <m:dPr>
                          <m:ctrlPr>
                            <a:rPr lang="en-US" sz="1400" i="1">
                              <a:latin typeface="Cambria Math" panose="02040503050406030204" pitchFamily="18" charset="0"/>
                            </a:rPr>
                          </m:ctrlPr>
                        </m:dPr>
                        <m:e>
                          <m:r>
                            <a:rPr lang="en-US" sz="1400" i="1">
                              <a:latin typeface="Cambria Math" panose="02040503050406030204" pitchFamily="18" charset="0"/>
                            </a:rPr>
                            <m:t>𝑡</m:t>
                          </m:r>
                          <m:r>
                            <a:rPr lang="en-US" sz="1400">
                              <a:latin typeface="Cambria Math" panose="02040503050406030204" pitchFamily="18" charset="0"/>
                            </a:rPr>
                            <m:t>+1</m:t>
                          </m:r>
                        </m:e>
                      </m:d>
                      <m:r>
                        <a:rPr lang="en-US" sz="1400">
                          <a:latin typeface="Cambria Math" panose="02040503050406030204" pitchFamily="18" charset="0"/>
                        </a:rPr>
                        <m:t>←</m:t>
                      </m:r>
                      <m:r>
                        <a:rPr lang="en-US" sz="1400" i="1">
                          <a:latin typeface="Cambria Math" panose="02040503050406030204" pitchFamily="18" charset="0"/>
                        </a:rPr>
                        <m:t>𝜃</m:t>
                      </m:r>
                      <m:d>
                        <m:dPr>
                          <m:ctrlPr>
                            <a:rPr lang="en-US" sz="1400" i="1">
                              <a:latin typeface="Cambria Math" panose="02040503050406030204" pitchFamily="18" charset="0"/>
                            </a:rPr>
                          </m:ctrlPr>
                        </m:dPr>
                        <m:e>
                          <m:r>
                            <a:rPr lang="en-US" sz="1400" i="1">
                              <a:latin typeface="Cambria Math" panose="02040503050406030204" pitchFamily="18" charset="0"/>
                            </a:rPr>
                            <m:t>𝑡</m:t>
                          </m:r>
                        </m:e>
                      </m:d>
                      <m:r>
                        <a:rPr lang="en-US" sz="1400">
                          <a:latin typeface="Cambria Math" panose="02040503050406030204" pitchFamily="18" charset="0"/>
                        </a:rPr>
                        <m:t>+</m:t>
                      </m:r>
                      <m:r>
                        <a:rPr lang="en-US" sz="1400" i="1">
                          <a:latin typeface="Cambria Math" panose="02040503050406030204" pitchFamily="18" charset="0"/>
                        </a:rPr>
                        <m:t>𝛿</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𝑅</m:t>
                          </m:r>
                          <m:d>
                            <m:dPr>
                              <m:ctrlPr>
                                <a:rPr lang="en-US" sz="1400" i="1">
                                  <a:latin typeface="Cambria Math" panose="02040503050406030204" pitchFamily="18" charset="0"/>
                                </a:rPr>
                              </m:ctrlPr>
                            </m:dPr>
                            <m:e>
                              <m:r>
                                <a:rPr lang="en-US" sz="1400" i="1">
                                  <a:latin typeface="Cambria Math" panose="02040503050406030204" pitchFamily="18" charset="0"/>
                                </a:rPr>
                                <m:t>𝑡</m:t>
                              </m:r>
                            </m:e>
                          </m:d>
                          <m:r>
                            <a:rPr lang="en-US" sz="1400">
                              <a:latin typeface="Cambria Math" panose="02040503050406030204" pitchFamily="18" charset="0"/>
                            </a:rPr>
                            <m:t>−</m:t>
                          </m:r>
                          <m:sSub>
                            <m:sSubPr>
                              <m:ctrlPr>
                                <a:rPr lang="en-US" sz="1400" i="1">
                                  <a:latin typeface="Cambria Math" panose="02040503050406030204" pitchFamily="18" charset="0"/>
                                </a:rPr>
                              </m:ctrlPr>
                            </m:sSubPr>
                            <m:e>
                              <m:acc>
                                <m:accPr>
                                  <m:chr m:val="̂"/>
                                  <m:ctrlPr>
                                    <a:rPr lang="en-US" sz="1400" i="1">
                                      <a:latin typeface="Cambria Math" panose="02040503050406030204" pitchFamily="18" charset="0"/>
                                    </a:rPr>
                                  </m:ctrlPr>
                                </m:accPr>
                                <m:e>
                                  <m:r>
                                    <a:rPr lang="en-US" sz="1400" i="1">
                                      <a:latin typeface="Cambria Math" panose="02040503050406030204" pitchFamily="18" charset="0"/>
                                    </a:rPr>
                                    <m:t>𝑄</m:t>
                                  </m:r>
                                </m:e>
                              </m:acc>
                            </m:e>
                            <m:sub>
                              <m:r>
                                <a:rPr lang="en-US" sz="1400" i="1">
                                  <a:latin typeface="Cambria Math" panose="02040503050406030204" pitchFamily="18" charset="0"/>
                                </a:rPr>
                                <m:t>𝑡</m:t>
                              </m:r>
                            </m:sub>
                          </m:sSub>
                          <m:d>
                            <m:dPr>
                              <m:ctrlPr>
                                <a:rPr lang="en-US" sz="1400" i="1">
                                  <a:latin typeface="Cambria Math" panose="02040503050406030204" pitchFamily="18" charset="0"/>
                                </a:rPr>
                              </m:ctrlPr>
                            </m:dPr>
                            <m:e>
                              <m:r>
                                <a:rPr lang="en-US" sz="1400" b="1" i="1">
                                  <a:latin typeface="Cambria Math" panose="02040503050406030204" pitchFamily="18" charset="0"/>
                                </a:rPr>
                                <m:t>𝑺</m:t>
                              </m:r>
                              <m:r>
                                <a:rPr lang="en-US" sz="1400">
                                  <a:latin typeface="Cambria Math" panose="02040503050406030204" pitchFamily="18" charset="0"/>
                                </a:rPr>
                                <m:t>,</m:t>
                              </m:r>
                              <m:r>
                                <a:rPr lang="en-US" sz="1400" b="1" i="1">
                                  <a:latin typeface="Cambria Math" panose="02040503050406030204" pitchFamily="18" charset="0"/>
                                </a:rPr>
                                <m:t>𝒂</m:t>
                              </m:r>
                              <m:r>
                                <a:rPr lang="en-US" sz="1400">
                                  <a:latin typeface="Cambria Math" panose="02040503050406030204" pitchFamily="18" charset="0"/>
                                </a:rPr>
                                <m:t>|</m:t>
                              </m:r>
                              <m:r>
                                <a:rPr lang="en-US" sz="1400" b="1" i="1">
                                  <a:latin typeface="Cambria Math" panose="02040503050406030204" pitchFamily="18" charset="0"/>
                                </a:rPr>
                                <m:t>𝜽</m:t>
                              </m:r>
                            </m:e>
                          </m:d>
                        </m:e>
                      </m:d>
                      <m:sSub>
                        <m:sSubPr>
                          <m:ctrlPr>
                            <a:rPr lang="en-US" sz="1400" b="1" i="1">
                              <a:latin typeface="Cambria Math" panose="02040503050406030204" pitchFamily="18" charset="0"/>
                            </a:rPr>
                          </m:ctrlPr>
                        </m:sSubPr>
                        <m:e>
                          <m:r>
                            <a:rPr lang="en-US" sz="1400">
                              <a:latin typeface="Cambria Math" panose="02040503050406030204" pitchFamily="18" charset="0"/>
                            </a:rPr>
                            <m:t>𝛻</m:t>
                          </m:r>
                        </m:e>
                        <m:sub>
                          <m:r>
                            <a:rPr lang="en-US" sz="1400" i="1">
                              <a:latin typeface="Cambria Math" panose="02040503050406030204" pitchFamily="18" charset="0"/>
                            </a:rPr>
                            <m:t>𝜃</m:t>
                          </m:r>
                        </m:sub>
                      </m:sSub>
                      <m:sSub>
                        <m:sSubPr>
                          <m:ctrlPr>
                            <a:rPr lang="en-US" sz="1400" b="1" i="1">
                              <a:latin typeface="Cambria Math" panose="02040503050406030204" pitchFamily="18" charset="0"/>
                            </a:rPr>
                          </m:ctrlPr>
                        </m:sSubPr>
                        <m:e>
                          <m:acc>
                            <m:accPr>
                              <m:chr m:val="̂"/>
                              <m:ctrlPr>
                                <a:rPr lang="en-US" sz="1400" b="1" i="1">
                                  <a:latin typeface="Cambria Math" panose="02040503050406030204" pitchFamily="18" charset="0"/>
                                </a:rPr>
                              </m:ctrlPr>
                            </m:accPr>
                            <m:e>
                              <m:r>
                                <a:rPr lang="en-US" sz="1400" i="1">
                                  <a:latin typeface="Cambria Math" panose="02040503050406030204" pitchFamily="18" charset="0"/>
                                </a:rPr>
                                <m:t>𝑄</m:t>
                              </m:r>
                            </m:e>
                          </m:acc>
                        </m:e>
                        <m:sub>
                          <m:r>
                            <a:rPr lang="en-US" sz="1400" i="1">
                              <a:latin typeface="Cambria Math" panose="02040503050406030204" pitchFamily="18" charset="0"/>
                            </a:rPr>
                            <m:t>𝑡</m:t>
                          </m:r>
                        </m:sub>
                      </m:sSub>
                      <m:d>
                        <m:dPr>
                          <m:ctrlPr>
                            <a:rPr lang="en-US" sz="1400" b="1" i="1">
                              <a:latin typeface="Cambria Math" panose="02040503050406030204" pitchFamily="18" charset="0"/>
                            </a:rPr>
                          </m:ctrlPr>
                        </m:dPr>
                        <m:e>
                          <m:r>
                            <a:rPr lang="en-US" sz="1400" b="1" i="1">
                              <a:latin typeface="Cambria Math" panose="02040503050406030204" pitchFamily="18" charset="0"/>
                            </a:rPr>
                            <m:t>𝑺</m:t>
                          </m:r>
                          <m:r>
                            <a:rPr lang="en-US" sz="1400">
                              <a:latin typeface="Cambria Math" panose="02040503050406030204" pitchFamily="18" charset="0"/>
                            </a:rPr>
                            <m:t>,</m:t>
                          </m:r>
                          <m:r>
                            <a:rPr lang="en-US" sz="1400" b="1" i="1">
                              <a:latin typeface="Cambria Math" panose="02040503050406030204" pitchFamily="18" charset="0"/>
                            </a:rPr>
                            <m:t>𝒂</m:t>
                          </m:r>
                          <m:r>
                            <a:rPr lang="en-US" sz="1400">
                              <a:latin typeface="Cambria Math" panose="02040503050406030204" pitchFamily="18" charset="0"/>
                            </a:rPr>
                            <m:t>|</m:t>
                          </m:r>
                          <m:r>
                            <a:rPr lang="en-US" sz="1400" b="1" i="1">
                              <a:latin typeface="Cambria Math" panose="02040503050406030204" pitchFamily="18" charset="0"/>
                            </a:rPr>
                            <m:t>𝜽</m:t>
                          </m:r>
                        </m:e>
                      </m:d>
                    </m:oMath>
                  </m:oMathPara>
                </a14:m>
                <a:endParaRPr lang="en-US" sz="1400" dirty="0">
                  <a:latin typeface="Times" panose="02020603050405020304" pitchFamily="18" charset="0"/>
                  <a:cs typeface="Times" panose="02020603050405020304" pitchFamily="18" charset="0"/>
                </a:endParaRPr>
              </a:p>
            </p:txBody>
          </p:sp>
        </mc:Choice>
        <mc:Fallback xmlns="">
          <p:sp>
            <p:nvSpPr>
              <p:cNvPr id="34" name="Rectangle 33"/>
              <p:cNvSpPr>
                <a:spLocks noRot="1" noChangeAspect="1" noMove="1" noResize="1" noEditPoints="1" noAdjustHandles="1" noChangeArrowheads="1" noChangeShapeType="1" noTextEdit="1"/>
              </p:cNvSpPr>
              <p:nvPr/>
            </p:nvSpPr>
            <p:spPr>
              <a:xfrm>
                <a:off x="2623160" y="3583226"/>
                <a:ext cx="5646180" cy="334451"/>
              </a:xfrm>
              <a:prstGeom prst="rect">
                <a:avLst/>
              </a:prstGeom>
              <a:blipFill>
                <a:blip r:embed="rId7"/>
                <a:stretch>
                  <a:fillRect b="-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2123166" y="1189923"/>
                <a:ext cx="4814543" cy="42255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𝒂</m:t>
                          </m:r>
                        </m:e>
                        <m:sub>
                          <m:r>
                            <a:rPr lang="en-US" sz="1600" b="1" i="1">
                              <a:latin typeface="Cambria Math" panose="02040503050406030204" pitchFamily="18" charset="0"/>
                            </a:rPr>
                            <m:t>𝒐𝒑𝒕</m:t>
                          </m:r>
                        </m:sub>
                      </m:sSub>
                      <m:d>
                        <m:dPr>
                          <m:ctrlPr>
                            <a:rPr lang="en-US" sz="1600" b="1" i="1">
                              <a:latin typeface="Cambria Math" panose="02040503050406030204" pitchFamily="18" charset="0"/>
                            </a:rPr>
                          </m:ctrlPr>
                        </m:dPr>
                        <m:e>
                          <m:sSup>
                            <m:sSupPr>
                              <m:ctrlPr>
                                <a:rPr lang="en-US" sz="1600" b="1" i="1">
                                  <a:latin typeface="Cambria Math" panose="02040503050406030204" pitchFamily="18" charset="0"/>
                                </a:rPr>
                              </m:ctrlPr>
                            </m:sSupPr>
                            <m:e>
                              <m:r>
                                <a:rPr lang="en-US" sz="1600" i="1">
                                  <a:latin typeface="Cambria Math" panose="02040503050406030204" pitchFamily="18" charset="0"/>
                                </a:rPr>
                                <m:t>𝑡</m:t>
                              </m:r>
                            </m:e>
                            <m:sup>
                              <m:r>
                                <a:rPr lang="en-US" sz="1600">
                                  <a:latin typeface="Cambria Math" panose="02040503050406030204" pitchFamily="18" charset="0"/>
                                </a:rPr>
                                <m:t>′</m:t>
                              </m:r>
                            </m:sup>
                          </m:sSup>
                        </m:e>
                      </m:d>
                      <m:r>
                        <a:rPr lang="en-US" sz="1600">
                          <a:latin typeface="Cambria Math" panose="02040503050406030204" pitchFamily="18" charset="0"/>
                        </a:rPr>
                        <m:t>=  </m:t>
                      </m:r>
                      <m:r>
                        <a:rPr lang="en-US" sz="1600" i="1">
                          <a:latin typeface="Cambria Math" panose="02040503050406030204" pitchFamily="18" charset="0"/>
                        </a:rPr>
                        <m:t>𝑎𝑟𝑔</m:t>
                      </m:r>
                      <m:func>
                        <m:funcPr>
                          <m:ctrlPr>
                            <a:rPr lang="en-US" sz="1600" i="1">
                              <a:latin typeface="Cambria Math" panose="02040503050406030204" pitchFamily="18" charset="0"/>
                            </a:rPr>
                          </m:ctrlPr>
                        </m:funcPr>
                        <m:fName>
                          <m:limLow>
                            <m:limLowPr>
                              <m:ctrlPr>
                                <a:rPr lang="en-US" sz="1600" i="1">
                                  <a:latin typeface="Cambria Math" panose="02040503050406030204" pitchFamily="18" charset="0"/>
                                </a:rPr>
                              </m:ctrlPr>
                            </m:limLowPr>
                            <m:e>
                              <m:r>
                                <m:rPr>
                                  <m:sty m:val="p"/>
                                </m:rPr>
                                <a:rPr lang="en-US" sz="1600">
                                  <a:latin typeface="Cambria Math" panose="02040503050406030204" pitchFamily="18" charset="0"/>
                                </a:rPr>
                                <m:t>max</m:t>
                              </m:r>
                            </m:e>
                            <m:lim>
                              <m:sSup>
                                <m:sSupPr>
                                  <m:ctrlPr>
                                    <a:rPr lang="en-US" sz="1600" i="1">
                                      <a:latin typeface="Cambria Math" panose="02040503050406030204" pitchFamily="18" charset="0"/>
                                    </a:rPr>
                                  </m:ctrlPr>
                                </m:sSupPr>
                                <m:e>
                                  <m:r>
                                    <a:rPr lang="en-US" sz="1600" b="1" i="1">
                                      <a:latin typeface="Cambria Math" panose="02040503050406030204" pitchFamily="18" charset="0"/>
                                    </a:rPr>
                                    <m:t>𝒂</m:t>
                                  </m:r>
                                </m:e>
                                <m:sup>
                                  <m:r>
                                    <a:rPr lang="en-US" sz="1600">
                                      <a:latin typeface="Cambria Math" panose="02040503050406030204" pitchFamily="18" charset="0"/>
                                    </a:rPr>
                                    <m:t>′</m:t>
                                  </m:r>
                                </m:sup>
                              </m:sSup>
                            </m:lim>
                          </m:limLow>
                        </m:fName>
                        <m:e>
                          <m:sSub>
                            <m:sSubPr>
                              <m:ctrlPr>
                                <a:rPr lang="en-US" sz="1600" i="1">
                                  <a:latin typeface="Cambria Math" panose="02040503050406030204" pitchFamily="18" charset="0"/>
                                </a:rPr>
                              </m:ctrlPr>
                            </m:sSubPr>
                            <m:e>
                              <m:r>
                                <a:rPr lang="en-US" sz="1600" i="1">
                                  <a:latin typeface="Cambria Math" panose="02040503050406030204" pitchFamily="18" charset="0"/>
                                </a:rPr>
                                <m:t>𝑄</m:t>
                              </m:r>
                            </m:e>
                            <m:sub>
                              <m:sSup>
                                <m:sSupPr>
                                  <m:ctrlPr>
                                    <a:rPr lang="en-US" sz="1600" i="1">
                                      <a:latin typeface="Cambria Math" panose="02040503050406030204" pitchFamily="18" charset="0"/>
                                    </a:rPr>
                                  </m:ctrlPr>
                                </m:sSupPr>
                                <m:e>
                                  <m:r>
                                    <a:rPr lang="en-US" sz="1600" i="1">
                                      <a:latin typeface="Cambria Math" panose="02040503050406030204" pitchFamily="18" charset="0"/>
                                    </a:rPr>
                                    <m:t>𝑡</m:t>
                                  </m:r>
                                </m:e>
                                <m:sup>
                                  <m:r>
                                    <a:rPr lang="en-US" sz="1600">
                                      <a:latin typeface="Cambria Math" panose="02040503050406030204" pitchFamily="18" charset="0"/>
                                    </a:rPr>
                                    <m:t>′</m:t>
                                  </m:r>
                                </m:sup>
                              </m:sSup>
                            </m:sub>
                          </m:sSub>
                          <m:d>
                            <m:dPr>
                              <m:ctrlPr>
                                <a:rPr lang="en-US" sz="1600" i="1">
                                  <a:latin typeface="Cambria Math" panose="02040503050406030204" pitchFamily="18" charset="0"/>
                                </a:rPr>
                              </m:ctrlPr>
                            </m:dPr>
                            <m:e>
                              <m:r>
                                <a:rPr lang="en-US" sz="1600" b="1" i="1">
                                  <a:latin typeface="Cambria Math" panose="02040503050406030204" pitchFamily="18" charset="0"/>
                                </a:rPr>
                                <m:t>𝑺</m:t>
                              </m:r>
                              <m:d>
                                <m:dPr>
                                  <m:ctrlPr>
                                    <a:rPr lang="en-US" sz="1600" b="1" i="1">
                                      <a:latin typeface="Cambria Math" panose="02040503050406030204" pitchFamily="18" charset="0"/>
                                    </a:rPr>
                                  </m:ctrlPr>
                                </m:dPr>
                                <m:e>
                                  <m:sSup>
                                    <m:sSupPr>
                                      <m:ctrlPr>
                                        <a:rPr lang="en-US" sz="1600" b="1" i="1">
                                          <a:latin typeface="Cambria Math" panose="02040503050406030204" pitchFamily="18" charset="0"/>
                                        </a:rPr>
                                      </m:ctrlPr>
                                    </m:sSupPr>
                                    <m:e>
                                      <m:r>
                                        <a:rPr lang="en-US" sz="1600" i="1">
                                          <a:latin typeface="Cambria Math" panose="02040503050406030204" pitchFamily="18" charset="0"/>
                                        </a:rPr>
                                        <m:t>𝑡</m:t>
                                      </m:r>
                                    </m:e>
                                    <m:sup>
                                      <m:r>
                                        <a:rPr lang="en-US" sz="1600">
                                          <a:latin typeface="Cambria Math" panose="02040503050406030204" pitchFamily="18" charset="0"/>
                                        </a:rPr>
                                        <m:t>′</m:t>
                                      </m:r>
                                    </m:sup>
                                  </m:sSup>
                                </m:e>
                              </m:d>
                              <m:r>
                                <a:rPr lang="en-US" sz="1600">
                                  <a:latin typeface="Cambria Math" panose="02040503050406030204" pitchFamily="18" charset="0"/>
                                </a:rPr>
                                <m:t>,</m:t>
                              </m:r>
                              <m:sSup>
                                <m:sSupPr>
                                  <m:ctrlPr>
                                    <a:rPr lang="en-US" sz="1600" i="1">
                                      <a:latin typeface="Cambria Math" panose="02040503050406030204" pitchFamily="18" charset="0"/>
                                    </a:rPr>
                                  </m:ctrlPr>
                                </m:sSupPr>
                                <m:e>
                                  <m:r>
                                    <a:rPr lang="en-US" sz="1600" b="1" i="1">
                                      <a:latin typeface="Cambria Math" panose="02040503050406030204" pitchFamily="18" charset="0"/>
                                    </a:rPr>
                                    <m:t>𝒂</m:t>
                                  </m:r>
                                </m:e>
                                <m:sup>
                                  <m:r>
                                    <a:rPr lang="en-US" sz="1600">
                                      <a:latin typeface="Cambria Math" panose="02040503050406030204" pitchFamily="18" charset="0"/>
                                    </a:rPr>
                                    <m:t>′</m:t>
                                  </m:r>
                                </m:sup>
                              </m:sSup>
                            </m:e>
                          </m:d>
                        </m:e>
                      </m:func>
                    </m:oMath>
                  </m:oMathPara>
                </a14:m>
                <a:endParaRPr lang="en-US" sz="1600" dirty="0">
                  <a:latin typeface="Times" panose="02020603050405020304" pitchFamily="18" charset="0"/>
                  <a:cs typeface="Times" panose="02020603050405020304" pitchFamily="18" charset="0"/>
                </a:endParaRPr>
              </a:p>
            </p:txBody>
          </p:sp>
        </mc:Choice>
        <mc:Fallback xmlns="">
          <p:sp>
            <p:nvSpPr>
              <p:cNvPr id="35" name="Rectangle 34"/>
              <p:cNvSpPr>
                <a:spLocks noRot="1" noChangeAspect="1" noMove="1" noResize="1" noEditPoints="1" noAdjustHandles="1" noChangeArrowheads="1" noChangeShapeType="1" noTextEdit="1"/>
              </p:cNvSpPr>
              <p:nvPr/>
            </p:nvSpPr>
            <p:spPr>
              <a:xfrm>
                <a:off x="2123166" y="1189923"/>
                <a:ext cx="4814543" cy="4225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2984495" y="1690781"/>
                <a:ext cx="3084049" cy="7318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𝑎</m:t>
                      </m:r>
                      <m:d>
                        <m:dPr>
                          <m:ctrlPr>
                            <a:rPr lang="en-US" sz="1600" i="1">
                              <a:latin typeface="Cambria Math" panose="02040503050406030204" pitchFamily="18" charset="0"/>
                            </a:rPr>
                          </m:ctrlPr>
                        </m:dPr>
                        <m:e>
                          <m:r>
                            <a:rPr lang="en-US" sz="1600" i="1">
                              <a:latin typeface="Cambria Math" panose="02040503050406030204" pitchFamily="18" charset="0"/>
                            </a:rPr>
                            <m:t>𝑡</m:t>
                          </m:r>
                        </m:e>
                      </m:d>
                      <m:r>
                        <a:rPr lang="en-US" sz="1600">
                          <a:latin typeface="Cambria Math" panose="02040503050406030204" pitchFamily="18" charset="0"/>
                        </a:rPr>
                        <m:t>=</m:t>
                      </m:r>
                      <m:d>
                        <m:dPr>
                          <m:begChr m:val="{"/>
                          <m:endChr m:val=""/>
                          <m:ctrlPr>
                            <a:rPr lang="en-US" sz="1600" i="1">
                              <a:latin typeface="Cambria Math" panose="02040503050406030204" pitchFamily="18" charset="0"/>
                            </a:rPr>
                          </m:ctrlPr>
                        </m:dPr>
                        <m:e>
                          <m:eqArr>
                            <m:eqArrPr>
                              <m:ctrlPr>
                                <a:rPr lang="en-US" sz="1600" i="1">
                                  <a:latin typeface="Cambria Math" panose="02040503050406030204" pitchFamily="18" charset="0"/>
                                </a:rPr>
                              </m:ctrlPr>
                            </m:eqArrPr>
                            <m:e>
                              <m:sSub>
                                <m:sSubPr>
                                  <m:ctrlPr>
                                    <a:rPr lang="en-US" sz="1600" i="1">
                                      <a:latin typeface="Cambria Math" panose="02040503050406030204" pitchFamily="18" charset="0"/>
                                    </a:rPr>
                                  </m:ctrlPr>
                                </m:sSubPr>
                                <m:e>
                                  <m:r>
                                    <a:rPr lang="en-US" sz="1600" b="1" i="1">
                                      <a:latin typeface="Cambria Math" panose="02040503050406030204" pitchFamily="18" charset="0"/>
                                    </a:rPr>
                                    <m:t>𝒂</m:t>
                                  </m:r>
                                </m:e>
                                <m:sub>
                                  <m:r>
                                    <a:rPr lang="en-US" sz="1600" b="1" i="1">
                                      <a:latin typeface="Cambria Math" panose="02040503050406030204" pitchFamily="18" charset="0"/>
                                    </a:rPr>
                                    <m:t>𝒐𝒑𝒕</m:t>
                                  </m:r>
                                </m:sub>
                              </m:sSub>
                              <m:d>
                                <m:dPr>
                                  <m:ctrlPr>
                                    <a:rPr lang="en-US" sz="1600" b="1" i="1">
                                      <a:latin typeface="Cambria Math" panose="02040503050406030204" pitchFamily="18" charset="0"/>
                                    </a:rPr>
                                  </m:ctrlPr>
                                </m:dPr>
                                <m:e>
                                  <m:r>
                                    <a:rPr lang="en-US" sz="1600" i="1">
                                      <a:latin typeface="Cambria Math" panose="02040503050406030204" pitchFamily="18" charset="0"/>
                                    </a:rPr>
                                    <m:t>𝑡</m:t>
                                  </m:r>
                                </m:e>
                              </m:d>
                              <m:r>
                                <a:rPr lang="en-US" sz="1600">
                                  <a:latin typeface="Cambria Math" panose="02040503050406030204" pitchFamily="18" charset="0"/>
                                </a:rPr>
                                <m:t>,  &amp;</m:t>
                              </m:r>
                              <m:r>
                                <a:rPr lang="en-US" sz="1600" i="1">
                                  <a:latin typeface="Cambria Math" panose="02040503050406030204" pitchFamily="18" charset="0"/>
                                </a:rPr>
                                <m:t>𝑖𝑓</m:t>
                              </m:r>
                              <m:r>
                                <a:rPr lang="en-US" sz="1600">
                                  <a:latin typeface="Cambria Math" panose="02040503050406030204" pitchFamily="18" charset="0"/>
                                </a:rPr>
                                <m:t> </m:t>
                              </m:r>
                              <m:r>
                                <a:rPr lang="en-US" sz="1600" i="1">
                                  <a:latin typeface="Cambria Math" panose="02040503050406030204" pitchFamily="18" charset="0"/>
                                </a:rPr>
                                <m:t>𝑟</m:t>
                              </m:r>
                              <m:r>
                                <a:rPr lang="en-US" sz="1600">
                                  <a:latin typeface="Cambria Math" panose="02040503050406030204" pitchFamily="18" charset="0"/>
                                </a:rPr>
                                <m:t>≥</m:t>
                              </m:r>
                              <m:r>
                                <a:rPr lang="en-US" sz="1600" i="1">
                                  <a:latin typeface="Cambria Math" panose="02040503050406030204" pitchFamily="18" charset="0"/>
                                </a:rPr>
                                <m:t>𝜀</m:t>
                              </m:r>
                            </m:e>
                            <m:e>
                              <m:sSubSup>
                                <m:sSubSupPr>
                                  <m:ctrlPr>
                                    <a:rPr lang="en-US" sz="1600" i="1">
                                      <a:latin typeface="Cambria Math" panose="02040503050406030204" pitchFamily="18" charset="0"/>
                                    </a:rPr>
                                  </m:ctrlPr>
                                </m:sSubSupPr>
                                <m:e>
                                  <m:r>
                                    <a:rPr lang="en-US" sz="1600" i="1">
                                      <a:latin typeface="Cambria Math" panose="02040503050406030204" pitchFamily="18" charset="0"/>
                                    </a:rPr>
                                    <m:t>𝜆</m:t>
                                  </m:r>
                                </m:e>
                                <m:sub>
                                  <m:r>
                                    <a:rPr lang="en-US" sz="1600" i="1">
                                      <a:latin typeface="Cambria Math" panose="02040503050406030204" pitchFamily="18" charset="0"/>
                                    </a:rPr>
                                    <m:t>𝑡</m:t>
                                  </m:r>
                                  <m:r>
                                    <a:rPr lang="en-US" sz="1600">
                                      <a:latin typeface="Cambria Math" panose="02040503050406030204" pitchFamily="18" charset="0"/>
                                    </a:rPr>
                                    <m:t>,</m:t>
                                  </m:r>
                                  <m:r>
                                    <a:rPr lang="en-US" sz="1600" i="1">
                                      <a:latin typeface="Cambria Math" panose="02040503050406030204" pitchFamily="18" charset="0"/>
                                    </a:rPr>
                                    <m:t>𝑖</m:t>
                                  </m:r>
                                </m:sub>
                                <m:sup>
                                  <m:r>
                                    <a:rPr lang="en-US" sz="1600" i="1">
                                      <a:latin typeface="Cambria Math" panose="02040503050406030204" pitchFamily="18" charset="0"/>
                                    </a:rPr>
                                    <m:t>𝑅</m:t>
                                  </m:r>
                                </m:sup>
                              </m:sSubSup>
                              <m:r>
                                <a:rPr lang="en-US" sz="1600">
                                  <a:latin typeface="Cambria Math" panose="02040503050406030204" pitchFamily="18" charset="0"/>
                                </a:rPr>
                                <m:t>~</m:t>
                              </m:r>
                              <m:r>
                                <a:rPr lang="en-US" sz="1600" i="1">
                                  <a:latin typeface="Cambria Math" panose="02040503050406030204" pitchFamily="18" charset="0"/>
                                </a:rPr>
                                <m:t>𝑈</m:t>
                              </m:r>
                              <m:d>
                                <m:dPr>
                                  <m:begChr m:val="{"/>
                                  <m:endChr m:val="}"/>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𝜌</m:t>
                                      </m:r>
                                    </m:e>
                                    <m:sub>
                                      <m:r>
                                        <a:rPr lang="en-US" sz="1600" i="1">
                                          <a:latin typeface="Cambria Math" panose="02040503050406030204" pitchFamily="18" charset="0"/>
                                        </a:rPr>
                                        <m:t>𝜆</m:t>
                                      </m:r>
                                    </m:sub>
                                  </m:sSub>
                                </m:e>
                              </m:d>
                              <m:r>
                                <a:rPr lang="en-US" sz="1600">
                                  <a:latin typeface="Cambria Math" panose="02040503050406030204" pitchFamily="18" charset="0"/>
                                </a:rPr>
                                <m:t> ,  &amp;</m:t>
                              </m:r>
                              <m:r>
                                <a:rPr lang="en-US" sz="1600" i="1">
                                  <a:latin typeface="Cambria Math" panose="02040503050406030204" pitchFamily="18" charset="0"/>
                                </a:rPr>
                                <m:t>𝑖𝑓</m:t>
                              </m:r>
                              <m:r>
                                <a:rPr lang="en-US" sz="1600">
                                  <a:latin typeface="Cambria Math" panose="02040503050406030204" pitchFamily="18" charset="0"/>
                                </a:rPr>
                                <m:t> </m:t>
                              </m:r>
                              <m:r>
                                <a:rPr lang="en-US" sz="1600" i="1">
                                  <a:latin typeface="Cambria Math" panose="02040503050406030204" pitchFamily="18" charset="0"/>
                                </a:rPr>
                                <m:t>𝑟</m:t>
                              </m:r>
                              <m:r>
                                <a:rPr lang="en-US" sz="1600">
                                  <a:latin typeface="Cambria Math" panose="02040503050406030204" pitchFamily="18" charset="0"/>
                                </a:rPr>
                                <m:t>&lt;</m:t>
                              </m:r>
                              <m:r>
                                <a:rPr lang="en-US" sz="1600" i="1">
                                  <a:latin typeface="Cambria Math" panose="02040503050406030204" pitchFamily="18" charset="0"/>
                                </a:rPr>
                                <m:t>𝜀</m:t>
                              </m:r>
                            </m:e>
                          </m:eqArr>
                        </m:e>
                      </m:d>
                    </m:oMath>
                  </m:oMathPara>
                </a14:m>
                <a:endParaRPr lang="en-US" sz="1600" dirty="0">
                  <a:latin typeface="Times" panose="02020603050405020304" pitchFamily="18" charset="0"/>
                  <a:cs typeface="Times" panose="02020603050405020304" pitchFamily="18" charset="0"/>
                </a:endParaRPr>
              </a:p>
            </p:txBody>
          </p:sp>
        </mc:Choice>
        <mc:Fallback xmlns="">
          <p:sp>
            <p:nvSpPr>
              <p:cNvPr id="36" name="Rectangle 35"/>
              <p:cNvSpPr>
                <a:spLocks noRot="1" noChangeAspect="1" noMove="1" noResize="1" noEditPoints="1" noAdjustHandles="1" noChangeArrowheads="1" noChangeShapeType="1" noTextEdit="1"/>
              </p:cNvSpPr>
              <p:nvPr/>
            </p:nvSpPr>
            <p:spPr>
              <a:xfrm>
                <a:off x="2984495" y="1690781"/>
                <a:ext cx="3084049" cy="73186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6316911" y="1844144"/>
                <a:ext cx="70814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ea typeface="Cambria Math" panose="02040503050406030204" pitchFamily="18" charset="0"/>
                        </a:rPr>
                        <m:t>0≤</m:t>
                      </m:r>
                      <m:r>
                        <a:rPr lang="en-US" sz="1200" i="1">
                          <a:latin typeface="Cambria Math" panose="02040503050406030204" pitchFamily="18" charset="0"/>
                        </a:rPr>
                        <m:t>𝜀</m:t>
                      </m:r>
                      <m:r>
                        <a:rPr lang="en-US" sz="1200" i="1">
                          <a:latin typeface="Cambria Math" panose="02040503050406030204" pitchFamily="18" charset="0"/>
                          <a:ea typeface="Cambria Math" panose="02040503050406030204" pitchFamily="18" charset="0"/>
                        </a:rPr>
                        <m:t>≪1</m:t>
                      </m:r>
                    </m:oMath>
                  </m:oMathPara>
                </a14:m>
                <a:endParaRPr lang="en-US" sz="1200" dirty="0">
                  <a:latin typeface="Times" panose="02020603050405020304" pitchFamily="18" charset="0"/>
                  <a:cs typeface="Times" panose="02020603050405020304" pitchFamily="18" charset="0"/>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6316911" y="1844144"/>
                <a:ext cx="708143" cy="184666"/>
              </a:xfrm>
              <a:prstGeom prst="rect">
                <a:avLst/>
              </a:prstGeom>
              <a:blipFill>
                <a:blip r:embed="rId10"/>
                <a:stretch>
                  <a:fillRect l="-4310" r="-5172"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6333719" y="2116678"/>
                <a:ext cx="763029"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ea typeface="Cambria Math" panose="02040503050406030204" pitchFamily="18" charset="0"/>
                        </a:rPr>
                        <m:t>𝑟</m:t>
                      </m:r>
                      <m:r>
                        <a:rPr lang="en-US" sz="1200" i="1">
                          <a:latin typeface="Cambria Math" panose="02040503050406030204" pitchFamily="18" charset="0"/>
                          <a:ea typeface="Cambria Math" panose="02040503050406030204" pitchFamily="18" charset="0"/>
                        </a:rPr>
                        <m:t>~</m:t>
                      </m:r>
                      <m:r>
                        <a:rPr lang="en-US" sz="1200" i="1">
                          <a:latin typeface="Cambria Math" panose="02040503050406030204" pitchFamily="18" charset="0"/>
                          <a:ea typeface="Cambria Math" panose="02040503050406030204" pitchFamily="18" charset="0"/>
                        </a:rPr>
                        <m:t>𝑈</m:t>
                      </m:r>
                      <m:r>
                        <a:rPr lang="en-US" sz="1200" i="1">
                          <a:latin typeface="Cambria Math" panose="02040503050406030204" pitchFamily="18" charset="0"/>
                          <a:ea typeface="Cambria Math" panose="02040503050406030204" pitchFamily="18" charset="0"/>
                        </a:rPr>
                        <m:t>{[0,1]}</m:t>
                      </m:r>
                    </m:oMath>
                  </m:oMathPara>
                </a14:m>
                <a:endParaRPr lang="en-US" sz="1200" dirty="0">
                  <a:latin typeface="Times" panose="02020603050405020304" pitchFamily="18" charset="0"/>
                  <a:cs typeface="Times" panose="02020603050405020304" pitchFamily="18"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6333719" y="2116678"/>
                <a:ext cx="763029" cy="184666"/>
              </a:xfrm>
              <a:prstGeom prst="rect">
                <a:avLst/>
              </a:prstGeom>
              <a:blipFill>
                <a:blip r:embed="rId11"/>
                <a:stretch>
                  <a:fillRect l="-2400" r="-7200" b="-38710"/>
                </a:stretch>
              </a:blipFill>
            </p:spPr>
            <p:txBody>
              <a:bodyPr/>
              <a:lstStyle/>
              <a:p>
                <a:r>
                  <a:rPr lang="en-US">
                    <a:noFill/>
                  </a:rPr>
                  <a:t> </a:t>
                </a:r>
              </a:p>
            </p:txBody>
          </p:sp>
        </mc:Fallback>
      </mc:AlternateContent>
      <p:sp>
        <p:nvSpPr>
          <p:cNvPr id="39" name="TextBox 38"/>
          <p:cNvSpPr txBox="1"/>
          <p:nvPr/>
        </p:nvSpPr>
        <p:spPr>
          <a:xfrm>
            <a:off x="3130345" y="3065821"/>
            <a:ext cx="65" cy="276999"/>
          </a:xfrm>
          <a:prstGeom prst="rect">
            <a:avLst/>
          </a:prstGeom>
          <a:noFill/>
        </p:spPr>
        <p:txBody>
          <a:bodyPr wrap="none" lIns="0" tIns="0" rIns="0" bIns="0" rtlCol="0">
            <a:spAutoFit/>
          </a:bodyPr>
          <a:lstStyle/>
          <a:p>
            <a:endParaRPr lang="en-US" sz="1800" dirty="0">
              <a:latin typeface="Times" panose="02020603050405020304" pitchFamily="18" charset="0"/>
              <a:cs typeface="Times" panose="02020603050405020304" pitchFamily="18" charset="0"/>
            </a:endParaRPr>
          </a:p>
        </p:txBody>
      </p:sp>
      <p:sp>
        <p:nvSpPr>
          <p:cNvPr id="40" name="Rectangle 39"/>
          <p:cNvSpPr/>
          <p:nvPr/>
        </p:nvSpPr>
        <p:spPr>
          <a:xfrm>
            <a:off x="2043360" y="3542775"/>
            <a:ext cx="1324402" cy="323165"/>
          </a:xfrm>
          <a:prstGeom prst="rect">
            <a:avLst/>
          </a:prstGeom>
        </p:spPr>
        <p:txBody>
          <a:bodyPr wrap="none">
            <a:spAutoFit/>
          </a:bodyPr>
          <a:lstStyle/>
          <a:p>
            <a:r>
              <a:rPr lang="en-US" sz="1500" dirty="0">
                <a:solidFill>
                  <a:srgbClr val="FF0000"/>
                </a:solidFill>
                <a:latin typeface="Times" panose="02020603050405020304" pitchFamily="18" charset="0"/>
                <a:cs typeface="Times" panose="02020603050405020304" pitchFamily="18" charset="0"/>
              </a:rPr>
              <a:t>Learning rule :</a:t>
            </a:r>
          </a:p>
        </p:txBody>
      </p:sp>
    </p:spTree>
    <p:extLst>
      <p:ext uri="{BB962C8B-B14F-4D97-AF65-F5344CB8AC3E}">
        <p14:creationId xmlns:p14="http://schemas.microsoft.com/office/powerpoint/2010/main" val="23002783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0" y="71823"/>
            <a:ext cx="8515350" cy="457200"/>
          </a:xfrm>
        </p:spPr>
        <p:txBody>
          <a:bodyPr>
            <a:noAutofit/>
          </a:bodyPr>
          <a:lstStyle/>
          <a:p>
            <a:r>
              <a:rPr lang="en-US" sz="3000" dirty="0">
                <a:solidFill>
                  <a:srgbClr val="C00000"/>
                </a:solidFill>
                <a:latin typeface="Times" panose="02020603050405020304" pitchFamily="18" charset="0"/>
                <a:cs typeface="Times" panose="02020603050405020304" pitchFamily="18" charset="0"/>
              </a:rPr>
              <a:t>Level II: MGCC Agent Power Management </a:t>
            </a:r>
          </a:p>
        </p:txBody>
      </p:sp>
      <p:sp>
        <p:nvSpPr>
          <p:cNvPr id="21" name="Right Brace 20"/>
          <p:cNvSpPr/>
          <p:nvPr/>
        </p:nvSpPr>
        <p:spPr>
          <a:xfrm>
            <a:off x="4529138" y="1723493"/>
            <a:ext cx="232431" cy="207749"/>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latin typeface="Times" panose="02020603050405020304" pitchFamily="18" charset="0"/>
              <a:cs typeface="Times" panose="02020603050405020304" pitchFamily="18" charset="0"/>
            </a:endParaRPr>
          </a:p>
        </p:txBody>
      </p:sp>
      <p:sp>
        <p:nvSpPr>
          <p:cNvPr id="22" name="Right Brace 21"/>
          <p:cNvSpPr/>
          <p:nvPr/>
        </p:nvSpPr>
        <p:spPr>
          <a:xfrm>
            <a:off x="4534256" y="2392906"/>
            <a:ext cx="232431" cy="162080"/>
          </a:xfrm>
          <a:prstGeom prst="rightBrace">
            <a:avLst/>
          </a:prstGeom>
          <a:ln w="19050">
            <a:solidFill>
              <a:srgbClr val="01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latin typeface="Times" panose="02020603050405020304" pitchFamily="18" charset="0"/>
              <a:cs typeface="Times" panose="02020603050405020304" pitchFamily="18" charset="0"/>
            </a:endParaRPr>
          </a:p>
        </p:txBody>
      </p:sp>
      <p:sp>
        <p:nvSpPr>
          <p:cNvPr id="23" name="Right Brace 22"/>
          <p:cNvSpPr/>
          <p:nvPr/>
        </p:nvSpPr>
        <p:spPr>
          <a:xfrm>
            <a:off x="4568880" y="4656615"/>
            <a:ext cx="232431" cy="923672"/>
          </a:xfrm>
          <a:prstGeom prst="rightBrace">
            <a:avLst/>
          </a:prstGeom>
          <a:ln w="19050">
            <a:solidFill>
              <a:srgbClr val="01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latin typeface="Times" panose="02020603050405020304" pitchFamily="18" charset="0"/>
              <a:cs typeface="Times" panose="02020603050405020304" pitchFamily="18" charset="0"/>
            </a:endParaRPr>
          </a:p>
        </p:txBody>
      </p:sp>
      <p:sp>
        <p:nvSpPr>
          <p:cNvPr id="24" name="TextBox 23"/>
          <p:cNvSpPr txBox="1"/>
          <p:nvPr/>
        </p:nvSpPr>
        <p:spPr>
          <a:xfrm>
            <a:off x="4872535" y="1673332"/>
            <a:ext cx="4207172" cy="584775"/>
          </a:xfrm>
          <a:prstGeom prst="rect">
            <a:avLst/>
          </a:prstGeom>
          <a:noFill/>
        </p:spPr>
        <p:txBody>
          <a:bodyPr wrap="square" rtlCol="0">
            <a:spAutoFit/>
          </a:bodyPr>
          <a:lstStyle/>
          <a:p>
            <a:pPr algn="l"/>
            <a:r>
              <a:rPr lang="en-US" sz="1600" dirty="0">
                <a:latin typeface="Times" panose="02020603050405020304" pitchFamily="18" charset="0"/>
                <a:cs typeface="Times" panose="02020603050405020304" pitchFamily="18" charset="0"/>
              </a:rPr>
              <a:t>The objective minimize each MG’s total cost of operation. </a:t>
            </a:r>
          </a:p>
        </p:txBody>
      </p:sp>
      <p:sp>
        <p:nvSpPr>
          <p:cNvPr id="25" name="TextBox 24"/>
          <p:cNvSpPr txBox="1"/>
          <p:nvPr/>
        </p:nvSpPr>
        <p:spPr>
          <a:xfrm>
            <a:off x="4872535" y="2176724"/>
            <a:ext cx="4128590" cy="830997"/>
          </a:xfrm>
          <a:prstGeom prst="rect">
            <a:avLst/>
          </a:prstGeom>
          <a:noFill/>
        </p:spPr>
        <p:txBody>
          <a:bodyPr wrap="square" rtlCol="0">
            <a:spAutoFit/>
          </a:bodyPr>
          <a:lstStyle/>
          <a:p>
            <a:pPr algn="l"/>
            <a:r>
              <a:rPr lang="en-US" sz="1600" dirty="0">
                <a:latin typeface="Times" panose="02020603050405020304" pitchFamily="18" charset="0"/>
                <a:cs typeface="Times" panose="02020603050405020304" pitchFamily="18" charset="0"/>
              </a:rPr>
              <a:t>The fuel consumption of diesel generators (DGs) can be expressed as a quadratic polynomial function. </a:t>
            </a:r>
          </a:p>
        </p:txBody>
      </p:sp>
      <p:sp>
        <p:nvSpPr>
          <p:cNvPr id="26" name="Right Brace 25"/>
          <p:cNvSpPr/>
          <p:nvPr/>
        </p:nvSpPr>
        <p:spPr>
          <a:xfrm>
            <a:off x="4568880" y="3720938"/>
            <a:ext cx="232431" cy="586590"/>
          </a:xfrm>
          <a:prstGeom prst="rightBrace">
            <a:avLst/>
          </a:prstGeom>
          <a:ln w="19050">
            <a:solidFill>
              <a:srgbClr val="01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latin typeface="Times" panose="02020603050405020304" pitchFamily="18" charset="0"/>
              <a:cs typeface="Times" panose="02020603050405020304" pitchFamily="18" charset="0"/>
            </a:endParaRPr>
          </a:p>
        </p:txBody>
      </p:sp>
      <p:sp>
        <p:nvSpPr>
          <p:cNvPr id="41" name="TextBox 40"/>
          <p:cNvSpPr txBox="1"/>
          <p:nvPr/>
        </p:nvSpPr>
        <p:spPr>
          <a:xfrm>
            <a:off x="4858247" y="3029860"/>
            <a:ext cx="4128590" cy="584775"/>
          </a:xfrm>
          <a:prstGeom prst="rect">
            <a:avLst/>
          </a:prstGeom>
          <a:noFill/>
        </p:spPr>
        <p:txBody>
          <a:bodyPr wrap="square" rtlCol="0">
            <a:spAutoFit/>
          </a:bodyPr>
          <a:lstStyle/>
          <a:p>
            <a:pPr algn="l"/>
            <a:r>
              <a:rPr lang="en-US" sz="1600" dirty="0">
                <a:latin typeface="Times" panose="02020603050405020304" pitchFamily="18" charset="0"/>
                <a:cs typeface="Times" panose="02020603050405020304" pitchFamily="18" charset="0"/>
              </a:rPr>
              <a:t>Power exchange limit between the MG and the upstream utility grid</a:t>
            </a:r>
          </a:p>
        </p:txBody>
      </p:sp>
      <p:sp>
        <p:nvSpPr>
          <p:cNvPr id="42" name="TextBox 41"/>
          <p:cNvSpPr txBox="1"/>
          <p:nvPr/>
        </p:nvSpPr>
        <p:spPr>
          <a:xfrm>
            <a:off x="4872535" y="3740960"/>
            <a:ext cx="4143692" cy="584775"/>
          </a:xfrm>
          <a:prstGeom prst="rect">
            <a:avLst/>
          </a:prstGeom>
          <a:noFill/>
        </p:spPr>
        <p:txBody>
          <a:bodyPr wrap="square" rtlCol="0">
            <a:spAutoFit/>
          </a:bodyPr>
          <a:lstStyle/>
          <a:p>
            <a:pPr algn="l"/>
            <a:r>
              <a:rPr lang="en-US" sz="1600" dirty="0">
                <a:latin typeface="Times" panose="02020603050405020304" pitchFamily="18" charset="0"/>
                <a:cs typeface="Times" panose="02020603050405020304" pitchFamily="18" charset="0"/>
              </a:rPr>
              <a:t>DG active/reactive power output limits, and DG ramping constraint</a:t>
            </a:r>
          </a:p>
        </p:txBody>
      </p:sp>
      <p:sp>
        <p:nvSpPr>
          <p:cNvPr id="43" name="TextBox 42"/>
          <p:cNvSpPr txBox="1"/>
          <p:nvPr/>
        </p:nvSpPr>
        <p:spPr>
          <a:xfrm>
            <a:off x="4872535" y="4877611"/>
            <a:ext cx="3854892" cy="584775"/>
          </a:xfrm>
          <a:prstGeom prst="rect">
            <a:avLst/>
          </a:prstGeom>
          <a:noFill/>
        </p:spPr>
        <p:txBody>
          <a:bodyPr wrap="square" rtlCol="0">
            <a:spAutoFit/>
          </a:bodyPr>
          <a:lstStyle/>
          <a:p>
            <a:r>
              <a:rPr lang="en-US" sz="1600" dirty="0">
                <a:latin typeface="Times" panose="02020603050405020304" pitchFamily="18" charset="0"/>
                <a:cs typeface="Times" panose="02020603050405020304" pitchFamily="18" charset="0"/>
              </a:rPr>
              <a:t>Line active/reactive flow calculations, and line flow limit constraint</a:t>
            </a:r>
          </a:p>
        </p:txBody>
      </p:sp>
      <p:sp>
        <p:nvSpPr>
          <p:cNvPr id="44" name="TextBox 43"/>
          <p:cNvSpPr txBox="1"/>
          <p:nvPr/>
        </p:nvSpPr>
        <p:spPr>
          <a:xfrm>
            <a:off x="30177" y="582756"/>
            <a:ext cx="8974624" cy="1015663"/>
          </a:xfrm>
          <a:prstGeom prst="rect">
            <a:avLst/>
          </a:prstGeom>
          <a:noFill/>
        </p:spPr>
        <p:txBody>
          <a:bodyPr wrap="square" rtlCol="0">
            <a:spAutoFit/>
          </a:bodyPr>
          <a:lstStyle/>
          <a:p>
            <a:pPr algn="just"/>
            <a:r>
              <a:rPr lang="en-US" sz="2000" dirty="0">
                <a:latin typeface="Times" panose="02020603050405020304" pitchFamily="18" charset="0"/>
                <a:cs typeface="Times" panose="02020603050405020304" pitchFamily="18" charset="0"/>
              </a:rPr>
              <a:t>To simulate the environment, each MG receives the price signals as action from the utility to solve the constrained power management problem within a moving decision window. </a:t>
            </a:r>
          </a:p>
        </p:txBody>
      </p:sp>
      <p:sp>
        <p:nvSpPr>
          <p:cNvPr id="45" name="Right Brace 44"/>
          <p:cNvSpPr/>
          <p:nvPr/>
        </p:nvSpPr>
        <p:spPr>
          <a:xfrm>
            <a:off x="4556012" y="3059768"/>
            <a:ext cx="232431" cy="312083"/>
          </a:xfrm>
          <a:prstGeom prst="rightBrace">
            <a:avLst/>
          </a:prstGeom>
          <a:ln w="19050">
            <a:solidFill>
              <a:srgbClr val="01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latin typeface="Times" panose="02020603050405020304" pitchFamily="18" charset="0"/>
              <a:cs typeface="Times" panose="02020603050405020304" pitchFamily="18" charset="0"/>
            </a:endParaRPr>
          </a:p>
        </p:txBody>
      </p:sp>
      <p:sp>
        <p:nvSpPr>
          <p:cNvPr id="46" name="TextBox 45"/>
          <p:cNvSpPr txBox="1"/>
          <p:nvPr/>
        </p:nvSpPr>
        <p:spPr>
          <a:xfrm>
            <a:off x="3130345" y="3087944"/>
            <a:ext cx="65" cy="276999"/>
          </a:xfrm>
          <a:prstGeom prst="rect">
            <a:avLst/>
          </a:prstGeom>
          <a:noFill/>
        </p:spPr>
        <p:txBody>
          <a:bodyPr wrap="none" lIns="0" tIns="0" rIns="0" bIns="0" rtlCol="0">
            <a:spAutoFit/>
          </a:bodyPr>
          <a:lstStyle/>
          <a:p>
            <a:endParaRPr lang="en-US" sz="1800" dirty="0">
              <a:latin typeface="Times" panose="02020603050405020304" pitchFamily="18" charset="0"/>
              <a:cs typeface="Times" panose="02020603050405020304" pitchFamily="18" charset="0"/>
            </a:endParaRPr>
          </a:p>
        </p:txBody>
      </p:sp>
      <mc:AlternateContent xmlns:mc="http://schemas.openxmlformats.org/markup-compatibility/2006" xmlns:a14="http://schemas.microsoft.com/office/drawing/2010/main">
        <mc:Choice Requires="a14">
          <p:sp>
            <p:nvSpPr>
              <p:cNvPr id="47" name="Rectangle 46"/>
              <p:cNvSpPr/>
              <p:nvPr/>
            </p:nvSpPr>
            <p:spPr>
              <a:xfrm>
                <a:off x="840295" y="1524000"/>
                <a:ext cx="2338654" cy="611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1200" i="1">
                              <a:latin typeface="Cambria Math" panose="02040503050406030204" pitchFamily="18" charset="0"/>
                            </a:rPr>
                          </m:ctrlPr>
                        </m:funcPr>
                        <m:fName>
                          <m:limLow>
                            <m:limLowPr>
                              <m:ctrlPr>
                                <a:rPr lang="en-US" sz="1200" i="1">
                                  <a:latin typeface="Cambria Math" panose="02040503050406030204" pitchFamily="18" charset="0"/>
                                </a:rPr>
                              </m:ctrlPr>
                            </m:limLowPr>
                            <m:e>
                              <m:r>
                                <m:rPr>
                                  <m:sty m:val="p"/>
                                </m:rPr>
                                <a:rPr lang="en-US" sz="1200">
                                  <a:latin typeface="Cambria Math" panose="02040503050406030204" pitchFamily="18" charset="0"/>
                                </a:rPr>
                                <m:t>min</m:t>
                              </m:r>
                            </m:e>
                            <m:lim>
                              <m:sSub>
                                <m:sSubPr>
                                  <m:ctrlPr>
                                    <a:rPr lang="en-US" sz="1200" i="1">
                                      <a:latin typeface="Cambria Math" panose="02040503050406030204" pitchFamily="18" charset="0"/>
                                    </a:rPr>
                                  </m:ctrlPr>
                                </m:sSubPr>
                                <m:e>
                                  <m:r>
                                    <a:rPr lang="en-US" sz="1200" i="1">
                                      <a:latin typeface="Cambria Math" panose="02040503050406030204" pitchFamily="18" charset="0"/>
                                    </a:rPr>
                                    <m:t>𝑥</m:t>
                                  </m:r>
                                </m:e>
                                <m:sub>
                                  <m:r>
                                    <a:rPr lang="en-US" sz="1200" i="1">
                                      <a:latin typeface="Cambria Math" panose="02040503050406030204" pitchFamily="18" charset="0"/>
                                    </a:rPr>
                                    <m:t>𝑝</m:t>
                                  </m:r>
                                </m:sub>
                              </m:sSub>
                              <m:r>
                                <a:rPr lang="en-US" sz="1200">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𝑥</m:t>
                                  </m:r>
                                </m:e>
                                <m:sub>
                                  <m:r>
                                    <a:rPr lang="en-US" sz="1200" i="1">
                                      <a:latin typeface="Cambria Math" panose="02040503050406030204" pitchFamily="18" charset="0"/>
                                    </a:rPr>
                                    <m:t>𝑞</m:t>
                                  </m:r>
                                </m:sub>
                              </m:sSub>
                            </m:lim>
                          </m:limLow>
                        </m:fName>
                        <m:e>
                          <m:nary>
                            <m:naryPr>
                              <m:chr m:val="∑"/>
                              <m:limLoc m:val="undOvr"/>
                              <m:ctrlPr>
                                <a:rPr lang="en-US" sz="1200" i="1">
                                  <a:latin typeface="Cambria Math" panose="02040503050406030204" pitchFamily="18" charset="0"/>
                                </a:rPr>
                              </m:ctrlPr>
                            </m:naryPr>
                            <m:sub>
                              <m:r>
                                <a:rPr lang="en-US" sz="1200" i="1">
                                  <a:latin typeface="Cambria Math" panose="02040503050406030204" pitchFamily="18" charset="0"/>
                                </a:rPr>
                                <m:t>𝑡</m:t>
                              </m:r>
                            </m:sub>
                            <m:sup>
                              <m:r>
                                <a:rPr lang="en-US" sz="1200" i="1">
                                  <a:latin typeface="Cambria Math" panose="02040503050406030204" pitchFamily="18" charset="0"/>
                                </a:rPr>
                                <m:t>𝑇</m:t>
                              </m:r>
                              <m:r>
                                <a:rPr lang="en-US" sz="1200">
                                  <a:latin typeface="Cambria Math" panose="02040503050406030204" pitchFamily="18" charset="0"/>
                                </a:rPr>
                                <m:t>+</m:t>
                              </m:r>
                              <m:r>
                                <a:rPr lang="en-US" sz="1200" i="1">
                                  <a:latin typeface="Cambria Math" panose="02040503050406030204" pitchFamily="18" charset="0"/>
                                </a:rPr>
                                <m:t>𝑡</m:t>
                              </m:r>
                            </m:sup>
                            <m:e>
                              <m:d>
                                <m:dPr>
                                  <m:ctrlPr>
                                    <a:rPr lang="en-US" sz="1200" i="1">
                                      <a:latin typeface="Cambria Math" panose="02040503050406030204" pitchFamily="18" charset="0"/>
                                    </a:rPr>
                                  </m:ctrlPr>
                                </m:dPr>
                                <m:e>
                                  <m:r>
                                    <a:rPr lang="en-US" sz="1200">
                                      <a:latin typeface="Cambria Math" panose="02040503050406030204" pitchFamily="18" charset="0"/>
                                    </a:rPr>
                                    <m:t>−</m:t>
                                  </m:r>
                                  <m:sSubSup>
                                    <m:sSubSupPr>
                                      <m:ctrlPr>
                                        <a:rPr lang="en-US" sz="1200" i="1">
                                          <a:latin typeface="Cambria Math" panose="02040503050406030204" pitchFamily="18" charset="0"/>
                                        </a:rPr>
                                      </m:ctrlPr>
                                    </m:sSubSupPr>
                                    <m:e>
                                      <m:r>
                                        <a:rPr lang="en-US" sz="1200" i="1">
                                          <a:latin typeface="Cambria Math" panose="02040503050406030204" pitchFamily="18" charset="0"/>
                                        </a:rPr>
                                        <m:t>𝜆</m:t>
                                      </m:r>
                                    </m:e>
                                    <m:sub>
                                      <m:r>
                                        <a:rPr lang="en-US" sz="1200" i="1">
                                          <a:latin typeface="Cambria Math" panose="02040503050406030204" pitchFamily="18" charset="0"/>
                                        </a:rPr>
                                        <m:t>𝑡</m:t>
                                      </m:r>
                                      <m:r>
                                        <a:rPr lang="en-US" sz="1200">
                                          <a:latin typeface="Cambria Math" panose="02040503050406030204" pitchFamily="18" charset="0"/>
                                        </a:rPr>
                                        <m:t>,</m:t>
                                      </m:r>
                                      <m:r>
                                        <a:rPr lang="en-US" sz="1200" i="1">
                                          <a:latin typeface="Cambria Math" panose="02040503050406030204" pitchFamily="18" charset="0"/>
                                        </a:rPr>
                                        <m:t>𝑛</m:t>
                                      </m:r>
                                    </m:sub>
                                    <m:sup>
                                      <m:r>
                                        <a:rPr lang="en-US" sz="1200" i="1">
                                          <a:latin typeface="Cambria Math" panose="02040503050406030204" pitchFamily="18" charset="0"/>
                                        </a:rPr>
                                        <m:t>𝑅</m:t>
                                      </m:r>
                                    </m:sup>
                                  </m:sSubSup>
                                  <m:sSubSup>
                                    <m:sSubSupPr>
                                      <m:ctrlPr>
                                        <a:rPr lang="en-US" sz="1200" i="1">
                                          <a:latin typeface="Cambria Math" panose="02040503050406030204" pitchFamily="18" charset="0"/>
                                        </a:rPr>
                                      </m:ctrlPr>
                                    </m:sSubSupPr>
                                    <m:e>
                                      <m:r>
                                        <a:rPr lang="en-US" sz="1200" i="1">
                                          <a:latin typeface="Cambria Math" panose="02040503050406030204" pitchFamily="18" charset="0"/>
                                        </a:rPr>
                                        <m:t>𝑃</m:t>
                                      </m:r>
                                    </m:e>
                                    <m:sub>
                                      <m:r>
                                        <a:rPr lang="en-US" sz="1200" i="1">
                                          <a:latin typeface="Cambria Math" panose="02040503050406030204" pitchFamily="18" charset="0"/>
                                        </a:rPr>
                                        <m:t>𝑡</m:t>
                                      </m:r>
                                      <m:r>
                                        <a:rPr lang="en-US" sz="1200">
                                          <a:latin typeface="Cambria Math" panose="02040503050406030204" pitchFamily="18" charset="0"/>
                                        </a:rPr>
                                        <m:t>,</m:t>
                                      </m:r>
                                      <m:r>
                                        <a:rPr lang="en-US" sz="1200" i="1">
                                          <a:latin typeface="Cambria Math" panose="02040503050406030204" pitchFamily="18" charset="0"/>
                                        </a:rPr>
                                        <m:t>𝑛</m:t>
                                      </m:r>
                                    </m:sub>
                                    <m:sup>
                                      <m:r>
                                        <a:rPr lang="en-US" sz="1200" i="1">
                                          <a:latin typeface="Cambria Math" panose="02040503050406030204" pitchFamily="18" charset="0"/>
                                        </a:rPr>
                                        <m:t>𝑃𝐶𝐶</m:t>
                                      </m:r>
                                    </m:sup>
                                  </m:sSubSup>
                                  <m:r>
                                    <a:rPr lang="en-US" sz="1200">
                                      <a:latin typeface="Cambria Math" panose="02040503050406030204" pitchFamily="18" charset="0"/>
                                    </a:rPr>
                                    <m:t>+</m:t>
                                  </m:r>
                                  <m:sSubSup>
                                    <m:sSubSupPr>
                                      <m:ctrlPr>
                                        <a:rPr lang="en-US" sz="1200" i="1">
                                          <a:latin typeface="Cambria Math" panose="02040503050406030204" pitchFamily="18" charset="0"/>
                                        </a:rPr>
                                      </m:ctrlPr>
                                    </m:sSubSupPr>
                                    <m:e>
                                      <m:r>
                                        <a:rPr lang="en-US" sz="1200" i="1">
                                          <a:latin typeface="Cambria Math" panose="02040503050406030204" pitchFamily="18" charset="0"/>
                                        </a:rPr>
                                        <m:t>𝜆</m:t>
                                      </m:r>
                                    </m:e>
                                    <m:sub>
                                      <m:r>
                                        <a:rPr lang="en-US" sz="1200" i="1">
                                          <a:latin typeface="Cambria Math" panose="02040503050406030204" pitchFamily="18" charset="0"/>
                                        </a:rPr>
                                        <m:t>𝑖</m:t>
                                      </m:r>
                                      <m:r>
                                        <a:rPr lang="en-US" sz="1200">
                                          <a:latin typeface="Cambria Math" panose="02040503050406030204" pitchFamily="18" charset="0"/>
                                        </a:rPr>
                                        <m:t>,</m:t>
                                      </m:r>
                                      <m:r>
                                        <a:rPr lang="en-US" sz="1200" i="1">
                                          <a:latin typeface="Cambria Math" panose="02040503050406030204" pitchFamily="18" charset="0"/>
                                        </a:rPr>
                                        <m:t>𝑡</m:t>
                                      </m:r>
                                      <m:r>
                                        <a:rPr lang="en-US" sz="1200">
                                          <a:latin typeface="Cambria Math" panose="02040503050406030204" pitchFamily="18" charset="0"/>
                                        </a:rPr>
                                        <m:t>,</m:t>
                                      </m:r>
                                      <m:r>
                                        <a:rPr lang="en-US" sz="1200" i="1">
                                          <a:latin typeface="Cambria Math" panose="02040503050406030204" pitchFamily="18" charset="0"/>
                                        </a:rPr>
                                        <m:t>𝑛</m:t>
                                      </m:r>
                                    </m:sub>
                                    <m:sup>
                                      <m:r>
                                        <a:rPr lang="en-US" sz="1200" i="1">
                                          <a:latin typeface="Cambria Math" panose="02040503050406030204" pitchFamily="18" charset="0"/>
                                        </a:rPr>
                                        <m:t>𝐹</m:t>
                                      </m:r>
                                    </m:sup>
                                  </m:sSubSup>
                                  <m:sSub>
                                    <m:sSubPr>
                                      <m:ctrlPr>
                                        <a:rPr lang="en-US" sz="1200" i="1">
                                          <a:latin typeface="Cambria Math" panose="02040503050406030204" pitchFamily="18" charset="0"/>
                                        </a:rPr>
                                      </m:ctrlPr>
                                    </m:sSubPr>
                                    <m:e>
                                      <m:r>
                                        <a:rPr lang="en-US" sz="1200" i="1">
                                          <a:latin typeface="Cambria Math" panose="02040503050406030204" pitchFamily="18" charset="0"/>
                                        </a:rPr>
                                        <m:t>𝐹</m:t>
                                      </m:r>
                                    </m:e>
                                    <m:sub>
                                      <m:r>
                                        <a:rPr lang="en-US" sz="1200" i="1">
                                          <a:latin typeface="Cambria Math" panose="02040503050406030204" pitchFamily="18" charset="0"/>
                                        </a:rPr>
                                        <m:t>𝑖</m:t>
                                      </m:r>
                                      <m:r>
                                        <a:rPr lang="en-US" sz="1200">
                                          <a:latin typeface="Cambria Math" panose="02040503050406030204" pitchFamily="18" charset="0"/>
                                        </a:rPr>
                                        <m:t>,</m:t>
                                      </m:r>
                                      <m:r>
                                        <a:rPr lang="en-US" sz="1200" i="1">
                                          <a:latin typeface="Cambria Math" panose="02040503050406030204" pitchFamily="18" charset="0"/>
                                        </a:rPr>
                                        <m:t>𝑡</m:t>
                                      </m:r>
                                      <m:r>
                                        <a:rPr lang="en-US" sz="1200">
                                          <a:latin typeface="Cambria Math" panose="02040503050406030204" pitchFamily="18" charset="0"/>
                                        </a:rPr>
                                        <m:t>,</m:t>
                                      </m:r>
                                      <m:r>
                                        <a:rPr lang="en-US" sz="1200" i="1">
                                          <a:latin typeface="Cambria Math" panose="02040503050406030204" pitchFamily="18" charset="0"/>
                                        </a:rPr>
                                        <m:t>𝑛</m:t>
                                      </m:r>
                                    </m:sub>
                                  </m:sSub>
                                </m:e>
                              </m:d>
                            </m:e>
                          </m:nary>
                        </m:e>
                      </m:func>
                    </m:oMath>
                  </m:oMathPara>
                </a14:m>
                <a:endParaRPr lang="en-US" sz="1200" dirty="0">
                  <a:latin typeface="Times" panose="02020603050405020304" pitchFamily="18" charset="0"/>
                  <a:cs typeface="Times" panose="02020603050405020304" pitchFamily="18" charset="0"/>
                </a:endParaRPr>
              </a:p>
            </p:txBody>
          </p:sp>
        </mc:Choice>
        <mc:Fallback xmlns="">
          <p:sp>
            <p:nvSpPr>
              <p:cNvPr id="47" name="Rectangle 46"/>
              <p:cNvSpPr>
                <a:spLocks noRot="1" noChangeAspect="1" noMove="1" noResize="1" noEditPoints="1" noAdjustHandles="1" noChangeArrowheads="1" noChangeShapeType="1" noTextEdit="1"/>
              </p:cNvSpPr>
              <p:nvPr/>
            </p:nvSpPr>
            <p:spPr>
              <a:xfrm>
                <a:off x="840295" y="1524000"/>
                <a:ext cx="2338654" cy="611642"/>
              </a:xfrm>
              <a:prstGeom prst="rect">
                <a:avLst/>
              </a:prstGeom>
              <a:blipFill>
                <a:blip r:embed="rId3"/>
                <a:stretch>
                  <a:fillRect/>
                </a:stretch>
              </a:blipFill>
            </p:spPr>
            <p:txBody>
              <a:bodyPr/>
              <a:lstStyle/>
              <a:p>
                <a:r>
                  <a:rPr lang="en-US">
                    <a:noFill/>
                  </a:rPr>
                  <a:t> </a:t>
                </a:r>
              </a:p>
            </p:txBody>
          </p:sp>
        </mc:Fallback>
      </mc:AlternateContent>
      <p:sp>
        <p:nvSpPr>
          <p:cNvPr id="48" name="TextBox 47"/>
          <p:cNvSpPr txBox="1"/>
          <p:nvPr/>
        </p:nvSpPr>
        <p:spPr>
          <a:xfrm>
            <a:off x="76200" y="2284057"/>
            <a:ext cx="402674" cy="276999"/>
          </a:xfrm>
          <a:prstGeom prst="rect">
            <a:avLst/>
          </a:prstGeom>
          <a:noFill/>
        </p:spPr>
        <p:txBody>
          <a:bodyPr wrap="none" rtlCol="0">
            <a:spAutoFit/>
          </a:bodyPr>
          <a:lstStyle/>
          <a:p>
            <a:r>
              <a:rPr lang="en-US" sz="1200" dirty="0" err="1">
                <a:latin typeface="Times" panose="02020603050405020304" pitchFamily="18" charset="0"/>
                <a:cs typeface="Times" panose="02020603050405020304" pitchFamily="18" charset="0"/>
              </a:rPr>
              <a:t>s.t.</a:t>
            </a:r>
            <a:r>
              <a:rPr lang="en-US" sz="1200" dirty="0">
                <a:latin typeface="Times" panose="02020603050405020304" pitchFamily="18" charset="0"/>
                <a:cs typeface="Times" panose="02020603050405020304" pitchFamily="18" charset="0"/>
              </a:rPr>
              <a:t> </a:t>
            </a:r>
          </a:p>
        </p:txBody>
      </p:sp>
      <mc:AlternateContent xmlns:mc="http://schemas.openxmlformats.org/markup-compatibility/2006" xmlns:a14="http://schemas.microsoft.com/office/drawing/2010/main">
        <mc:Choice Requires="a14">
          <p:sp>
            <p:nvSpPr>
              <p:cNvPr id="49" name="Rectangle 48"/>
              <p:cNvSpPr/>
              <p:nvPr/>
            </p:nvSpPr>
            <p:spPr>
              <a:xfrm>
                <a:off x="798183" y="2279041"/>
                <a:ext cx="2342373" cy="3416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rPr>
                            <m:t>𝐹</m:t>
                          </m:r>
                        </m:e>
                        <m:sub>
                          <m:r>
                            <a:rPr lang="en-US" sz="1200" i="1">
                              <a:latin typeface="Cambria Math" panose="02040503050406030204" pitchFamily="18" charset="0"/>
                            </a:rPr>
                            <m:t>𝑖</m:t>
                          </m:r>
                          <m:r>
                            <a:rPr lang="en-US" sz="1200">
                              <a:latin typeface="Cambria Math" panose="02040503050406030204" pitchFamily="18" charset="0"/>
                            </a:rPr>
                            <m:t>,</m:t>
                          </m:r>
                          <m:r>
                            <a:rPr lang="en-US" sz="1200" i="1">
                              <a:latin typeface="Cambria Math" panose="02040503050406030204" pitchFamily="18" charset="0"/>
                            </a:rPr>
                            <m:t>𝑡</m:t>
                          </m:r>
                          <m:r>
                            <a:rPr lang="en-US" sz="1200">
                              <a:latin typeface="Cambria Math" panose="02040503050406030204" pitchFamily="18" charset="0"/>
                            </a:rPr>
                            <m:t>,</m:t>
                          </m:r>
                          <m:r>
                            <a:rPr lang="en-US" sz="1200" i="1">
                              <a:latin typeface="Cambria Math" panose="02040503050406030204" pitchFamily="18" charset="0"/>
                            </a:rPr>
                            <m:t>𝑛</m:t>
                          </m:r>
                        </m:sub>
                      </m:sSub>
                      <m:r>
                        <a:rPr lang="en-US" sz="1200">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𝑎</m:t>
                          </m:r>
                        </m:e>
                        <m:sub>
                          <m:r>
                            <a:rPr lang="en-US" sz="1200" i="1">
                              <a:latin typeface="Cambria Math" panose="02040503050406030204" pitchFamily="18" charset="0"/>
                            </a:rPr>
                            <m:t>𝑓</m:t>
                          </m:r>
                        </m:sub>
                      </m:sSub>
                      <m:sSup>
                        <m:sSupPr>
                          <m:ctrlPr>
                            <a:rPr lang="en-US" sz="1200" i="1">
                              <a:latin typeface="Cambria Math" panose="02040503050406030204" pitchFamily="18" charset="0"/>
                            </a:rPr>
                          </m:ctrlPr>
                        </m:sSupPr>
                        <m:e>
                          <m:d>
                            <m:dPr>
                              <m:ctrlPr>
                                <a:rPr lang="en-US" sz="1200" i="1">
                                  <a:latin typeface="Cambria Math" panose="02040503050406030204" pitchFamily="18" charset="0"/>
                                </a:rPr>
                              </m:ctrlPr>
                            </m:dPr>
                            <m:e>
                              <m:sSubSup>
                                <m:sSubSupPr>
                                  <m:ctrlPr>
                                    <a:rPr lang="en-US" sz="1200" i="1">
                                      <a:latin typeface="Cambria Math" panose="02040503050406030204" pitchFamily="18" charset="0"/>
                                    </a:rPr>
                                  </m:ctrlPr>
                                </m:sSubSupPr>
                                <m:e>
                                  <m:r>
                                    <a:rPr lang="en-US" sz="1200" i="1">
                                      <a:latin typeface="Cambria Math" panose="02040503050406030204" pitchFamily="18" charset="0"/>
                                    </a:rPr>
                                    <m:t>𝑃</m:t>
                                  </m:r>
                                </m:e>
                                <m:sub>
                                  <m:r>
                                    <a:rPr lang="en-US" sz="1200" i="1">
                                      <a:latin typeface="Cambria Math" panose="02040503050406030204" pitchFamily="18" charset="0"/>
                                    </a:rPr>
                                    <m:t>𝑖</m:t>
                                  </m:r>
                                  <m:r>
                                    <a:rPr lang="en-US" sz="1200">
                                      <a:latin typeface="Cambria Math" panose="02040503050406030204" pitchFamily="18" charset="0"/>
                                    </a:rPr>
                                    <m:t>,</m:t>
                                  </m:r>
                                  <m:r>
                                    <a:rPr lang="en-US" sz="1200" i="1">
                                      <a:latin typeface="Cambria Math" panose="02040503050406030204" pitchFamily="18" charset="0"/>
                                    </a:rPr>
                                    <m:t>𝑡</m:t>
                                  </m:r>
                                  <m:r>
                                    <a:rPr lang="en-US" sz="1200">
                                      <a:latin typeface="Cambria Math" panose="02040503050406030204" pitchFamily="18" charset="0"/>
                                    </a:rPr>
                                    <m:t>,</m:t>
                                  </m:r>
                                  <m:r>
                                    <a:rPr lang="en-US" sz="1200" i="1">
                                      <a:latin typeface="Cambria Math" panose="02040503050406030204" pitchFamily="18" charset="0"/>
                                    </a:rPr>
                                    <m:t>𝑛</m:t>
                                  </m:r>
                                </m:sub>
                                <m:sup>
                                  <m:r>
                                    <a:rPr lang="en-US" sz="1200" i="1">
                                      <a:latin typeface="Cambria Math" panose="02040503050406030204" pitchFamily="18" charset="0"/>
                                    </a:rPr>
                                    <m:t>𝐷𝐺</m:t>
                                  </m:r>
                                </m:sup>
                              </m:sSubSup>
                            </m:e>
                          </m:d>
                        </m:e>
                        <m:sup>
                          <m:r>
                            <a:rPr lang="en-US" sz="1200">
                              <a:latin typeface="Cambria Math" panose="02040503050406030204" pitchFamily="18" charset="0"/>
                            </a:rPr>
                            <m:t>2</m:t>
                          </m:r>
                        </m:sup>
                      </m:sSup>
                      <m:r>
                        <a:rPr lang="en-US" sz="1200">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𝑏</m:t>
                          </m:r>
                        </m:e>
                        <m:sub>
                          <m:r>
                            <a:rPr lang="en-US" sz="1200" i="1">
                              <a:latin typeface="Cambria Math" panose="02040503050406030204" pitchFamily="18" charset="0"/>
                            </a:rPr>
                            <m:t>𝑓</m:t>
                          </m:r>
                        </m:sub>
                      </m:sSub>
                      <m:sSubSup>
                        <m:sSubSupPr>
                          <m:ctrlPr>
                            <a:rPr lang="en-US" sz="1200" i="1">
                              <a:latin typeface="Cambria Math" panose="02040503050406030204" pitchFamily="18" charset="0"/>
                            </a:rPr>
                          </m:ctrlPr>
                        </m:sSubSupPr>
                        <m:e>
                          <m:r>
                            <a:rPr lang="en-US" sz="1200" i="1">
                              <a:latin typeface="Cambria Math" panose="02040503050406030204" pitchFamily="18" charset="0"/>
                            </a:rPr>
                            <m:t>𝑃</m:t>
                          </m:r>
                        </m:e>
                        <m:sub>
                          <m:r>
                            <a:rPr lang="en-US" sz="1200" i="1">
                              <a:latin typeface="Cambria Math" panose="02040503050406030204" pitchFamily="18" charset="0"/>
                            </a:rPr>
                            <m:t>𝑖</m:t>
                          </m:r>
                          <m:r>
                            <a:rPr lang="en-US" sz="1200">
                              <a:latin typeface="Cambria Math" panose="02040503050406030204" pitchFamily="18" charset="0"/>
                            </a:rPr>
                            <m:t>,</m:t>
                          </m:r>
                          <m:r>
                            <a:rPr lang="en-US" sz="1200" i="1">
                              <a:latin typeface="Cambria Math" panose="02040503050406030204" pitchFamily="18" charset="0"/>
                            </a:rPr>
                            <m:t>𝑡</m:t>
                          </m:r>
                          <m:r>
                            <a:rPr lang="en-US" sz="1200">
                              <a:latin typeface="Cambria Math" panose="02040503050406030204" pitchFamily="18" charset="0"/>
                            </a:rPr>
                            <m:t>,</m:t>
                          </m:r>
                          <m:r>
                            <a:rPr lang="en-US" sz="1200" i="1">
                              <a:latin typeface="Cambria Math" panose="02040503050406030204" pitchFamily="18" charset="0"/>
                            </a:rPr>
                            <m:t>𝑛</m:t>
                          </m:r>
                        </m:sub>
                        <m:sup>
                          <m:r>
                            <a:rPr lang="en-US" sz="1200" i="1">
                              <a:latin typeface="Cambria Math" panose="02040503050406030204" pitchFamily="18" charset="0"/>
                            </a:rPr>
                            <m:t>𝐷𝐺</m:t>
                          </m:r>
                        </m:sup>
                      </m:sSubSup>
                      <m:r>
                        <a:rPr lang="en-US" sz="1200">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𝑐</m:t>
                          </m:r>
                        </m:e>
                        <m:sub>
                          <m:r>
                            <a:rPr lang="en-US" sz="1200" i="1">
                              <a:latin typeface="Cambria Math" panose="02040503050406030204" pitchFamily="18" charset="0"/>
                            </a:rPr>
                            <m:t>𝑓</m:t>
                          </m:r>
                        </m:sub>
                      </m:sSub>
                    </m:oMath>
                  </m:oMathPara>
                </a14:m>
                <a:endParaRPr lang="en-US" sz="1200" dirty="0">
                  <a:latin typeface="Times" panose="02020603050405020304" pitchFamily="18" charset="0"/>
                  <a:cs typeface="Times" panose="02020603050405020304" pitchFamily="18" charset="0"/>
                </a:endParaRPr>
              </a:p>
            </p:txBody>
          </p:sp>
        </mc:Choice>
        <mc:Fallback xmlns="">
          <p:sp>
            <p:nvSpPr>
              <p:cNvPr id="49" name="Rectangle 48"/>
              <p:cNvSpPr>
                <a:spLocks noRot="1" noChangeAspect="1" noMove="1" noResize="1" noEditPoints="1" noAdjustHandles="1" noChangeArrowheads="1" noChangeShapeType="1" noTextEdit="1"/>
              </p:cNvSpPr>
              <p:nvPr/>
            </p:nvSpPr>
            <p:spPr>
              <a:xfrm>
                <a:off x="798183" y="2279041"/>
                <a:ext cx="2342373" cy="341697"/>
              </a:xfrm>
              <a:prstGeom prst="rect">
                <a:avLst/>
              </a:prstGeom>
              <a:blipFill>
                <a:blip r:embed="rId4"/>
                <a:stretch>
                  <a:fillRect b="-17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p:cNvSpPr/>
              <p:nvPr/>
            </p:nvSpPr>
            <p:spPr>
              <a:xfrm>
                <a:off x="177582" y="2783828"/>
                <a:ext cx="3429000" cy="724429"/>
              </a:xfrm>
              <a:prstGeom prst="rect">
                <a:avLst/>
              </a:prstGeom>
            </p:spPr>
            <p:txBody>
              <a:bodyPr>
                <a:spAutoFit/>
              </a:bodyPr>
              <a:lstStyle/>
              <a:p>
                <a:pPr>
                  <a:lnSpc>
                    <a:spcPct val="107000"/>
                  </a:lnSpc>
                  <a:spcBef>
                    <a:spcPts val="0"/>
                  </a:spcBef>
                  <a:spcAft>
                    <a:spcPts val="600"/>
                  </a:spcAft>
                </a:pPr>
                <a14:m>
                  <m:oMathPara xmlns:m="http://schemas.openxmlformats.org/officeDocument/2006/math">
                    <m:oMathParaPr>
                      <m:jc m:val="centerGroup"/>
                    </m:oMathParaPr>
                    <m:oMath xmlns:m="http://schemas.openxmlformats.org/officeDocument/2006/math">
                      <m:d>
                        <m:dPr>
                          <m:begChr m:val="|"/>
                          <m:endChr m:val="|"/>
                          <m:ctrlPr>
                            <a:rPr lang="en-US" sz="1200" i="1">
                              <a:latin typeface="Cambria Math" panose="02040503050406030204" pitchFamily="18" charset="0"/>
                              <a:ea typeface="DengXian" panose="02010600030101010101" pitchFamily="2" charset="-122"/>
                              <a:cs typeface="Times New Roman" panose="02020603050405020304" pitchFamily="18" charset="0"/>
                            </a:rPr>
                          </m:ctrlPr>
                        </m:dPr>
                        <m:e>
                          <m:sSubSup>
                            <m:sSubSupPr>
                              <m:ctrlPr>
                                <a:rPr lang="en-US" sz="120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200" i="1">
                                  <a:latin typeface="Cambria Math" panose="02040503050406030204" pitchFamily="18" charset="0"/>
                                  <a:ea typeface="DengXian" panose="02010600030101010101" pitchFamily="2" charset="-122"/>
                                  <a:cs typeface="Times New Roman" panose="02020603050405020304" pitchFamily="18" charset="0"/>
                                </a:rPr>
                                <m:t>𝑃</m:t>
                              </m:r>
                            </m:e>
                            <m:sub>
                              <m:r>
                                <a:rPr lang="en-US" sz="1200" i="1">
                                  <a:latin typeface="Cambria Math" panose="02040503050406030204" pitchFamily="18" charset="0"/>
                                  <a:ea typeface="DengXian" panose="02010600030101010101" pitchFamily="2" charset="-122"/>
                                  <a:cs typeface="Times New Roman" panose="02020603050405020304" pitchFamily="18" charset="0"/>
                                </a:rPr>
                                <m:t>𝑡</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200" i="1">
                                  <a:latin typeface="Cambria Math" panose="02040503050406030204" pitchFamily="18" charset="0"/>
                                  <a:ea typeface="DengXian" panose="02010600030101010101" pitchFamily="2" charset="-122"/>
                                  <a:cs typeface="Times New Roman" panose="02020603050405020304" pitchFamily="18" charset="0"/>
                                </a:rPr>
                                <m:t>𝑃𝐶𝐶</m:t>
                              </m:r>
                            </m:sup>
                          </m:sSubSup>
                        </m:e>
                      </m:d>
                      <m:r>
                        <a:rPr lang="en-US" sz="1200" i="1">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sz="120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200" i="1">
                              <a:latin typeface="Cambria Math" panose="02040503050406030204" pitchFamily="18" charset="0"/>
                              <a:ea typeface="DengXian" panose="02010600030101010101" pitchFamily="2" charset="-122"/>
                              <a:cs typeface="Times New Roman" panose="02020603050405020304" pitchFamily="18" charset="0"/>
                            </a:rPr>
                            <m:t>𝑃</m:t>
                          </m:r>
                        </m:e>
                        <m:sub>
                          <m:r>
                            <a:rPr lang="en-US" sz="1200" i="1">
                              <a:latin typeface="Cambria Math" panose="02040503050406030204" pitchFamily="18" charset="0"/>
                              <a:ea typeface="DengXian" panose="02010600030101010101" pitchFamily="2" charset="-122"/>
                              <a:cs typeface="Times New Roman" panose="02020603050405020304" pitchFamily="18" charset="0"/>
                            </a:rPr>
                            <m:t>𝑡</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200" i="1">
                              <a:latin typeface="Cambria Math" panose="02040503050406030204" pitchFamily="18" charset="0"/>
                              <a:ea typeface="DengXian" panose="02010600030101010101" pitchFamily="2" charset="-122"/>
                              <a:cs typeface="Times New Roman" panose="02020603050405020304" pitchFamily="18" charset="0"/>
                            </a:rPr>
                            <m:t>𝑃𝐶𝐶</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𝑀</m:t>
                          </m:r>
                        </m:sup>
                      </m:sSubSup>
                    </m:oMath>
                  </m:oMathPara>
                </a14:m>
                <a:endParaRPr lang="en-US" sz="1200" dirty="0">
                  <a:latin typeface="Times" panose="02020603050405020304" pitchFamily="18" charset="0"/>
                  <a:ea typeface="DengXian" panose="02010600030101010101" pitchFamily="2" charset="-122"/>
                  <a:cs typeface="Times" panose="02020603050405020304" pitchFamily="18" charset="0"/>
                </a:endParaRPr>
              </a:p>
              <a:p>
                <a:pPr>
                  <a:lnSpc>
                    <a:spcPct val="107000"/>
                  </a:lnSpc>
                  <a:spcBef>
                    <a:spcPts val="0"/>
                  </a:spcBef>
                  <a:spcAft>
                    <a:spcPts val="600"/>
                  </a:spcAft>
                </a:pPr>
                <a14:m>
                  <m:oMathPara xmlns:m="http://schemas.openxmlformats.org/officeDocument/2006/math">
                    <m:oMathParaPr>
                      <m:jc m:val="centerGroup"/>
                    </m:oMathParaPr>
                    <m:oMath xmlns:m="http://schemas.openxmlformats.org/officeDocument/2006/math">
                      <m:d>
                        <m:dPr>
                          <m:begChr m:val="|"/>
                          <m:endChr m:val="|"/>
                          <m:ctrlPr>
                            <a:rPr lang="en-US" sz="1200" i="1">
                              <a:latin typeface="Cambria Math" panose="02040503050406030204" pitchFamily="18" charset="0"/>
                              <a:ea typeface="DengXian" panose="02010600030101010101" pitchFamily="2" charset="-122"/>
                              <a:cs typeface="Times New Roman" panose="02020603050405020304" pitchFamily="18" charset="0"/>
                            </a:rPr>
                          </m:ctrlPr>
                        </m:dPr>
                        <m:e>
                          <m:sSubSup>
                            <m:sSubSupPr>
                              <m:ctrlPr>
                                <a:rPr lang="en-US" sz="120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200" i="1">
                                  <a:latin typeface="Cambria Math" panose="02040503050406030204" pitchFamily="18" charset="0"/>
                                  <a:ea typeface="DengXian" panose="02010600030101010101" pitchFamily="2" charset="-122"/>
                                  <a:cs typeface="Times New Roman" panose="02020603050405020304" pitchFamily="18" charset="0"/>
                                </a:rPr>
                                <m:t>𝑄</m:t>
                              </m:r>
                            </m:e>
                            <m:sub>
                              <m:r>
                                <a:rPr lang="en-US" sz="1200" i="1">
                                  <a:latin typeface="Cambria Math" panose="02040503050406030204" pitchFamily="18" charset="0"/>
                                  <a:ea typeface="DengXian" panose="02010600030101010101" pitchFamily="2" charset="-122"/>
                                  <a:cs typeface="Times New Roman" panose="02020603050405020304" pitchFamily="18" charset="0"/>
                                </a:rPr>
                                <m:t>𝑡</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200" i="1">
                                  <a:latin typeface="Cambria Math" panose="02040503050406030204" pitchFamily="18" charset="0"/>
                                  <a:ea typeface="DengXian" panose="02010600030101010101" pitchFamily="2" charset="-122"/>
                                  <a:cs typeface="Times New Roman" panose="02020603050405020304" pitchFamily="18" charset="0"/>
                                </a:rPr>
                                <m:t>𝑃𝐶𝐶</m:t>
                              </m:r>
                            </m:sup>
                          </m:sSubSup>
                        </m:e>
                      </m:d>
                      <m:r>
                        <a:rPr lang="en-US" sz="1200" i="1">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sz="120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200" i="1">
                              <a:latin typeface="Cambria Math" panose="02040503050406030204" pitchFamily="18" charset="0"/>
                              <a:ea typeface="DengXian" panose="02010600030101010101" pitchFamily="2" charset="-122"/>
                              <a:cs typeface="Times New Roman" panose="02020603050405020304" pitchFamily="18" charset="0"/>
                            </a:rPr>
                            <m:t>𝑄</m:t>
                          </m:r>
                        </m:e>
                        <m:sub>
                          <m:r>
                            <a:rPr lang="en-US" sz="1200" i="1">
                              <a:latin typeface="Cambria Math" panose="02040503050406030204" pitchFamily="18" charset="0"/>
                              <a:ea typeface="DengXian" panose="02010600030101010101" pitchFamily="2" charset="-122"/>
                              <a:cs typeface="Times New Roman" panose="02020603050405020304" pitchFamily="18" charset="0"/>
                            </a:rPr>
                            <m:t>𝑡</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200" i="1">
                              <a:latin typeface="Cambria Math" panose="02040503050406030204" pitchFamily="18" charset="0"/>
                              <a:ea typeface="DengXian" panose="02010600030101010101" pitchFamily="2" charset="-122"/>
                              <a:cs typeface="Times New Roman" panose="02020603050405020304" pitchFamily="18" charset="0"/>
                            </a:rPr>
                            <m:t>𝑃𝐶𝐶</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𝑀</m:t>
                          </m:r>
                        </m:sup>
                      </m:sSubSup>
                    </m:oMath>
                  </m:oMathPara>
                </a14:m>
                <a:endParaRPr lang="en-US" sz="1200" dirty="0">
                  <a:latin typeface="Times" panose="02020603050405020304" pitchFamily="18" charset="0"/>
                  <a:ea typeface="DengXian" panose="02010600030101010101" pitchFamily="2" charset="-122"/>
                  <a:cs typeface="Times" panose="02020603050405020304" pitchFamily="18" charset="0"/>
                </a:endParaRPr>
              </a:p>
            </p:txBody>
          </p:sp>
        </mc:Choice>
        <mc:Fallback xmlns="">
          <p:sp>
            <p:nvSpPr>
              <p:cNvPr id="50" name="Rectangle 49"/>
              <p:cNvSpPr>
                <a:spLocks noRot="1" noChangeAspect="1" noMove="1" noResize="1" noEditPoints="1" noAdjustHandles="1" noChangeArrowheads="1" noChangeShapeType="1" noTextEdit="1"/>
              </p:cNvSpPr>
              <p:nvPr/>
            </p:nvSpPr>
            <p:spPr>
              <a:xfrm>
                <a:off x="177582" y="2783828"/>
                <a:ext cx="3429000" cy="72442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ectangle 50"/>
              <p:cNvSpPr/>
              <p:nvPr/>
            </p:nvSpPr>
            <p:spPr>
              <a:xfrm>
                <a:off x="143788" y="3508257"/>
                <a:ext cx="3429000" cy="961610"/>
              </a:xfrm>
              <a:prstGeom prst="rect">
                <a:avLst/>
              </a:prstGeom>
            </p:spPr>
            <p:txBody>
              <a:bodyPr>
                <a:spAutoFit/>
              </a:bodyPr>
              <a:lstStyle/>
              <a:p>
                <a:pPr>
                  <a:lnSpc>
                    <a:spcPct val="107000"/>
                  </a:lnSpc>
                  <a:spcBef>
                    <a:spcPts val="0"/>
                  </a:spcBef>
                  <a:spcAft>
                    <a:spcPts val="600"/>
                  </a:spcAft>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ea typeface="DengXian" panose="02010600030101010101" pitchFamily="2" charset="-122"/>
                          <a:cs typeface="Times New Roman" panose="02020603050405020304" pitchFamily="18" charset="0"/>
                        </a:rPr>
                        <m:t>0≤</m:t>
                      </m:r>
                      <m:sSubSup>
                        <m:sSubSupPr>
                          <m:ctrlPr>
                            <a:rPr lang="en-US" sz="120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200" i="1">
                              <a:latin typeface="Cambria Math" panose="02040503050406030204" pitchFamily="18" charset="0"/>
                              <a:ea typeface="DengXian" panose="02010600030101010101" pitchFamily="2" charset="-122"/>
                              <a:cs typeface="Times New Roman" panose="02020603050405020304" pitchFamily="18" charset="0"/>
                            </a:rPr>
                            <m:t>𝑃</m:t>
                          </m:r>
                        </m:e>
                        <m:sub>
                          <m:r>
                            <a:rPr lang="en-US" sz="1200" i="1">
                              <a:latin typeface="Cambria Math" panose="02040503050406030204" pitchFamily="18" charset="0"/>
                              <a:ea typeface="DengXian" panose="02010600030101010101" pitchFamily="2" charset="-122"/>
                              <a:cs typeface="Times New Roman" panose="02020603050405020304" pitchFamily="18" charset="0"/>
                            </a:rPr>
                            <m:t>𝑖</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𝑡</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200" i="1">
                              <a:latin typeface="Cambria Math" panose="02040503050406030204" pitchFamily="18" charset="0"/>
                              <a:ea typeface="DengXian" panose="02010600030101010101" pitchFamily="2" charset="-122"/>
                              <a:cs typeface="Times New Roman" panose="02020603050405020304" pitchFamily="18" charset="0"/>
                            </a:rPr>
                            <m:t>𝐷𝐺</m:t>
                          </m:r>
                        </m:sup>
                      </m:sSubSup>
                      <m:r>
                        <a:rPr lang="en-US" sz="1200" i="1">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sz="120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200" i="1">
                              <a:latin typeface="Cambria Math" panose="02040503050406030204" pitchFamily="18" charset="0"/>
                              <a:ea typeface="DengXian" panose="02010600030101010101" pitchFamily="2" charset="-122"/>
                              <a:cs typeface="Times New Roman" panose="02020603050405020304" pitchFamily="18" charset="0"/>
                            </a:rPr>
                            <m:t>𝑃</m:t>
                          </m:r>
                        </m:e>
                        <m:sub>
                          <m:r>
                            <a:rPr lang="en-US" sz="1200" i="1">
                              <a:latin typeface="Cambria Math" panose="02040503050406030204" pitchFamily="18" charset="0"/>
                              <a:ea typeface="DengXian" panose="02010600030101010101" pitchFamily="2" charset="-122"/>
                              <a:cs typeface="Times New Roman" panose="02020603050405020304" pitchFamily="18" charset="0"/>
                            </a:rPr>
                            <m:t>𝑖</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𝑡</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200" i="1">
                              <a:latin typeface="Cambria Math" panose="02040503050406030204" pitchFamily="18" charset="0"/>
                              <a:ea typeface="DengXian" panose="02010600030101010101" pitchFamily="2" charset="-122"/>
                              <a:cs typeface="Times New Roman" panose="02020603050405020304" pitchFamily="18" charset="0"/>
                            </a:rPr>
                            <m:t>𝐷𝐺</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𝑀</m:t>
                          </m:r>
                        </m:sup>
                      </m:sSubSup>
                    </m:oMath>
                  </m:oMathPara>
                </a14:m>
                <a:endParaRPr lang="en-US" sz="1200" dirty="0">
                  <a:latin typeface="Times" panose="02020603050405020304" pitchFamily="18" charset="0"/>
                  <a:ea typeface="DengXian" panose="02010600030101010101" pitchFamily="2" charset="-122"/>
                  <a:cs typeface="Times" panose="02020603050405020304" pitchFamily="18" charset="0"/>
                </a:endParaRPr>
              </a:p>
              <a:p>
                <a:pPr>
                  <a:lnSpc>
                    <a:spcPct val="107000"/>
                  </a:lnSpc>
                  <a:spcBef>
                    <a:spcPts val="0"/>
                  </a:spcBef>
                  <a:spcAft>
                    <a:spcPts val="600"/>
                  </a:spcAft>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ea typeface="DengXian" panose="02010600030101010101" pitchFamily="2" charset="-122"/>
                          <a:cs typeface="Times New Roman" panose="02020603050405020304" pitchFamily="18" charset="0"/>
                        </a:rPr>
                        <m:t>0≤</m:t>
                      </m:r>
                      <m:sSubSup>
                        <m:sSubSupPr>
                          <m:ctrlPr>
                            <a:rPr lang="en-US" sz="120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200" i="1">
                              <a:latin typeface="Cambria Math" panose="02040503050406030204" pitchFamily="18" charset="0"/>
                              <a:ea typeface="DengXian" panose="02010600030101010101" pitchFamily="2" charset="-122"/>
                              <a:cs typeface="Times New Roman" panose="02020603050405020304" pitchFamily="18" charset="0"/>
                            </a:rPr>
                            <m:t>𝑄</m:t>
                          </m:r>
                        </m:e>
                        <m:sub>
                          <m:r>
                            <a:rPr lang="en-US" sz="1200" i="1">
                              <a:latin typeface="Cambria Math" panose="02040503050406030204" pitchFamily="18" charset="0"/>
                              <a:ea typeface="DengXian" panose="02010600030101010101" pitchFamily="2" charset="-122"/>
                              <a:cs typeface="Times New Roman" panose="02020603050405020304" pitchFamily="18" charset="0"/>
                            </a:rPr>
                            <m:t>𝑖</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𝑡</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200" i="1">
                              <a:latin typeface="Cambria Math" panose="02040503050406030204" pitchFamily="18" charset="0"/>
                              <a:ea typeface="DengXian" panose="02010600030101010101" pitchFamily="2" charset="-122"/>
                              <a:cs typeface="Times New Roman" panose="02020603050405020304" pitchFamily="18" charset="0"/>
                            </a:rPr>
                            <m:t>𝐷𝐺</m:t>
                          </m:r>
                        </m:sup>
                      </m:sSubSup>
                      <m:r>
                        <a:rPr lang="en-US" sz="1200" i="1">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sz="120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200" i="1">
                              <a:latin typeface="Cambria Math" panose="02040503050406030204" pitchFamily="18" charset="0"/>
                              <a:ea typeface="DengXian" panose="02010600030101010101" pitchFamily="2" charset="-122"/>
                              <a:cs typeface="Times New Roman" panose="02020603050405020304" pitchFamily="18" charset="0"/>
                            </a:rPr>
                            <m:t>𝑄</m:t>
                          </m:r>
                        </m:e>
                        <m:sub>
                          <m:r>
                            <a:rPr lang="en-US" sz="1200" i="1">
                              <a:latin typeface="Cambria Math" panose="02040503050406030204" pitchFamily="18" charset="0"/>
                              <a:ea typeface="DengXian" panose="02010600030101010101" pitchFamily="2" charset="-122"/>
                              <a:cs typeface="Times New Roman" panose="02020603050405020304" pitchFamily="18" charset="0"/>
                            </a:rPr>
                            <m:t>𝑖</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𝑡</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200" i="1">
                              <a:latin typeface="Cambria Math" panose="02040503050406030204" pitchFamily="18" charset="0"/>
                              <a:ea typeface="DengXian" panose="02010600030101010101" pitchFamily="2" charset="-122"/>
                              <a:cs typeface="Times New Roman" panose="02020603050405020304" pitchFamily="18" charset="0"/>
                            </a:rPr>
                            <m:t>𝐷𝐺</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𝑀</m:t>
                          </m:r>
                        </m:sup>
                      </m:sSubSup>
                    </m:oMath>
                  </m:oMathPara>
                </a14:m>
                <a:endParaRPr lang="en-US" sz="1200" dirty="0">
                  <a:latin typeface="Times" panose="02020603050405020304" pitchFamily="18" charset="0"/>
                  <a:ea typeface="DengXian" panose="02010600030101010101" pitchFamily="2" charset="-122"/>
                  <a:cs typeface="Times" panose="02020603050405020304"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en-US" sz="1200" i="1">
                              <a:latin typeface="Cambria Math" panose="02040503050406030204" pitchFamily="18" charset="0"/>
                            </a:rPr>
                          </m:ctrlPr>
                        </m:dPr>
                        <m:e>
                          <m:sSubSup>
                            <m:sSubSupPr>
                              <m:ctrlPr>
                                <a:rPr lang="en-US" sz="1200" i="1">
                                  <a:latin typeface="Cambria Math" panose="02040503050406030204" pitchFamily="18" charset="0"/>
                                </a:rPr>
                              </m:ctrlPr>
                            </m:sSubSupPr>
                            <m:e>
                              <m:r>
                                <a:rPr lang="en-US" sz="1200" i="1">
                                  <a:latin typeface="Cambria Math" panose="02040503050406030204" pitchFamily="18" charset="0"/>
                                  <a:ea typeface="DengXian" panose="02010600030101010101" pitchFamily="2" charset="-122"/>
                                  <a:cs typeface="Times New Roman" panose="02020603050405020304" pitchFamily="18" charset="0"/>
                                </a:rPr>
                                <m:t>𝑃</m:t>
                              </m:r>
                            </m:e>
                            <m:sub>
                              <m:r>
                                <a:rPr lang="en-US" sz="1200" i="1">
                                  <a:latin typeface="Cambria Math" panose="02040503050406030204" pitchFamily="18" charset="0"/>
                                  <a:ea typeface="DengXian" panose="02010600030101010101" pitchFamily="2" charset="-122"/>
                                  <a:cs typeface="Times New Roman" panose="02020603050405020304" pitchFamily="18" charset="0"/>
                                </a:rPr>
                                <m:t>𝑖</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𝑡</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200" i="1">
                                  <a:latin typeface="Cambria Math" panose="02040503050406030204" pitchFamily="18" charset="0"/>
                                  <a:ea typeface="DengXian" panose="02010600030101010101" pitchFamily="2" charset="-122"/>
                                  <a:cs typeface="Times New Roman" panose="02020603050405020304" pitchFamily="18" charset="0"/>
                                </a:rPr>
                                <m:t>𝐷𝐺</m:t>
                              </m:r>
                            </m:sup>
                          </m:sSubSup>
                          <m:r>
                            <a:rPr lang="en-US" sz="1200" i="1">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sz="1200" i="1">
                                  <a:latin typeface="Cambria Math" panose="02040503050406030204" pitchFamily="18" charset="0"/>
                                </a:rPr>
                              </m:ctrlPr>
                            </m:sSubSupPr>
                            <m:e>
                              <m:r>
                                <a:rPr lang="en-US" sz="1200" i="1">
                                  <a:latin typeface="Cambria Math" panose="02040503050406030204" pitchFamily="18" charset="0"/>
                                  <a:ea typeface="DengXian" panose="02010600030101010101" pitchFamily="2" charset="-122"/>
                                  <a:cs typeface="Times New Roman" panose="02020603050405020304" pitchFamily="18" charset="0"/>
                                </a:rPr>
                                <m:t>𝑃</m:t>
                              </m:r>
                            </m:e>
                            <m:sub>
                              <m:r>
                                <a:rPr lang="en-US" sz="1200" i="1">
                                  <a:latin typeface="Cambria Math" panose="02040503050406030204" pitchFamily="18" charset="0"/>
                                  <a:ea typeface="DengXian" panose="02010600030101010101" pitchFamily="2" charset="-122"/>
                                  <a:cs typeface="Times New Roman" panose="02020603050405020304" pitchFamily="18" charset="0"/>
                                </a:rPr>
                                <m:t>𝑖</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𝑡</m:t>
                              </m:r>
                              <m:r>
                                <a:rPr lang="en-US" sz="1200" i="1">
                                  <a:latin typeface="Cambria Math" panose="02040503050406030204" pitchFamily="18" charset="0"/>
                                  <a:ea typeface="DengXian" panose="02010600030101010101" pitchFamily="2" charset="-122"/>
                                  <a:cs typeface="Times New Roman" panose="02020603050405020304" pitchFamily="18" charset="0"/>
                                </a:rPr>
                                <m:t>−1,</m:t>
                              </m:r>
                              <m:r>
                                <a:rPr lang="en-US" sz="120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200" i="1">
                                  <a:latin typeface="Cambria Math" panose="02040503050406030204" pitchFamily="18" charset="0"/>
                                  <a:ea typeface="DengXian" panose="02010600030101010101" pitchFamily="2" charset="-122"/>
                                  <a:cs typeface="Times New Roman" panose="02020603050405020304" pitchFamily="18" charset="0"/>
                                </a:rPr>
                                <m:t>𝐷𝐺</m:t>
                              </m:r>
                            </m:sup>
                          </m:sSubSup>
                        </m:e>
                      </m:d>
                      <m:r>
                        <a:rPr lang="en-US" sz="1200" i="1">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sz="1200" i="1">
                              <a:latin typeface="Cambria Math" panose="02040503050406030204" pitchFamily="18" charset="0"/>
                            </a:rPr>
                          </m:ctrlPr>
                        </m:sSubSupPr>
                        <m:e>
                          <m:r>
                            <a:rPr lang="en-US" sz="1200" i="1">
                              <a:latin typeface="Cambria Math" panose="02040503050406030204" pitchFamily="18" charset="0"/>
                              <a:ea typeface="DengXian" panose="02010600030101010101" pitchFamily="2" charset="-122"/>
                              <a:cs typeface="Times New Roman" panose="02020603050405020304" pitchFamily="18" charset="0"/>
                            </a:rPr>
                            <m:t>𝑃</m:t>
                          </m:r>
                        </m:e>
                        <m:sub>
                          <m:r>
                            <a:rPr lang="en-US" sz="1200" i="1">
                              <a:latin typeface="Cambria Math" panose="02040503050406030204" pitchFamily="18" charset="0"/>
                              <a:ea typeface="DengXian" panose="02010600030101010101" pitchFamily="2" charset="-122"/>
                              <a:cs typeface="Times New Roman" panose="02020603050405020304" pitchFamily="18" charset="0"/>
                            </a:rPr>
                            <m:t>𝑖</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200" i="1">
                              <a:latin typeface="Cambria Math" panose="02040503050406030204" pitchFamily="18" charset="0"/>
                              <a:ea typeface="DengXian" panose="02010600030101010101" pitchFamily="2" charset="-122"/>
                              <a:cs typeface="Times New Roman" panose="02020603050405020304" pitchFamily="18" charset="0"/>
                            </a:rPr>
                            <m:t>𝐷𝐺</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𝑅</m:t>
                          </m:r>
                        </m:sup>
                      </m:sSubSup>
                    </m:oMath>
                  </m:oMathPara>
                </a14:m>
                <a:endParaRPr lang="en-US" sz="1200" dirty="0">
                  <a:latin typeface="Times" panose="02020603050405020304" pitchFamily="18" charset="0"/>
                  <a:cs typeface="Times" panose="02020603050405020304" pitchFamily="18" charset="0"/>
                </a:endParaRPr>
              </a:p>
            </p:txBody>
          </p:sp>
        </mc:Choice>
        <mc:Fallback xmlns="">
          <p:sp>
            <p:nvSpPr>
              <p:cNvPr id="51" name="Rectangle 50"/>
              <p:cNvSpPr>
                <a:spLocks noRot="1" noChangeAspect="1" noMove="1" noResize="1" noEditPoints="1" noAdjustHandles="1" noChangeArrowheads="1" noChangeShapeType="1" noTextEdit="1"/>
              </p:cNvSpPr>
              <p:nvPr/>
            </p:nvSpPr>
            <p:spPr>
              <a:xfrm>
                <a:off x="143788" y="3508257"/>
                <a:ext cx="3429000" cy="96161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1"/>
              <p:cNvSpPr/>
              <p:nvPr/>
            </p:nvSpPr>
            <p:spPr>
              <a:xfrm>
                <a:off x="-1043630" y="4543495"/>
                <a:ext cx="6057900" cy="1209370"/>
              </a:xfrm>
              <a:prstGeom prst="rect">
                <a:avLst/>
              </a:prstGeom>
            </p:spPr>
            <p:txBody>
              <a:bodyPr wrap="square">
                <a:spAutoFit/>
              </a:bodyPr>
              <a:lstStyle/>
              <a:p>
                <a:pPr>
                  <a:lnSpc>
                    <a:spcPct val="107000"/>
                  </a:lnSpc>
                  <a:spcBef>
                    <a:spcPts val="0"/>
                  </a:spcBef>
                  <a:spcAft>
                    <a:spcPts val="600"/>
                  </a:spcAft>
                </a:pPr>
                <a14:m>
                  <m:oMathPara xmlns:m="http://schemas.openxmlformats.org/officeDocument/2006/math">
                    <m:oMathParaPr>
                      <m:jc m:val="centerGroup"/>
                    </m:oMathParaPr>
                    <m:oMath xmlns:m="http://schemas.openxmlformats.org/officeDocument/2006/math">
                      <m:sSubSup>
                        <m:sSubSupPr>
                          <m:ctrlPr>
                            <a:rPr lang="en-US" sz="120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200" i="1">
                              <a:latin typeface="Cambria Math" panose="02040503050406030204" pitchFamily="18" charset="0"/>
                              <a:ea typeface="DengXian" panose="02010600030101010101" pitchFamily="2" charset="-122"/>
                              <a:cs typeface="Times New Roman" panose="02020603050405020304" pitchFamily="18" charset="0"/>
                            </a:rPr>
                            <m:t>𝑃</m:t>
                          </m:r>
                        </m:e>
                        <m:sub>
                          <m:r>
                            <a:rPr lang="en-US" sz="1200" i="1">
                              <a:latin typeface="Cambria Math" panose="02040503050406030204" pitchFamily="18" charset="0"/>
                              <a:ea typeface="DengXian" panose="02010600030101010101" pitchFamily="2" charset="-122"/>
                              <a:cs typeface="Times New Roman" panose="02020603050405020304" pitchFamily="18" charset="0"/>
                            </a:rPr>
                            <m:t>𝑡</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200" i="1">
                              <a:latin typeface="Cambria Math" panose="02040503050406030204" pitchFamily="18" charset="0"/>
                              <a:ea typeface="DengXian" panose="02010600030101010101" pitchFamily="2" charset="-122"/>
                              <a:cs typeface="Times New Roman" panose="02020603050405020304" pitchFamily="18" charset="0"/>
                            </a:rPr>
                            <m:t>𝑖𝑗</m:t>
                          </m:r>
                        </m:sup>
                      </m:sSubSup>
                      <m:r>
                        <a:rPr lang="en-US" sz="1200" i="1">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sz="120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200" i="1">
                              <a:latin typeface="Cambria Math" panose="02040503050406030204" pitchFamily="18" charset="0"/>
                              <a:ea typeface="DengXian" panose="02010600030101010101" pitchFamily="2" charset="-122"/>
                              <a:cs typeface="Times New Roman" panose="02020603050405020304" pitchFamily="18" charset="0"/>
                            </a:rPr>
                            <m:t>𝑉</m:t>
                          </m:r>
                        </m:e>
                        <m:sub>
                          <m:r>
                            <a:rPr lang="en-US" sz="1200" i="1">
                              <a:latin typeface="Cambria Math" panose="02040503050406030204" pitchFamily="18" charset="0"/>
                              <a:ea typeface="DengXian" panose="02010600030101010101" pitchFamily="2" charset="-122"/>
                              <a:cs typeface="Times New Roman" panose="02020603050405020304" pitchFamily="18" charset="0"/>
                            </a:rPr>
                            <m:t>𝑡</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200" i="1">
                              <a:latin typeface="Cambria Math" panose="02040503050406030204" pitchFamily="18" charset="0"/>
                              <a:ea typeface="DengXian" panose="02010600030101010101" pitchFamily="2" charset="-122"/>
                              <a:cs typeface="Times New Roman" panose="02020603050405020304" pitchFamily="18" charset="0"/>
                            </a:rPr>
                            <m:t>𝑖</m:t>
                          </m:r>
                        </m:sup>
                      </m:sSubSup>
                      <m:d>
                        <m:dPr>
                          <m:ctrlPr>
                            <a:rPr lang="en-US" sz="1200" i="1">
                              <a:latin typeface="Cambria Math" panose="02040503050406030204" pitchFamily="18" charset="0"/>
                              <a:ea typeface="DengXian" panose="02010600030101010101" pitchFamily="2" charset="-122"/>
                              <a:cs typeface="Times New Roman" panose="02020603050405020304" pitchFamily="18" charset="0"/>
                            </a:rPr>
                          </m:ctrlPr>
                        </m:dPr>
                        <m:e>
                          <m:sSubSup>
                            <m:sSubSupPr>
                              <m:ctrlPr>
                                <a:rPr lang="en-US" sz="120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200" i="1">
                                  <a:latin typeface="Cambria Math" panose="02040503050406030204" pitchFamily="18" charset="0"/>
                                  <a:ea typeface="DengXian" panose="02010600030101010101" pitchFamily="2" charset="-122"/>
                                  <a:cs typeface="Times New Roman" panose="02020603050405020304" pitchFamily="18" charset="0"/>
                                </a:rPr>
                                <m:t>𝑉</m:t>
                              </m:r>
                            </m:e>
                            <m:sub>
                              <m:r>
                                <a:rPr lang="en-US" sz="1200" i="1">
                                  <a:latin typeface="Cambria Math" panose="02040503050406030204" pitchFamily="18" charset="0"/>
                                  <a:ea typeface="DengXian" panose="02010600030101010101" pitchFamily="2" charset="-122"/>
                                  <a:cs typeface="Times New Roman" panose="02020603050405020304" pitchFamily="18" charset="0"/>
                                </a:rPr>
                                <m:t>𝑡</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200" i="1">
                                  <a:latin typeface="Cambria Math" panose="02040503050406030204" pitchFamily="18" charset="0"/>
                                  <a:ea typeface="DengXian" panose="02010600030101010101" pitchFamily="2" charset="-122"/>
                                  <a:cs typeface="Times New Roman" panose="02020603050405020304" pitchFamily="18" charset="0"/>
                                </a:rPr>
                                <m:t>𝑖</m:t>
                              </m:r>
                            </m:sup>
                          </m:sSubSup>
                          <m:sSubSup>
                            <m:sSubSupPr>
                              <m:ctrlPr>
                                <a:rPr lang="en-US" sz="120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200" i="1">
                                  <a:latin typeface="Cambria Math" panose="02040503050406030204" pitchFamily="18" charset="0"/>
                                  <a:ea typeface="DengXian" panose="02010600030101010101" pitchFamily="2" charset="-122"/>
                                  <a:cs typeface="Times New Roman" panose="02020603050405020304" pitchFamily="18" charset="0"/>
                                </a:rPr>
                                <m:t>𝐺</m:t>
                              </m:r>
                            </m:e>
                            <m:sub>
                              <m:r>
                                <a:rPr lang="en-US" sz="120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200" i="1">
                                  <a:latin typeface="Cambria Math" panose="02040503050406030204" pitchFamily="18" charset="0"/>
                                  <a:ea typeface="DengXian" panose="02010600030101010101" pitchFamily="2" charset="-122"/>
                                  <a:cs typeface="Times New Roman" panose="02020603050405020304" pitchFamily="18" charset="0"/>
                                </a:rPr>
                                <m:t>𝑖𝑗</m:t>
                              </m:r>
                            </m:sup>
                          </m:sSubSup>
                          <m:r>
                            <a:rPr lang="en-US" sz="1200" i="1">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sz="120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200" i="1">
                                  <a:latin typeface="Cambria Math" panose="02040503050406030204" pitchFamily="18" charset="0"/>
                                  <a:ea typeface="DengXian" panose="02010600030101010101" pitchFamily="2" charset="-122"/>
                                  <a:cs typeface="Times New Roman" panose="02020603050405020304" pitchFamily="18" charset="0"/>
                                </a:rPr>
                                <m:t>𝑉</m:t>
                              </m:r>
                            </m:e>
                            <m:sub>
                              <m:r>
                                <a:rPr lang="en-US" sz="1200" i="1">
                                  <a:latin typeface="Cambria Math" panose="02040503050406030204" pitchFamily="18" charset="0"/>
                                  <a:ea typeface="DengXian" panose="02010600030101010101" pitchFamily="2" charset="-122"/>
                                  <a:cs typeface="Times New Roman" panose="02020603050405020304" pitchFamily="18" charset="0"/>
                                </a:rPr>
                                <m:t>𝑡</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200" i="1">
                                  <a:latin typeface="Cambria Math" panose="02040503050406030204" pitchFamily="18" charset="0"/>
                                  <a:ea typeface="DengXian" panose="02010600030101010101" pitchFamily="2" charset="-122"/>
                                  <a:cs typeface="Times New Roman" panose="02020603050405020304" pitchFamily="18" charset="0"/>
                                </a:rPr>
                                <m:t>𝑗</m:t>
                              </m:r>
                            </m:sup>
                          </m:sSubSup>
                          <m:d>
                            <m:dPr>
                              <m:ctrlPr>
                                <a:rPr lang="en-US" sz="1200" i="1">
                                  <a:latin typeface="Cambria Math" panose="02040503050406030204" pitchFamily="18" charset="0"/>
                                  <a:ea typeface="DengXian" panose="02010600030101010101" pitchFamily="2" charset="-122"/>
                                  <a:cs typeface="Times New Roman" panose="02020603050405020304" pitchFamily="18" charset="0"/>
                                </a:rPr>
                              </m:ctrlPr>
                            </m:dPr>
                            <m:e>
                              <m:sSubSup>
                                <m:sSubSupPr>
                                  <m:ctrlPr>
                                    <a:rPr lang="en-US" sz="120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200" i="1">
                                      <a:latin typeface="Cambria Math" panose="02040503050406030204" pitchFamily="18" charset="0"/>
                                      <a:ea typeface="DengXian" panose="02010600030101010101" pitchFamily="2" charset="-122"/>
                                      <a:cs typeface="Times New Roman" panose="02020603050405020304" pitchFamily="18" charset="0"/>
                                    </a:rPr>
                                    <m:t>𝐺</m:t>
                                  </m:r>
                                </m:e>
                                <m:sub>
                                  <m:r>
                                    <a:rPr lang="en-US" sz="120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200" i="1">
                                      <a:latin typeface="Cambria Math" panose="02040503050406030204" pitchFamily="18" charset="0"/>
                                      <a:ea typeface="DengXian" panose="02010600030101010101" pitchFamily="2" charset="-122"/>
                                      <a:cs typeface="Times New Roman" panose="02020603050405020304" pitchFamily="18" charset="0"/>
                                    </a:rPr>
                                    <m:t>𝑖𝑗</m:t>
                                  </m:r>
                                </m:sup>
                              </m:sSubSup>
                              <m:func>
                                <m:funcPr>
                                  <m:ctrlPr>
                                    <a:rPr lang="en-US" sz="1200" i="1">
                                      <a:latin typeface="Cambria Math" panose="02040503050406030204" pitchFamily="18" charset="0"/>
                                      <a:ea typeface="DengXian" panose="02010600030101010101" pitchFamily="2" charset="-122"/>
                                      <a:cs typeface="Times New Roman" panose="02020603050405020304" pitchFamily="18" charset="0"/>
                                    </a:rPr>
                                  </m:ctrlPr>
                                </m:funcPr>
                                <m:fName>
                                  <m:r>
                                    <m:rPr>
                                      <m:sty m:val="p"/>
                                    </m:rPr>
                                    <a:rPr lang="en-US" sz="1200">
                                      <a:latin typeface="Cambria Math" panose="02040503050406030204" pitchFamily="18" charset="0"/>
                                      <a:ea typeface="DengXian" panose="02010600030101010101" pitchFamily="2" charset="-122"/>
                                      <a:cs typeface="Times New Roman" panose="02020603050405020304" pitchFamily="18" charset="0"/>
                                    </a:rPr>
                                    <m:t>cos</m:t>
                                  </m:r>
                                </m:fName>
                                <m:e>
                                  <m:d>
                                    <m:dPr>
                                      <m:ctrlPr>
                                        <a:rPr lang="en-US" sz="1200" i="1">
                                          <a:latin typeface="Cambria Math" panose="02040503050406030204" pitchFamily="18" charset="0"/>
                                          <a:ea typeface="DengXian" panose="02010600030101010101" pitchFamily="2" charset="-122"/>
                                          <a:cs typeface="Times New Roman" panose="02020603050405020304" pitchFamily="18" charset="0"/>
                                        </a:rPr>
                                      </m:ctrlPr>
                                    </m:dPr>
                                    <m:e>
                                      <m:sSubSup>
                                        <m:sSubSupPr>
                                          <m:ctrlPr>
                                            <a:rPr lang="en-US" sz="120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200" i="1">
                                              <a:latin typeface="Cambria Math" panose="02040503050406030204" pitchFamily="18" charset="0"/>
                                              <a:ea typeface="DengXian" panose="02010600030101010101" pitchFamily="2" charset="-122"/>
                                              <a:cs typeface="Times New Roman" panose="02020603050405020304" pitchFamily="18" charset="0"/>
                                            </a:rPr>
                                            <m:t>𝜃</m:t>
                                          </m:r>
                                        </m:e>
                                        <m:sub>
                                          <m:r>
                                            <a:rPr lang="en-US" sz="1200" i="1">
                                              <a:latin typeface="Cambria Math" panose="02040503050406030204" pitchFamily="18" charset="0"/>
                                              <a:ea typeface="DengXian" panose="02010600030101010101" pitchFamily="2" charset="-122"/>
                                              <a:cs typeface="Times New Roman" panose="02020603050405020304" pitchFamily="18" charset="0"/>
                                            </a:rPr>
                                            <m:t>𝑡</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200" i="1">
                                              <a:latin typeface="Cambria Math" panose="02040503050406030204" pitchFamily="18" charset="0"/>
                                              <a:ea typeface="DengXian" panose="02010600030101010101" pitchFamily="2" charset="-122"/>
                                              <a:cs typeface="Times New Roman" panose="02020603050405020304" pitchFamily="18" charset="0"/>
                                            </a:rPr>
                                            <m:t>𝑖𝑗</m:t>
                                          </m:r>
                                        </m:sup>
                                      </m:sSubSup>
                                    </m:e>
                                  </m:d>
                                  <m:r>
                                    <a:rPr lang="en-US" sz="1200" i="1">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sz="120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200" i="1">
                                          <a:latin typeface="Cambria Math" panose="02040503050406030204" pitchFamily="18" charset="0"/>
                                          <a:ea typeface="DengXian" panose="02010600030101010101" pitchFamily="2" charset="-122"/>
                                          <a:cs typeface="Times New Roman" panose="02020603050405020304" pitchFamily="18" charset="0"/>
                                        </a:rPr>
                                        <m:t>𝐵</m:t>
                                      </m:r>
                                    </m:e>
                                    <m:sub>
                                      <m:r>
                                        <a:rPr lang="en-US" sz="120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200" i="1">
                                          <a:latin typeface="Cambria Math" panose="02040503050406030204" pitchFamily="18" charset="0"/>
                                          <a:ea typeface="DengXian" panose="02010600030101010101" pitchFamily="2" charset="-122"/>
                                          <a:cs typeface="Times New Roman" panose="02020603050405020304" pitchFamily="18" charset="0"/>
                                        </a:rPr>
                                        <m:t>𝑖𝑗</m:t>
                                      </m:r>
                                    </m:sup>
                                  </m:sSubSup>
                                  <m:func>
                                    <m:funcPr>
                                      <m:ctrlPr>
                                        <a:rPr lang="en-US" sz="1200" i="1">
                                          <a:latin typeface="Cambria Math" panose="02040503050406030204" pitchFamily="18" charset="0"/>
                                          <a:ea typeface="DengXian" panose="02010600030101010101" pitchFamily="2" charset="-122"/>
                                          <a:cs typeface="Times New Roman" panose="02020603050405020304" pitchFamily="18" charset="0"/>
                                        </a:rPr>
                                      </m:ctrlPr>
                                    </m:funcPr>
                                    <m:fName>
                                      <m:r>
                                        <m:rPr>
                                          <m:sty m:val="p"/>
                                        </m:rPr>
                                        <a:rPr lang="en-US" sz="1200">
                                          <a:latin typeface="Cambria Math" panose="02040503050406030204" pitchFamily="18" charset="0"/>
                                          <a:ea typeface="DengXian" panose="02010600030101010101" pitchFamily="2" charset="-122"/>
                                          <a:cs typeface="Times New Roman" panose="02020603050405020304" pitchFamily="18" charset="0"/>
                                        </a:rPr>
                                        <m:t>sin</m:t>
                                      </m:r>
                                    </m:fName>
                                    <m:e>
                                      <m:d>
                                        <m:dPr>
                                          <m:ctrlPr>
                                            <a:rPr lang="en-US" sz="1200" i="1">
                                              <a:latin typeface="Cambria Math" panose="02040503050406030204" pitchFamily="18" charset="0"/>
                                              <a:ea typeface="DengXian" panose="02010600030101010101" pitchFamily="2" charset="-122"/>
                                              <a:cs typeface="Times New Roman" panose="02020603050405020304" pitchFamily="18" charset="0"/>
                                            </a:rPr>
                                          </m:ctrlPr>
                                        </m:dPr>
                                        <m:e>
                                          <m:sSubSup>
                                            <m:sSubSupPr>
                                              <m:ctrlPr>
                                                <a:rPr lang="en-US" sz="120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200" i="1">
                                                  <a:latin typeface="Cambria Math" panose="02040503050406030204" pitchFamily="18" charset="0"/>
                                                  <a:ea typeface="DengXian" panose="02010600030101010101" pitchFamily="2" charset="-122"/>
                                                  <a:cs typeface="Times New Roman" panose="02020603050405020304" pitchFamily="18" charset="0"/>
                                                </a:rPr>
                                                <m:t>𝜃</m:t>
                                              </m:r>
                                            </m:e>
                                            <m:sub>
                                              <m:r>
                                                <a:rPr lang="en-US" sz="1200" i="1">
                                                  <a:latin typeface="Cambria Math" panose="02040503050406030204" pitchFamily="18" charset="0"/>
                                                  <a:ea typeface="DengXian" panose="02010600030101010101" pitchFamily="2" charset="-122"/>
                                                  <a:cs typeface="Times New Roman" panose="02020603050405020304" pitchFamily="18" charset="0"/>
                                                </a:rPr>
                                                <m:t>𝑡</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200" i="1">
                                                  <a:latin typeface="Cambria Math" panose="02040503050406030204" pitchFamily="18" charset="0"/>
                                                  <a:ea typeface="DengXian" panose="02010600030101010101" pitchFamily="2" charset="-122"/>
                                                  <a:cs typeface="Times New Roman" panose="02020603050405020304" pitchFamily="18" charset="0"/>
                                                </a:rPr>
                                                <m:t>𝑖𝑗</m:t>
                                              </m:r>
                                            </m:sup>
                                          </m:sSubSup>
                                        </m:e>
                                      </m:d>
                                    </m:e>
                                  </m:func>
                                </m:e>
                              </m:func>
                            </m:e>
                          </m:d>
                        </m:e>
                      </m:d>
                    </m:oMath>
                  </m:oMathPara>
                </a14:m>
                <a:endParaRPr lang="en-US" sz="1200" dirty="0">
                  <a:latin typeface="Times" panose="02020603050405020304" pitchFamily="18" charset="0"/>
                  <a:ea typeface="DengXian" panose="02010600030101010101" pitchFamily="2" charset="-122"/>
                  <a:cs typeface="Times" panose="02020603050405020304" pitchFamily="18" charset="0"/>
                </a:endParaRPr>
              </a:p>
              <a:p>
                <a:pPr>
                  <a:lnSpc>
                    <a:spcPct val="107000"/>
                  </a:lnSpc>
                  <a:spcBef>
                    <a:spcPts val="0"/>
                  </a:spcBef>
                  <a:spcAft>
                    <a:spcPts val="600"/>
                  </a:spcAft>
                </a:pPr>
                <a14:m>
                  <m:oMathPara xmlns:m="http://schemas.openxmlformats.org/officeDocument/2006/math">
                    <m:oMathParaPr>
                      <m:jc m:val="centerGroup"/>
                    </m:oMathParaPr>
                    <m:oMath xmlns:m="http://schemas.openxmlformats.org/officeDocument/2006/math">
                      <m:sSubSup>
                        <m:sSubSupPr>
                          <m:ctrlPr>
                            <a:rPr lang="en-US" sz="120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200" i="1">
                              <a:latin typeface="Cambria Math" panose="02040503050406030204" pitchFamily="18" charset="0"/>
                              <a:ea typeface="DengXian" panose="02010600030101010101" pitchFamily="2" charset="-122"/>
                              <a:cs typeface="Times New Roman" panose="02020603050405020304" pitchFamily="18" charset="0"/>
                            </a:rPr>
                            <m:t>𝑄</m:t>
                          </m:r>
                        </m:e>
                        <m:sub>
                          <m:r>
                            <a:rPr lang="en-US" sz="1200" i="1">
                              <a:latin typeface="Cambria Math" panose="02040503050406030204" pitchFamily="18" charset="0"/>
                              <a:ea typeface="DengXian" panose="02010600030101010101" pitchFamily="2" charset="-122"/>
                              <a:cs typeface="Times New Roman" panose="02020603050405020304" pitchFamily="18" charset="0"/>
                            </a:rPr>
                            <m:t>𝑡</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200" i="1">
                              <a:latin typeface="Cambria Math" panose="02040503050406030204" pitchFamily="18" charset="0"/>
                              <a:ea typeface="DengXian" panose="02010600030101010101" pitchFamily="2" charset="-122"/>
                              <a:cs typeface="Times New Roman" panose="02020603050405020304" pitchFamily="18" charset="0"/>
                            </a:rPr>
                            <m:t>𝑖𝑗</m:t>
                          </m:r>
                        </m:sup>
                      </m:sSubSup>
                      <m:r>
                        <a:rPr lang="en-US" sz="1200" i="1">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sz="120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200" i="1">
                              <a:latin typeface="Cambria Math" panose="02040503050406030204" pitchFamily="18" charset="0"/>
                              <a:ea typeface="DengXian" panose="02010600030101010101" pitchFamily="2" charset="-122"/>
                              <a:cs typeface="Times New Roman" panose="02020603050405020304" pitchFamily="18" charset="0"/>
                            </a:rPr>
                            <m:t>𝑉</m:t>
                          </m:r>
                        </m:e>
                        <m:sub>
                          <m:r>
                            <a:rPr lang="en-US" sz="1200" i="1">
                              <a:latin typeface="Cambria Math" panose="02040503050406030204" pitchFamily="18" charset="0"/>
                              <a:ea typeface="DengXian" panose="02010600030101010101" pitchFamily="2" charset="-122"/>
                              <a:cs typeface="Times New Roman" panose="02020603050405020304" pitchFamily="18" charset="0"/>
                            </a:rPr>
                            <m:t>𝑡</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200" i="1">
                              <a:latin typeface="Cambria Math" panose="02040503050406030204" pitchFamily="18" charset="0"/>
                              <a:ea typeface="DengXian" panose="02010600030101010101" pitchFamily="2" charset="-122"/>
                              <a:cs typeface="Times New Roman" panose="02020603050405020304" pitchFamily="18" charset="0"/>
                            </a:rPr>
                            <m:t>𝑖</m:t>
                          </m:r>
                        </m:sup>
                      </m:sSubSup>
                      <m:d>
                        <m:dPr>
                          <m:ctrlPr>
                            <a:rPr lang="en-US" sz="1200" i="1">
                              <a:latin typeface="Cambria Math" panose="02040503050406030204" pitchFamily="18" charset="0"/>
                              <a:ea typeface="DengXian" panose="02010600030101010101" pitchFamily="2" charset="-122"/>
                              <a:cs typeface="Times New Roman" panose="02020603050405020304" pitchFamily="18" charset="0"/>
                            </a:rPr>
                          </m:ctrlPr>
                        </m:dPr>
                        <m:e>
                          <m:sSubSup>
                            <m:sSubSupPr>
                              <m:ctrlPr>
                                <a:rPr lang="en-US" sz="120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200" i="1">
                                  <a:latin typeface="Cambria Math" panose="02040503050406030204" pitchFamily="18" charset="0"/>
                                  <a:ea typeface="DengXian" panose="02010600030101010101" pitchFamily="2" charset="-122"/>
                                  <a:cs typeface="Times New Roman" panose="02020603050405020304" pitchFamily="18" charset="0"/>
                                </a:rPr>
                                <m:t>𝑉</m:t>
                              </m:r>
                            </m:e>
                            <m:sub>
                              <m:r>
                                <a:rPr lang="en-US" sz="1200" i="1">
                                  <a:latin typeface="Cambria Math" panose="02040503050406030204" pitchFamily="18" charset="0"/>
                                  <a:ea typeface="DengXian" panose="02010600030101010101" pitchFamily="2" charset="-122"/>
                                  <a:cs typeface="Times New Roman" panose="02020603050405020304" pitchFamily="18" charset="0"/>
                                </a:rPr>
                                <m:t>𝑡</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200" i="1">
                                  <a:latin typeface="Cambria Math" panose="02040503050406030204" pitchFamily="18" charset="0"/>
                                  <a:ea typeface="DengXian" panose="02010600030101010101" pitchFamily="2" charset="-122"/>
                                  <a:cs typeface="Times New Roman" panose="02020603050405020304" pitchFamily="18" charset="0"/>
                                </a:rPr>
                                <m:t>𝑖</m:t>
                              </m:r>
                            </m:sup>
                          </m:sSubSup>
                          <m:sSubSup>
                            <m:sSubSupPr>
                              <m:ctrlPr>
                                <a:rPr lang="en-US" sz="120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200" i="1">
                                  <a:latin typeface="Cambria Math" panose="02040503050406030204" pitchFamily="18" charset="0"/>
                                  <a:ea typeface="DengXian" panose="02010600030101010101" pitchFamily="2" charset="-122"/>
                                  <a:cs typeface="Times New Roman" panose="02020603050405020304" pitchFamily="18" charset="0"/>
                                </a:rPr>
                                <m:t>𝐵</m:t>
                              </m:r>
                            </m:e>
                            <m:sub>
                              <m:r>
                                <a:rPr lang="en-US" sz="120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200" i="1">
                                  <a:latin typeface="Cambria Math" panose="02040503050406030204" pitchFamily="18" charset="0"/>
                                  <a:ea typeface="DengXian" panose="02010600030101010101" pitchFamily="2" charset="-122"/>
                                  <a:cs typeface="Times New Roman" panose="02020603050405020304" pitchFamily="18" charset="0"/>
                                </a:rPr>
                                <m:t>𝑖𝑗</m:t>
                              </m:r>
                            </m:sup>
                          </m:sSubSup>
                          <m:r>
                            <a:rPr lang="en-US" sz="1200" i="1">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sz="120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200" i="1">
                                  <a:latin typeface="Cambria Math" panose="02040503050406030204" pitchFamily="18" charset="0"/>
                                  <a:ea typeface="DengXian" panose="02010600030101010101" pitchFamily="2" charset="-122"/>
                                  <a:cs typeface="Times New Roman" panose="02020603050405020304" pitchFamily="18" charset="0"/>
                                </a:rPr>
                                <m:t>𝑉</m:t>
                              </m:r>
                            </m:e>
                            <m:sub>
                              <m:r>
                                <a:rPr lang="en-US" sz="1200" i="1">
                                  <a:latin typeface="Cambria Math" panose="02040503050406030204" pitchFamily="18" charset="0"/>
                                  <a:ea typeface="DengXian" panose="02010600030101010101" pitchFamily="2" charset="-122"/>
                                  <a:cs typeface="Times New Roman" panose="02020603050405020304" pitchFamily="18" charset="0"/>
                                </a:rPr>
                                <m:t>𝑡</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200" i="1">
                                  <a:latin typeface="Cambria Math" panose="02040503050406030204" pitchFamily="18" charset="0"/>
                                  <a:ea typeface="DengXian" panose="02010600030101010101" pitchFamily="2" charset="-122"/>
                                  <a:cs typeface="Times New Roman" panose="02020603050405020304" pitchFamily="18" charset="0"/>
                                </a:rPr>
                                <m:t>𝑗</m:t>
                              </m:r>
                            </m:sup>
                          </m:sSubSup>
                          <m:d>
                            <m:dPr>
                              <m:ctrlPr>
                                <a:rPr lang="en-US" sz="1200" i="1">
                                  <a:latin typeface="Cambria Math" panose="02040503050406030204" pitchFamily="18" charset="0"/>
                                  <a:ea typeface="DengXian" panose="02010600030101010101" pitchFamily="2" charset="-122"/>
                                  <a:cs typeface="Times New Roman" panose="02020603050405020304" pitchFamily="18" charset="0"/>
                                </a:rPr>
                              </m:ctrlPr>
                            </m:dPr>
                            <m:e>
                              <m:sSubSup>
                                <m:sSubSupPr>
                                  <m:ctrlPr>
                                    <a:rPr lang="en-US" sz="120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200" i="1">
                                      <a:latin typeface="Cambria Math" panose="02040503050406030204" pitchFamily="18" charset="0"/>
                                      <a:ea typeface="DengXian" panose="02010600030101010101" pitchFamily="2" charset="-122"/>
                                      <a:cs typeface="Times New Roman" panose="02020603050405020304" pitchFamily="18" charset="0"/>
                                    </a:rPr>
                                    <m:t>𝐺</m:t>
                                  </m:r>
                                </m:e>
                                <m:sub>
                                  <m:r>
                                    <a:rPr lang="en-US" sz="120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200" i="1">
                                      <a:latin typeface="Cambria Math" panose="02040503050406030204" pitchFamily="18" charset="0"/>
                                      <a:ea typeface="DengXian" panose="02010600030101010101" pitchFamily="2" charset="-122"/>
                                      <a:cs typeface="Times New Roman" panose="02020603050405020304" pitchFamily="18" charset="0"/>
                                    </a:rPr>
                                    <m:t>𝑖𝑗</m:t>
                                  </m:r>
                                </m:sup>
                              </m:sSubSup>
                              <m:func>
                                <m:funcPr>
                                  <m:ctrlPr>
                                    <a:rPr lang="en-US" sz="1200" i="1">
                                      <a:latin typeface="Cambria Math" panose="02040503050406030204" pitchFamily="18" charset="0"/>
                                      <a:ea typeface="DengXian" panose="02010600030101010101" pitchFamily="2" charset="-122"/>
                                      <a:cs typeface="Times New Roman" panose="02020603050405020304" pitchFamily="18" charset="0"/>
                                    </a:rPr>
                                  </m:ctrlPr>
                                </m:funcPr>
                                <m:fName>
                                  <m:r>
                                    <m:rPr>
                                      <m:sty m:val="p"/>
                                    </m:rPr>
                                    <a:rPr lang="en-US" sz="1200">
                                      <a:latin typeface="Cambria Math" panose="02040503050406030204" pitchFamily="18" charset="0"/>
                                      <a:ea typeface="DengXian" panose="02010600030101010101" pitchFamily="2" charset="-122"/>
                                      <a:cs typeface="Times New Roman" panose="02020603050405020304" pitchFamily="18" charset="0"/>
                                    </a:rPr>
                                    <m:t>cos</m:t>
                                  </m:r>
                                </m:fName>
                                <m:e>
                                  <m:d>
                                    <m:dPr>
                                      <m:ctrlPr>
                                        <a:rPr lang="en-US" sz="1200" i="1">
                                          <a:latin typeface="Cambria Math" panose="02040503050406030204" pitchFamily="18" charset="0"/>
                                          <a:ea typeface="DengXian" panose="02010600030101010101" pitchFamily="2" charset="-122"/>
                                          <a:cs typeface="Times New Roman" panose="02020603050405020304" pitchFamily="18" charset="0"/>
                                        </a:rPr>
                                      </m:ctrlPr>
                                    </m:dPr>
                                    <m:e>
                                      <m:sSubSup>
                                        <m:sSubSupPr>
                                          <m:ctrlPr>
                                            <a:rPr lang="en-US" sz="120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200" i="1">
                                              <a:latin typeface="Cambria Math" panose="02040503050406030204" pitchFamily="18" charset="0"/>
                                              <a:ea typeface="DengXian" panose="02010600030101010101" pitchFamily="2" charset="-122"/>
                                              <a:cs typeface="Times New Roman" panose="02020603050405020304" pitchFamily="18" charset="0"/>
                                            </a:rPr>
                                            <m:t>𝜃</m:t>
                                          </m:r>
                                        </m:e>
                                        <m:sub>
                                          <m:r>
                                            <a:rPr lang="en-US" sz="1200" i="1">
                                              <a:latin typeface="Cambria Math" panose="02040503050406030204" pitchFamily="18" charset="0"/>
                                              <a:ea typeface="DengXian" panose="02010600030101010101" pitchFamily="2" charset="-122"/>
                                              <a:cs typeface="Times New Roman" panose="02020603050405020304" pitchFamily="18" charset="0"/>
                                            </a:rPr>
                                            <m:t>𝑡</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200" i="1">
                                              <a:latin typeface="Cambria Math" panose="02040503050406030204" pitchFamily="18" charset="0"/>
                                              <a:ea typeface="DengXian" panose="02010600030101010101" pitchFamily="2" charset="-122"/>
                                              <a:cs typeface="Times New Roman" panose="02020603050405020304" pitchFamily="18" charset="0"/>
                                            </a:rPr>
                                            <m:t>𝑖𝑗</m:t>
                                          </m:r>
                                        </m:sup>
                                      </m:sSubSup>
                                    </m:e>
                                  </m:d>
                                  <m:r>
                                    <a:rPr lang="en-US" sz="1200" i="1">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sz="120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200" i="1">
                                          <a:latin typeface="Cambria Math" panose="02040503050406030204" pitchFamily="18" charset="0"/>
                                          <a:ea typeface="DengXian" panose="02010600030101010101" pitchFamily="2" charset="-122"/>
                                          <a:cs typeface="Times New Roman" panose="02020603050405020304" pitchFamily="18" charset="0"/>
                                        </a:rPr>
                                        <m:t>𝐵</m:t>
                                      </m:r>
                                    </m:e>
                                    <m:sub>
                                      <m:r>
                                        <a:rPr lang="en-US" sz="120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200" i="1">
                                          <a:latin typeface="Cambria Math" panose="02040503050406030204" pitchFamily="18" charset="0"/>
                                          <a:ea typeface="DengXian" panose="02010600030101010101" pitchFamily="2" charset="-122"/>
                                          <a:cs typeface="Times New Roman" panose="02020603050405020304" pitchFamily="18" charset="0"/>
                                        </a:rPr>
                                        <m:t>𝑖𝑗</m:t>
                                      </m:r>
                                    </m:sup>
                                  </m:sSubSup>
                                  <m:func>
                                    <m:funcPr>
                                      <m:ctrlPr>
                                        <a:rPr lang="en-US" sz="1200" i="1">
                                          <a:latin typeface="Cambria Math" panose="02040503050406030204" pitchFamily="18" charset="0"/>
                                          <a:ea typeface="DengXian" panose="02010600030101010101" pitchFamily="2" charset="-122"/>
                                          <a:cs typeface="Times New Roman" panose="02020603050405020304" pitchFamily="18" charset="0"/>
                                        </a:rPr>
                                      </m:ctrlPr>
                                    </m:funcPr>
                                    <m:fName>
                                      <m:r>
                                        <m:rPr>
                                          <m:sty m:val="p"/>
                                        </m:rPr>
                                        <a:rPr lang="en-US" sz="1200">
                                          <a:latin typeface="Cambria Math" panose="02040503050406030204" pitchFamily="18" charset="0"/>
                                          <a:ea typeface="DengXian" panose="02010600030101010101" pitchFamily="2" charset="-122"/>
                                          <a:cs typeface="Times New Roman" panose="02020603050405020304" pitchFamily="18" charset="0"/>
                                        </a:rPr>
                                        <m:t>sin</m:t>
                                      </m:r>
                                    </m:fName>
                                    <m:e>
                                      <m:d>
                                        <m:dPr>
                                          <m:ctrlPr>
                                            <a:rPr lang="en-US" sz="1200" i="1">
                                              <a:latin typeface="Cambria Math" panose="02040503050406030204" pitchFamily="18" charset="0"/>
                                              <a:ea typeface="DengXian" panose="02010600030101010101" pitchFamily="2" charset="-122"/>
                                              <a:cs typeface="Times New Roman" panose="02020603050405020304" pitchFamily="18" charset="0"/>
                                            </a:rPr>
                                          </m:ctrlPr>
                                        </m:dPr>
                                        <m:e>
                                          <m:sSubSup>
                                            <m:sSubSupPr>
                                              <m:ctrlPr>
                                                <a:rPr lang="en-US" sz="120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200" i="1">
                                                  <a:latin typeface="Cambria Math" panose="02040503050406030204" pitchFamily="18" charset="0"/>
                                                  <a:ea typeface="DengXian" panose="02010600030101010101" pitchFamily="2" charset="-122"/>
                                                  <a:cs typeface="Times New Roman" panose="02020603050405020304" pitchFamily="18" charset="0"/>
                                                </a:rPr>
                                                <m:t>𝜃</m:t>
                                              </m:r>
                                            </m:e>
                                            <m:sub>
                                              <m:r>
                                                <a:rPr lang="en-US" sz="1200" i="1">
                                                  <a:latin typeface="Cambria Math" panose="02040503050406030204" pitchFamily="18" charset="0"/>
                                                  <a:ea typeface="DengXian" panose="02010600030101010101" pitchFamily="2" charset="-122"/>
                                                  <a:cs typeface="Times New Roman" panose="02020603050405020304" pitchFamily="18" charset="0"/>
                                                </a:rPr>
                                                <m:t>𝑡</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200" i="1">
                                                  <a:latin typeface="Cambria Math" panose="02040503050406030204" pitchFamily="18" charset="0"/>
                                                  <a:ea typeface="DengXian" panose="02010600030101010101" pitchFamily="2" charset="-122"/>
                                                  <a:cs typeface="Times New Roman" panose="02020603050405020304" pitchFamily="18" charset="0"/>
                                                </a:rPr>
                                                <m:t>𝑖𝑗</m:t>
                                              </m:r>
                                            </m:sup>
                                          </m:sSubSup>
                                        </m:e>
                                      </m:d>
                                    </m:e>
                                  </m:func>
                                </m:e>
                              </m:func>
                            </m:e>
                          </m:d>
                        </m:e>
                      </m:d>
                    </m:oMath>
                  </m:oMathPara>
                </a14:m>
                <a:endParaRPr lang="en-US" sz="1200" dirty="0">
                  <a:latin typeface="Times" panose="02020603050405020304" pitchFamily="18" charset="0"/>
                  <a:ea typeface="DengXian" panose="02010600030101010101" pitchFamily="2" charset="-122"/>
                  <a:cs typeface="Times" panose="02020603050405020304" pitchFamily="18" charset="0"/>
                </a:endParaRPr>
              </a:p>
              <a:p>
                <a:pPr>
                  <a:lnSpc>
                    <a:spcPct val="107000"/>
                  </a:lnSpc>
                  <a:spcBef>
                    <a:spcPts val="0"/>
                  </a:spcBef>
                  <a:spcAft>
                    <a:spcPts val="600"/>
                  </a:spcAft>
                </a:pPr>
                <a14:m>
                  <m:oMathPara xmlns:m="http://schemas.openxmlformats.org/officeDocument/2006/math">
                    <m:oMathParaPr>
                      <m:jc m:val="centerGroup"/>
                    </m:oMathParaPr>
                    <m:oMath xmlns:m="http://schemas.openxmlformats.org/officeDocument/2006/math">
                      <m:sSup>
                        <m:sSupPr>
                          <m:ctrlPr>
                            <a:rPr lang="en-US" sz="1200" i="1">
                              <a:latin typeface="Cambria Math" panose="02040503050406030204" pitchFamily="18" charset="0"/>
                              <a:ea typeface="DengXian" panose="02010600030101010101" pitchFamily="2" charset="-122"/>
                              <a:cs typeface="Times New Roman" panose="02020603050405020304" pitchFamily="18" charset="0"/>
                            </a:rPr>
                          </m:ctrlPr>
                        </m:sSupPr>
                        <m:e>
                          <m:d>
                            <m:dPr>
                              <m:ctrlPr>
                                <a:rPr lang="en-US" sz="1200" i="1">
                                  <a:latin typeface="Cambria Math" panose="02040503050406030204" pitchFamily="18" charset="0"/>
                                  <a:ea typeface="DengXian" panose="02010600030101010101" pitchFamily="2" charset="-122"/>
                                  <a:cs typeface="Times New Roman" panose="02020603050405020304" pitchFamily="18" charset="0"/>
                                </a:rPr>
                              </m:ctrlPr>
                            </m:dPr>
                            <m:e>
                              <m:sSubSup>
                                <m:sSubSupPr>
                                  <m:ctrlPr>
                                    <a:rPr lang="en-US" sz="120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200" i="1">
                                      <a:latin typeface="Cambria Math" panose="02040503050406030204" pitchFamily="18" charset="0"/>
                                      <a:ea typeface="DengXian" panose="02010600030101010101" pitchFamily="2" charset="-122"/>
                                      <a:cs typeface="Times New Roman" panose="02020603050405020304" pitchFamily="18" charset="0"/>
                                    </a:rPr>
                                    <m:t>𝑃</m:t>
                                  </m:r>
                                </m:e>
                                <m:sub>
                                  <m:r>
                                    <a:rPr lang="en-US" sz="1200" i="1">
                                      <a:latin typeface="Cambria Math" panose="02040503050406030204" pitchFamily="18" charset="0"/>
                                      <a:ea typeface="DengXian" panose="02010600030101010101" pitchFamily="2" charset="-122"/>
                                      <a:cs typeface="Times New Roman" panose="02020603050405020304" pitchFamily="18" charset="0"/>
                                    </a:rPr>
                                    <m:t>𝑡</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200" i="1">
                                      <a:latin typeface="Cambria Math" panose="02040503050406030204" pitchFamily="18" charset="0"/>
                                      <a:ea typeface="DengXian" panose="02010600030101010101" pitchFamily="2" charset="-122"/>
                                      <a:cs typeface="Times New Roman" panose="02020603050405020304" pitchFamily="18" charset="0"/>
                                    </a:rPr>
                                    <m:t>𝑖𝑗</m:t>
                                  </m:r>
                                </m:sup>
                              </m:sSubSup>
                            </m:e>
                          </m:d>
                        </m:e>
                        <m:sup>
                          <m:r>
                            <a:rPr lang="en-US" sz="1200" i="1">
                              <a:latin typeface="Cambria Math" panose="02040503050406030204" pitchFamily="18" charset="0"/>
                              <a:ea typeface="DengXian" panose="02010600030101010101" pitchFamily="2" charset="-122"/>
                              <a:cs typeface="Times New Roman" panose="02020603050405020304" pitchFamily="18" charset="0"/>
                            </a:rPr>
                            <m:t>2</m:t>
                          </m:r>
                        </m:sup>
                      </m:sSup>
                      <m:r>
                        <a:rPr lang="en-US" sz="1200" i="1">
                          <a:latin typeface="Cambria Math" panose="02040503050406030204" pitchFamily="18" charset="0"/>
                          <a:ea typeface="DengXian" panose="02010600030101010101" pitchFamily="2" charset="-122"/>
                          <a:cs typeface="Times New Roman" panose="02020603050405020304" pitchFamily="18" charset="0"/>
                        </a:rPr>
                        <m:t>+</m:t>
                      </m:r>
                      <m:sSup>
                        <m:sSupPr>
                          <m:ctrlPr>
                            <a:rPr lang="en-US" sz="1200" i="1">
                              <a:latin typeface="Cambria Math" panose="02040503050406030204" pitchFamily="18" charset="0"/>
                              <a:ea typeface="DengXian" panose="02010600030101010101" pitchFamily="2" charset="-122"/>
                              <a:cs typeface="Times New Roman" panose="02020603050405020304" pitchFamily="18" charset="0"/>
                            </a:rPr>
                          </m:ctrlPr>
                        </m:sSupPr>
                        <m:e>
                          <m:d>
                            <m:dPr>
                              <m:ctrlPr>
                                <a:rPr lang="en-US" sz="1200" i="1">
                                  <a:latin typeface="Cambria Math" panose="02040503050406030204" pitchFamily="18" charset="0"/>
                                  <a:ea typeface="DengXian" panose="02010600030101010101" pitchFamily="2" charset="-122"/>
                                  <a:cs typeface="Times New Roman" panose="02020603050405020304" pitchFamily="18" charset="0"/>
                                </a:rPr>
                              </m:ctrlPr>
                            </m:dPr>
                            <m:e>
                              <m:sSubSup>
                                <m:sSubSupPr>
                                  <m:ctrlPr>
                                    <a:rPr lang="en-US" sz="120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200" i="1">
                                      <a:latin typeface="Cambria Math" panose="02040503050406030204" pitchFamily="18" charset="0"/>
                                      <a:ea typeface="DengXian" panose="02010600030101010101" pitchFamily="2" charset="-122"/>
                                      <a:cs typeface="Times New Roman" panose="02020603050405020304" pitchFamily="18" charset="0"/>
                                    </a:rPr>
                                    <m:t>𝑄</m:t>
                                  </m:r>
                                </m:e>
                                <m:sub>
                                  <m:r>
                                    <a:rPr lang="en-US" sz="1200" i="1">
                                      <a:latin typeface="Cambria Math" panose="02040503050406030204" pitchFamily="18" charset="0"/>
                                      <a:ea typeface="DengXian" panose="02010600030101010101" pitchFamily="2" charset="-122"/>
                                      <a:cs typeface="Times New Roman" panose="02020603050405020304" pitchFamily="18" charset="0"/>
                                    </a:rPr>
                                    <m:t>𝑡</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200" i="1">
                                      <a:latin typeface="Cambria Math" panose="02040503050406030204" pitchFamily="18" charset="0"/>
                                      <a:ea typeface="DengXian" panose="02010600030101010101" pitchFamily="2" charset="-122"/>
                                      <a:cs typeface="Times New Roman" panose="02020603050405020304" pitchFamily="18" charset="0"/>
                                    </a:rPr>
                                    <m:t>𝑖𝑗</m:t>
                                  </m:r>
                                </m:sup>
                              </m:sSubSup>
                            </m:e>
                          </m:d>
                        </m:e>
                        <m:sup>
                          <m:r>
                            <a:rPr lang="en-US" sz="1200" i="1">
                              <a:latin typeface="Cambria Math" panose="02040503050406030204" pitchFamily="18" charset="0"/>
                              <a:ea typeface="DengXian" panose="02010600030101010101" pitchFamily="2" charset="-122"/>
                              <a:cs typeface="Times New Roman" panose="02020603050405020304" pitchFamily="18" charset="0"/>
                            </a:rPr>
                            <m:t>2</m:t>
                          </m:r>
                        </m:sup>
                      </m:sSup>
                      <m:r>
                        <a:rPr lang="en-US" sz="1200" i="1">
                          <a:latin typeface="Cambria Math" panose="02040503050406030204" pitchFamily="18" charset="0"/>
                          <a:ea typeface="DengXian" panose="02010600030101010101" pitchFamily="2" charset="-122"/>
                          <a:cs typeface="Times New Roman" panose="02020603050405020304" pitchFamily="18" charset="0"/>
                        </a:rPr>
                        <m:t>≤</m:t>
                      </m:r>
                      <m:sSup>
                        <m:sSupPr>
                          <m:ctrlPr>
                            <a:rPr lang="en-US" sz="1200" i="1">
                              <a:latin typeface="Cambria Math" panose="02040503050406030204" pitchFamily="18" charset="0"/>
                              <a:ea typeface="DengXian" panose="02010600030101010101" pitchFamily="2" charset="-122"/>
                              <a:cs typeface="Times New Roman" panose="02020603050405020304" pitchFamily="18" charset="0"/>
                            </a:rPr>
                          </m:ctrlPr>
                        </m:sSupPr>
                        <m:e>
                          <m:d>
                            <m:dPr>
                              <m:ctrlPr>
                                <a:rPr lang="en-US" sz="1200" i="1">
                                  <a:latin typeface="Cambria Math" panose="02040503050406030204" pitchFamily="18" charset="0"/>
                                  <a:ea typeface="DengXian" panose="02010600030101010101" pitchFamily="2" charset="-122"/>
                                  <a:cs typeface="Times New Roman" panose="02020603050405020304" pitchFamily="18" charset="0"/>
                                </a:rPr>
                              </m:ctrlPr>
                            </m:dPr>
                            <m:e>
                              <m:sSubSup>
                                <m:sSubSupPr>
                                  <m:ctrlPr>
                                    <a:rPr lang="en-US" sz="120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200" i="1">
                                      <a:latin typeface="Cambria Math" panose="02040503050406030204" pitchFamily="18" charset="0"/>
                                      <a:ea typeface="DengXian" panose="02010600030101010101" pitchFamily="2" charset="-122"/>
                                      <a:cs typeface="Times New Roman" panose="02020603050405020304" pitchFamily="18" charset="0"/>
                                    </a:rPr>
                                    <m:t>𝑆</m:t>
                                  </m:r>
                                </m:e>
                                <m:sub>
                                  <m:r>
                                    <a:rPr lang="en-US" sz="1200" i="1">
                                      <a:latin typeface="Cambria Math" panose="02040503050406030204" pitchFamily="18" charset="0"/>
                                      <a:ea typeface="DengXian" panose="02010600030101010101" pitchFamily="2" charset="-122"/>
                                      <a:cs typeface="Times New Roman" panose="02020603050405020304" pitchFamily="18" charset="0"/>
                                    </a:rPr>
                                    <m:t>𝑡</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200" i="1">
                                      <a:latin typeface="Cambria Math" panose="02040503050406030204" pitchFamily="18" charset="0"/>
                                      <a:ea typeface="DengXian" panose="02010600030101010101" pitchFamily="2" charset="-122"/>
                                      <a:cs typeface="Times New Roman" panose="02020603050405020304" pitchFamily="18" charset="0"/>
                                    </a:rPr>
                                    <m:t>𝑖𝑗</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𝑀</m:t>
                                  </m:r>
                                </m:sup>
                              </m:sSubSup>
                            </m:e>
                          </m:d>
                        </m:e>
                        <m:sup>
                          <m:r>
                            <a:rPr lang="en-US" sz="1200" i="1">
                              <a:latin typeface="Cambria Math" panose="02040503050406030204" pitchFamily="18" charset="0"/>
                              <a:ea typeface="DengXian" panose="02010600030101010101" pitchFamily="2" charset="-122"/>
                              <a:cs typeface="Times New Roman" panose="02020603050405020304" pitchFamily="18" charset="0"/>
                            </a:rPr>
                            <m:t>2</m:t>
                          </m:r>
                        </m:sup>
                      </m:sSup>
                    </m:oMath>
                  </m:oMathPara>
                </a14:m>
                <a:endParaRPr lang="en-US" sz="1200" dirty="0">
                  <a:latin typeface="Times" panose="02020603050405020304" pitchFamily="18" charset="0"/>
                  <a:ea typeface="DengXian" panose="02010600030101010101" pitchFamily="2" charset="-122"/>
                  <a:cs typeface="Times" panose="02020603050405020304" pitchFamily="18" charset="0"/>
                </a:endParaRPr>
              </a:p>
            </p:txBody>
          </p:sp>
        </mc:Choice>
        <mc:Fallback xmlns="">
          <p:sp>
            <p:nvSpPr>
              <p:cNvPr id="52" name="Rectangle 51"/>
              <p:cNvSpPr>
                <a:spLocks noRot="1" noChangeAspect="1" noMove="1" noResize="1" noEditPoints="1" noAdjustHandles="1" noChangeArrowheads="1" noChangeShapeType="1" noTextEdit="1"/>
              </p:cNvSpPr>
              <p:nvPr/>
            </p:nvSpPr>
            <p:spPr>
              <a:xfrm>
                <a:off x="-1043630" y="4543495"/>
                <a:ext cx="6057900" cy="1209370"/>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214773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9059" y="13866"/>
            <a:ext cx="8515350" cy="457200"/>
          </a:xfrm>
        </p:spPr>
        <p:txBody>
          <a:bodyPr>
            <a:noAutofit/>
          </a:bodyPr>
          <a:lstStyle/>
          <a:p>
            <a:r>
              <a:rPr lang="en-US" sz="3000" dirty="0">
                <a:solidFill>
                  <a:srgbClr val="C00000"/>
                </a:solidFill>
                <a:latin typeface="Times" panose="02020603050405020304" pitchFamily="18" charset="0"/>
                <a:cs typeface="Times" panose="02020603050405020304" pitchFamily="18" charset="0"/>
              </a:rPr>
              <a:t>Level II: MGCC Agent Power Management </a:t>
            </a:r>
          </a:p>
        </p:txBody>
      </p:sp>
      <p:sp>
        <p:nvSpPr>
          <p:cNvPr id="46" name="TextBox 45"/>
          <p:cNvSpPr txBox="1"/>
          <p:nvPr/>
        </p:nvSpPr>
        <p:spPr>
          <a:xfrm>
            <a:off x="3130345" y="3087944"/>
            <a:ext cx="65" cy="276999"/>
          </a:xfrm>
          <a:prstGeom prst="rect">
            <a:avLst/>
          </a:prstGeom>
          <a:noFill/>
        </p:spPr>
        <p:txBody>
          <a:bodyPr wrap="none" lIns="0" tIns="0" rIns="0" bIns="0" rtlCol="0">
            <a:spAutoFit/>
          </a:bodyPr>
          <a:lstStyle/>
          <a:p>
            <a:endParaRPr lang="en-US" sz="1800" dirty="0">
              <a:latin typeface="Times" panose="02020603050405020304" pitchFamily="18" charset="0"/>
              <a:cs typeface="Times" panose="02020603050405020304" pitchFamily="18" charset="0"/>
            </a:endParaRPr>
          </a:p>
        </p:txBody>
      </p:sp>
      <p:sp>
        <p:nvSpPr>
          <p:cNvPr id="27" name="Right Brace 26"/>
          <p:cNvSpPr/>
          <p:nvPr/>
        </p:nvSpPr>
        <p:spPr>
          <a:xfrm>
            <a:off x="4489891" y="856221"/>
            <a:ext cx="219917" cy="1540748"/>
          </a:xfrm>
          <a:prstGeom prst="rightBrace">
            <a:avLst/>
          </a:prstGeom>
          <a:ln w="19050">
            <a:solidFill>
              <a:srgbClr val="01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latin typeface="Times" panose="02020603050405020304" pitchFamily="18" charset="0"/>
              <a:cs typeface="Times" panose="02020603050405020304" pitchFamily="18" charset="0"/>
            </a:endParaRPr>
          </a:p>
        </p:txBody>
      </p:sp>
      <p:sp>
        <p:nvSpPr>
          <p:cNvPr id="28" name="TextBox 27"/>
          <p:cNvSpPr txBox="1"/>
          <p:nvPr/>
        </p:nvSpPr>
        <p:spPr>
          <a:xfrm>
            <a:off x="4841498" y="1488095"/>
            <a:ext cx="4770461" cy="300082"/>
          </a:xfrm>
          <a:prstGeom prst="rect">
            <a:avLst/>
          </a:prstGeom>
          <a:noFill/>
        </p:spPr>
        <p:txBody>
          <a:bodyPr wrap="square" rtlCol="0">
            <a:spAutoFit/>
          </a:bodyPr>
          <a:lstStyle/>
          <a:p>
            <a:r>
              <a:rPr lang="en-US" sz="1350" dirty="0">
                <a:latin typeface="Times" panose="02020603050405020304" pitchFamily="18" charset="0"/>
                <a:cs typeface="Times" panose="02020603050405020304" pitchFamily="18" charset="0"/>
              </a:rPr>
              <a:t>Nodal active/reactive power balance constraints</a:t>
            </a:r>
          </a:p>
        </p:txBody>
      </p:sp>
      <p:sp>
        <p:nvSpPr>
          <p:cNvPr id="29" name="Right Brace 28"/>
          <p:cNvSpPr/>
          <p:nvPr/>
        </p:nvSpPr>
        <p:spPr>
          <a:xfrm>
            <a:off x="4493490" y="2731003"/>
            <a:ext cx="219917" cy="406826"/>
          </a:xfrm>
          <a:prstGeom prst="rightBrace">
            <a:avLst/>
          </a:prstGeom>
          <a:ln w="19050">
            <a:solidFill>
              <a:srgbClr val="01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latin typeface="Times" panose="02020603050405020304" pitchFamily="18" charset="0"/>
              <a:cs typeface="Times" panose="02020603050405020304" pitchFamily="18" charset="0"/>
            </a:endParaRPr>
          </a:p>
        </p:txBody>
      </p:sp>
      <p:sp>
        <p:nvSpPr>
          <p:cNvPr id="30" name="TextBox 29"/>
          <p:cNvSpPr txBox="1"/>
          <p:nvPr/>
        </p:nvSpPr>
        <p:spPr>
          <a:xfrm>
            <a:off x="4880744" y="2793225"/>
            <a:ext cx="2553469" cy="300082"/>
          </a:xfrm>
          <a:prstGeom prst="rect">
            <a:avLst/>
          </a:prstGeom>
          <a:noFill/>
        </p:spPr>
        <p:txBody>
          <a:bodyPr wrap="square" rtlCol="0">
            <a:spAutoFit/>
          </a:bodyPr>
          <a:lstStyle/>
          <a:p>
            <a:r>
              <a:rPr lang="en-US" sz="1350" dirty="0">
                <a:latin typeface="Times" panose="02020603050405020304" pitchFamily="18" charset="0"/>
                <a:cs typeface="Times" panose="02020603050405020304" pitchFamily="18" charset="0"/>
              </a:rPr>
              <a:t>Nodal voltage constraints</a:t>
            </a:r>
          </a:p>
        </p:txBody>
      </p:sp>
      <p:sp>
        <p:nvSpPr>
          <p:cNvPr id="31" name="Right Brace 30"/>
          <p:cNvSpPr/>
          <p:nvPr/>
        </p:nvSpPr>
        <p:spPr>
          <a:xfrm>
            <a:off x="4543765" y="3838870"/>
            <a:ext cx="219917" cy="1295401"/>
          </a:xfrm>
          <a:prstGeom prst="rightBrace">
            <a:avLst/>
          </a:prstGeom>
          <a:ln w="19050">
            <a:solidFill>
              <a:srgbClr val="01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latin typeface="Times" panose="02020603050405020304" pitchFamily="18" charset="0"/>
              <a:cs typeface="Times" panose="02020603050405020304" pitchFamily="18" charset="0"/>
            </a:endParaRPr>
          </a:p>
        </p:txBody>
      </p:sp>
      <p:sp>
        <p:nvSpPr>
          <p:cNvPr id="32" name="TextBox 31"/>
          <p:cNvSpPr txBox="1"/>
          <p:nvPr/>
        </p:nvSpPr>
        <p:spPr>
          <a:xfrm>
            <a:off x="4903398" y="4314705"/>
            <a:ext cx="2553469" cy="300082"/>
          </a:xfrm>
          <a:prstGeom prst="rect">
            <a:avLst/>
          </a:prstGeom>
          <a:noFill/>
        </p:spPr>
        <p:txBody>
          <a:bodyPr wrap="square" rtlCol="0">
            <a:spAutoFit/>
          </a:bodyPr>
          <a:lstStyle/>
          <a:p>
            <a:r>
              <a:rPr lang="en-US" sz="1350" dirty="0">
                <a:latin typeface="Times" panose="02020603050405020304" pitchFamily="18" charset="0"/>
                <a:cs typeface="Times" panose="02020603050405020304" pitchFamily="18" charset="0"/>
              </a:rPr>
              <a:t>ESS operational constraints</a:t>
            </a:r>
          </a:p>
        </p:txBody>
      </p:sp>
      <p:sp>
        <p:nvSpPr>
          <p:cNvPr id="33" name="Right Brace 32"/>
          <p:cNvSpPr/>
          <p:nvPr/>
        </p:nvSpPr>
        <p:spPr>
          <a:xfrm>
            <a:off x="4520274" y="3331633"/>
            <a:ext cx="219917" cy="178226"/>
          </a:xfrm>
          <a:prstGeom prst="rightBrace">
            <a:avLst/>
          </a:prstGeom>
          <a:ln w="19050">
            <a:solidFill>
              <a:srgbClr val="01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latin typeface="Times" panose="02020603050405020304" pitchFamily="18" charset="0"/>
              <a:cs typeface="Times" panose="02020603050405020304" pitchFamily="18" charset="0"/>
            </a:endParaRPr>
          </a:p>
        </p:txBody>
      </p:sp>
      <p:sp>
        <p:nvSpPr>
          <p:cNvPr id="34" name="TextBox 33"/>
          <p:cNvSpPr txBox="1"/>
          <p:nvPr/>
        </p:nvSpPr>
        <p:spPr>
          <a:xfrm>
            <a:off x="4903398" y="3254569"/>
            <a:ext cx="2553469" cy="300082"/>
          </a:xfrm>
          <a:prstGeom prst="rect">
            <a:avLst/>
          </a:prstGeom>
          <a:noFill/>
        </p:spPr>
        <p:txBody>
          <a:bodyPr wrap="square" rtlCol="0">
            <a:spAutoFit/>
          </a:bodyPr>
          <a:lstStyle/>
          <a:p>
            <a:r>
              <a:rPr lang="en-US" sz="1350" dirty="0">
                <a:latin typeface="Times" panose="02020603050405020304" pitchFamily="18" charset="0"/>
                <a:cs typeface="Times" panose="02020603050405020304" pitchFamily="18" charset="0"/>
              </a:rPr>
              <a:t>PV reactive power output limit</a:t>
            </a:r>
          </a:p>
        </p:txBody>
      </p:sp>
      <mc:AlternateContent xmlns:mc="http://schemas.openxmlformats.org/markup-compatibility/2006" xmlns:a14="http://schemas.microsoft.com/office/drawing/2010/main">
        <mc:Choice Requires="a14">
          <p:sp>
            <p:nvSpPr>
              <p:cNvPr id="35" name="Rectangle 34"/>
              <p:cNvSpPr/>
              <p:nvPr/>
            </p:nvSpPr>
            <p:spPr>
              <a:xfrm>
                <a:off x="798488" y="509500"/>
                <a:ext cx="3429000" cy="2020553"/>
              </a:xfrm>
              <a:prstGeom prst="rect">
                <a:avLst/>
              </a:prstGeom>
            </p:spPr>
            <p:txBody>
              <a:bodyPr>
                <a:spAutoFit/>
              </a:bodyPr>
              <a:lstStyle/>
              <a:p>
                <a:pPr>
                  <a:lnSpc>
                    <a:spcPct val="107000"/>
                  </a:lnSpc>
                  <a:spcBef>
                    <a:spcPts val="0"/>
                  </a:spcBef>
                  <a:spcAft>
                    <a:spcPts val="600"/>
                  </a:spcAft>
                </a:pPr>
                <a14:m>
                  <m:oMathPara xmlns:m="http://schemas.openxmlformats.org/officeDocument/2006/math">
                    <m:oMathParaPr>
                      <m:jc m:val="centerGroup"/>
                    </m:oMathParaPr>
                    <m:oMath xmlns:m="http://schemas.openxmlformats.org/officeDocument/2006/math">
                      <m:nary>
                        <m:naryPr>
                          <m:chr m:val="∑"/>
                          <m:limLoc m:val="undOvr"/>
                          <m:ctrlPr>
                            <a:rPr lang="en-US" sz="1050" i="1">
                              <a:latin typeface="Cambria Math" panose="02040503050406030204" pitchFamily="18" charset="0"/>
                              <a:ea typeface="DengXian" panose="02010600030101010101" pitchFamily="2" charset="-122"/>
                              <a:cs typeface="Times New Roman" panose="02020603050405020304" pitchFamily="18" charset="0"/>
                            </a:rPr>
                          </m:ctrlPr>
                        </m:naryPr>
                        <m:sub>
                          <m:r>
                            <a:rPr lang="en-US" sz="1050" i="1">
                              <a:latin typeface="Cambria Math" panose="02040503050406030204" pitchFamily="18" charset="0"/>
                              <a:ea typeface="DengXian" panose="02010600030101010101" pitchFamily="2" charset="-122"/>
                              <a:cs typeface="Times New Roman" panose="02020603050405020304" pitchFamily="18" charset="0"/>
                            </a:rPr>
                            <m:t>𝑖</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𝑗</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𝑘</m:t>
                          </m:r>
                        </m:sub>
                        <m:sup>
                          <m:r>
                            <a:rPr lang="en-US" sz="1050" i="1">
                              <a:latin typeface="Cambria Math" panose="02040503050406030204" pitchFamily="18" charset="0"/>
                              <a:ea typeface="DengXian" panose="02010600030101010101" pitchFamily="2" charset="-122"/>
                              <a:cs typeface="Times New Roman" panose="02020603050405020304" pitchFamily="18" charset="0"/>
                            </a:rPr>
                            <m:t>𝐾</m:t>
                          </m:r>
                        </m:sup>
                        <m:e>
                          <m:sSubSup>
                            <m:sSubSupPr>
                              <m:ctrlPr>
                                <a:rPr lang="en-US" sz="105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050" i="1">
                                  <a:latin typeface="Cambria Math" panose="02040503050406030204" pitchFamily="18" charset="0"/>
                                  <a:ea typeface="DengXian" panose="02010600030101010101" pitchFamily="2" charset="-122"/>
                                  <a:cs typeface="Times New Roman" panose="02020603050405020304" pitchFamily="18" charset="0"/>
                                </a:rPr>
                                <m:t>𝑃</m:t>
                              </m:r>
                            </m:e>
                            <m:sub>
                              <m:r>
                                <a:rPr lang="en-US" sz="1050" i="1">
                                  <a:latin typeface="Cambria Math" panose="02040503050406030204" pitchFamily="18" charset="0"/>
                                  <a:ea typeface="DengXian" panose="02010600030101010101" pitchFamily="2" charset="-122"/>
                                  <a:cs typeface="Times New Roman" panose="02020603050405020304" pitchFamily="18" charset="0"/>
                                </a:rPr>
                                <m:t>𝑡</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050" i="1">
                                  <a:latin typeface="Cambria Math" panose="02040503050406030204" pitchFamily="18" charset="0"/>
                                  <a:ea typeface="DengXian" panose="02010600030101010101" pitchFamily="2" charset="-122"/>
                                  <a:cs typeface="Times New Roman" panose="02020603050405020304" pitchFamily="18" charset="0"/>
                                </a:rPr>
                                <m:t>𝑖𝑗</m:t>
                              </m:r>
                            </m:sup>
                          </m:sSubSup>
                        </m:e>
                      </m:nary>
                      <m:r>
                        <a:rPr lang="en-US" sz="1050" i="1">
                          <a:latin typeface="Cambria Math" panose="02040503050406030204" pitchFamily="18" charset="0"/>
                          <a:ea typeface="DengXian" panose="02010600030101010101" pitchFamily="2" charset="-122"/>
                          <a:cs typeface="Times New Roman" panose="02020603050405020304" pitchFamily="18" charset="0"/>
                        </a:rPr>
                        <m:t>=</m:t>
                      </m:r>
                      <m:nary>
                        <m:naryPr>
                          <m:chr m:val="∑"/>
                          <m:limLoc m:val="undOvr"/>
                          <m:ctrlPr>
                            <a:rPr lang="en-US" sz="1050" i="1">
                              <a:latin typeface="Cambria Math" panose="02040503050406030204" pitchFamily="18" charset="0"/>
                              <a:ea typeface="DengXian" panose="02010600030101010101" pitchFamily="2" charset="-122"/>
                              <a:cs typeface="Times New Roman" panose="02020603050405020304" pitchFamily="18" charset="0"/>
                            </a:rPr>
                          </m:ctrlPr>
                        </m:naryPr>
                        <m:sub>
                          <m:r>
                            <a:rPr lang="en-US" sz="1050" i="1">
                              <a:latin typeface="Cambria Math" panose="02040503050406030204" pitchFamily="18" charset="0"/>
                              <a:ea typeface="DengXian" panose="02010600030101010101" pitchFamily="2" charset="-122"/>
                              <a:cs typeface="Times New Roman" panose="02020603050405020304" pitchFamily="18" charset="0"/>
                            </a:rPr>
                            <m:t>𝑗</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𝑖</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𝑘</m:t>
                          </m:r>
                        </m:sub>
                        <m:sup>
                          <m:r>
                            <a:rPr lang="en-US" sz="1050" i="1">
                              <a:latin typeface="Cambria Math" panose="02040503050406030204" pitchFamily="18" charset="0"/>
                              <a:ea typeface="DengXian" panose="02010600030101010101" pitchFamily="2" charset="-122"/>
                              <a:cs typeface="Times New Roman" panose="02020603050405020304" pitchFamily="18" charset="0"/>
                            </a:rPr>
                            <m:t>𝐾</m:t>
                          </m:r>
                        </m:sup>
                        <m:e>
                          <m:sSubSup>
                            <m:sSubSupPr>
                              <m:ctrlPr>
                                <a:rPr lang="en-US" sz="105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050" i="1">
                                  <a:latin typeface="Cambria Math" panose="02040503050406030204" pitchFamily="18" charset="0"/>
                                  <a:ea typeface="DengXian" panose="02010600030101010101" pitchFamily="2" charset="-122"/>
                                  <a:cs typeface="Times New Roman" panose="02020603050405020304" pitchFamily="18" charset="0"/>
                                </a:rPr>
                                <m:t>𝑃</m:t>
                              </m:r>
                            </m:e>
                            <m:sub>
                              <m:r>
                                <a:rPr lang="en-US" sz="1050" i="1">
                                  <a:latin typeface="Cambria Math" panose="02040503050406030204" pitchFamily="18" charset="0"/>
                                  <a:ea typeface="DengXian" panose="02010600030101010101" pitchFamily="2" charset="-122"/>
                                  <a:cs typeface="Times New Roman" panose="02020603050405020304" pitchFamily="18" charset="0"/>
                                </a:rPr>
                                <m:t>𝑡</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050" i="1">
                                  <a:latin typeface="Cambria Math" panose="02040503050406030204" pitchFamily="18" charset="0"/>
                                  <a:ea typeface="DengXian" panose="02010600030101010101" pitchFamily="2" charset="-122"/>
                                  <a:cs typeface="Times New Roman" panose="02020603050405020304" pitchFamily="18" charset="0"/>
                                </a:rPr>
                                <m:t>𝑗𝑖</m:t>
                              </m:r>
                            </m:sup>
                          </m:sSubSup>
                        </m:e>
                      </m:nary>
                      <m:r>
                        <a:rPr lang="en-US" sz="1050" i="1">
                          <a:latin typeface="Cambria Math" panose="02040503050406030204" pitchFamily="18" charset="0"/>
                          <a:ea typeface="DengXian" panose="02010600030101010101" pitchFamily="2" charset="-122"/>
                          <a:cs typeface="Times New Roman" panose="02020603050405020304" pitchFamily="18" charset="0"/>
                        </a:rPr>
                        <m:t>−</m:t>
                      </m:r>
                      <m:sSub>
                        <m:sSubPr>
                          <m:ctrlPr>
                            <a:rPr lang="en-US" sz="1050" i="1">
                              <a:latin typeface="Cambria Math" panose="02040503050406030204" pitchFamily="18" charset="0"/>
                              <a:ea typeface="DengXian" panose="02010600030101010101" pitchFamily="2" charset="-122"/>
                              <a:cs typeface="Times New Roman" panose="02020603050405020304" pitchFamily="18" charset="0"/>
                            </a:rPr>
                          </m:ctrlPr>
                        </m:sSubPr>
                        <m:e>
                          <m:r>
                            <a:rPr lang="en-US" sz="1050" i="1">
                              <a:latin typeface="Cambria Math" panose="02040503050406030204" pitchFamily="18" charset="0"/>
                              <a:ea typeface="DengXian" panose="02010600030101010101" pitchFamily="2" charset="-122"/>
                              <a:cs typeface="Times New Roman" panose="02020603050405020304" pitchFamily="18" charset="0"/>
                            </a:rPr>
                            <m:t>𝑝</m:t>
                          </m:r>
                        </m:e>
                        <m:sub>
                          <m:r>
                            <a:rPr lang="en-US" sz="1050" i="1">
                              <a:latin typeface="Cambria Math" panose="02040503050406030204" pitchFamily="18" charset="0"/>
                              <a:ea typeface="DengXian" panose="02010600030101010101" pitchFamily="2" charset="-122"/>
                              <a:cs typeface="Times New Roman" panose="02020603050405020304" pitchFamily="18" charset="0"/>
                            </a:rPr>
                            <m:t>𝑖</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𝑡</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𝑛</m:t>
                          </m:r>
                        </m:sub>
                      </m:sSub>
                    </m:oMath>
                  </m:oMathPara>
                </a14:m>
                <a:endParaRPr lang="en-US" sz="1050" dirty="0">
                  <a:latin typeface="Times" panose="02020603050405020304" pitchFamily="18" charset="0"/>
                  <a:ea typeface="DengXian" panose="02010600030101010101" pitchFamily="2" charset="-122"/>
                  <a:cs typeface="Times" panose="02020603050405020304" pitchFamily="18" charset="0"/>
                </a:endParaRPr>
              </a:p>
              <a:p>
                <a:pPr>
                  <a:lnSpc>
                    <a:spcPct val="107000"/>
                  </a:lnSpc>
                  <a:spcBef>
                    <a:spcPts val="0"/>
                  </a:spcBef>
                  <a:spcAft>
                    <a:spcPts val="600"/>
                  </a:spcAft>
                </a:pPr>
                <a14:m>
                  <m:oMathPara xmlns:m="http://schemas.openxmlformats.org/officeDocument/2006/math">
                    <m:oMathParaPr>
                      <m:jc m:val="centerGroup"/>
                    </m:oMathParaPr>
                    <m:oMath xmlns:m="http://schemas.openxmlformats.org/officeDocument/2006/math">
                      <m:nary>
                        <m:naryPr>
                          <m:chr m:val="∑"/>
                          <m:limLoc m:val="undOvr"/>
                          <m:ctrlPr>
                            <a:rPr lang="en-US" sz="1050" i="1">
                              <a:latin typeface="Cambria Math" panose="02040503050406030204" pitchFamily="18" charset="0"/>
                              <a:ea typeface="DengXian" panose="02010600030101010101" pitchFamily="2" charset="-122"/>
                              <a:cs typeface="Times New Roman" panose="02020603050405020304" pitchFamily="18" charset="0"/>
                            </a:rPr>
                          </m:ctrlPr>
                        </m:naryPr>
                        <m:sub>
                          <m:r>
                            <a:rPr lang="en-US" sz="1050" i="1">
                              <a:latin typeface="Cambria Math" panose="02040503050406030204" pitchFamily="18" charset="0"/>
                              <a:ea typeface="DengXian" panose="02010600030101010101" pitchFamily="2" charset="-122"/>
                              <a:cs typeface="Times New Roman" panose="02020603050405020304" pitchFamily="18" charset="0"/>
                            </a:rPr>
                            <m:t>𝑖</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𝑗</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𝑘</m:t>
                          </m:r>
                        </m:sub>
                        <m:sup>
                          <m:r>
                            <a:rPr lang="en-US" sz="1050" i="1">
                              <a:latin typeface="Cambria Math" panose="02040503050406030204" pitchFamily="18" charset="0"/>
                              <a:ea typeface="DengXian" panose="02010600030101010101" pitchFamily="2" charset="-122"/>
                              <a:cs typeface="Times New Roman" panose="02020603050405020304" pitchFamily="18" charset="0"/>
                            </a:rPr>
                            <m:t>𝐾</m:t>
                          </m:r>
                        </m:sup>
                        <m:e>
                          <m:sSubSup>
                            <m:sSubSupPr>
                              <m:ctrlPr>
                                <a:rPr lang="en-US" sz="105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050" i="1">
                                  <a:latin typeface="Cambria Math" panose="02040503050406030204" pitchFamily="18" charset="0"/>
                                  <a:ea typeface="DengXian" panose="02010600030101010101" pitchFamily="2" charset="-122"/>
                                  <a:cs typeface="Times New Roman" panose="02020603050405020304" pitchFamily="18" charset="0"/>
                                </a:rPr>
                                <m:t>𝑄</m:t>
                              </m:r>
                            </m:e>
                            <m:sub>
                              <m:r>
                                <a:rPr lang="en-US" sz="1050" i="1">
                                  <a:latin typeface="Cambria Math" panose="02040503050406030204" pitchFamily="18" charset="0"/>
                                  <a:ea typeface="DengXian" panose="02010600030101010101" pitchFamily="2" charset="-122"/>
                                  <a:cs typeface="Times New Roman" panose="02020603050405020304" pitchFamily="18" charset="0"/>
                                </a:rPr>
                                <m:t>𝑡</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050" i="1">
                                  <a:latin typeface="Cambria Math" panose="02040503050406030204" pitchFamily="18" charset="0"/>
                                  <a:ea typeface="DengXian" panose="02010600030101010101" pitchFamily="2" charset="-122"/>
                                  <a:cs typeface="Times New Roman" panose="02020603050405020304" pitchFamily="18" charset="0"/>
                                </a:rPr>
                                <m:t>𝑖𝑗</m:t>
                              </m:r>
                            </m:sup>
                          </m:sSubSup>
                        </m:e>
                      </m:nary>
                      <m:r>
                        <a:rPr lang="en-US" sz="1050" i="1">
                          <a:latin typeface="Cambria Math" panose="02040503050406030204" pitchFamily="18" charset="0"/>
                          <a:ea typeface="DengXian" panose="02010600030101010101" pitchFamily="2" charset="-122"/>
                          <a:cs typeface="Times New Roman" panose="02020603050405020304" pitchFamily="18" charset="0"/>
                        </a:rPr>
                        <m:t>=</m:t>
                      </m:r>
                      <m:nary>
                        <m:naryPr>
                          <m:chr m:val="∑"/>
                          <m:limLoc m:val="undOvr"/>
                          <m:ctrlPr>
                            <a:rPr lang="en-US" sz="1050" i="1">
                              <a:latin typeface="Cambria Math" panose="02040503050406030204" pitchFamily="18" charset="0"/>
                              <a:ea typeface="DengXian" panose="02010600030101010101" pitchFamily="2" charset="-122"/>
                              <a:cs typeface="Times New Roman" panose="02020603050405020304" pitchFamily="18" charset="0"/>
                            </a:rPr>
                          </m:ctrlPr>
                        </m:naryPr>
                        <m:sub>
                          <m:r>
                            <a:rPr lang="en-US" sz="1050" i="1">
                              <a:latin typeface="Cambria Math" panose="02040503050406030204" pitchFamily="18" charset="0"/>
                              <a:ea typeface="DengXian" panose="02010600030101010101" pitchFamily="2" charset="-122"/>
                              <a:cs typeface="Times New Roman" panose="02020603050405020304" pitchFamily="18" charset="0"/>
                            </a:rPr>
                            <m:t>𝑗</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𝑖</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𝑘</m:t>
                          </m:r>
                        </m:sub>
                        <m:sup>
                          <m:r>
                            <a:rPr lang="en-US" sz="1050" i="1">
                              <a:latin typeface="Cambria Math" panose="02040503050406030204" pitchFamily="18" charset="0"/>
                              <a:ea typeface="DengXian" panose="02010600030101010101" pitchFamily="2" charset="-122"/>
                              <a:cs typeface="Times New Roman" panose="02020603050405020304" pitchFamily="18" charset="0"/>
                            </a:rPr>
                            <m:t>𝐾</m:t>
                          </m:r>
                        </m:sup>
                        <m:e>
                          <m:sSubSup>
                            <m:sSubSupPr>
                              <m:ctrlPr>
                                <a:rPr lang="en-US" sz="105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050" i="1">
                                  <a:latin typeface="Cambria Math" panose="02040503050406030204" pitchFamily="18" charset="0"/>
                                  <a:ea typeface="DengXian" panose="02010600030101010101" pitchFamily="2" charset="-122"/>
                                  <a:cs typeface="Times New Roman" panose="02020603050405020304" pitchFamily="18" charset="0"/>
                                </a:rPr>
                                <m:t>𝑄</m:t>
                              </m:r>
                            </m:e>
                            <m:sub>
                              <m:r>
                                <a:rPr lang="en-US" sz="1050" i="1">
                                  <a:latin typeface="Cambria Math" panose="02040503050406030204" pitchFamily="18" charset="0"/>
                                  <a:ea typeface="DengXian" panose="02010600030101010101" pitchFamily="2" charset="-122"/>
                                  <a:cs typeface="Times New Roman" panose="02020603050405020304" pitchFamily="18" charset="0"/>
                                </a:rPr>
                                <m:t>𝑡</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050" i="1">
                                  <a:latin typeface="Cambria Math" panose="02040503050406030204" pitchFamily="18" charset="0"/>
                                  <a:ea typeface="DengXian" panose="02010600030101010101" pitchFamily="2" charset="-122"/>
                                  <a:cs typeface="Times New Roman" panose="02020603050405020304" pitchFamily="18" charset="0"/>
                                </a:rPr>
                                <m:t>𝑗𝑖</m:t>
                              </m:r>
                            </m:sup>
                          </m:sSubSup>
                        </m:e>
                      </m:nary>
                      <m:r>
                        <a:rPr lang="en-US" sz="1050" i="1">
                          <a:latin typeface="Cambria Math" panose="02040503050406030204" pitchFamily="18" charset="0"/>
                          <a:ea typeface="DengXian" panose="02010600030101010101" pitchFamily="2" charset="-122"/>
                          <a:cs typeface="Times New Roman" panose="02020603050405020304" pitchFamily="18" charset="0"/>
                        </a:rPr>
                        <m:t>−</m:t>
                      </m:r>
                      <m:sSub>
                        <m:sSubPr>
                          <m:ctrlPr>
                            <a:rPr lang="en-US" sz="1050" i="1">
                              <a:latin typeface="Cambria Math" panose="02040503050406030204" pitchFamily="18" charset="0"/>
                              <a:ea typeface="DengXian" panose="02010600030101010101" pitchFamily="2" charset="-122"/>
                              <a:cs typeface="Times New Roman" panose="02020603050405020304" pitchFamily="18" charset="0"/>
                            </a:rPr>
                          </m:ctrlPr>
                        </m:sSubPr>
                        <m:e>
                          <m:r>
                            <a:rPr lang="en-US" sz="1050" i="1">
                              <a:latin typeface="Cambria Math" panose="02040503050406030204" pitchFamily="18" charset="0"/>
                              <a:ea typeface="DengXian" panose="02010600030101010101" pitchFamily="2" charset="-122"/>
                              <a:cs typeface="Times New Roman" panose="02020603050405020304" pitchFamily="18" charset="0"/>
                            </a:rPr>
                            <m:t>𝑞</m:t>
                          </m:r>
                        </m:e>
                        <m:sub>
                          <m:r>
                            <a:rPr lang="en-US" sz="1050" i="1">
                              <a:latin typeface="Cambria Math" panose="02040503050406030204" pitchFamily="18" charset="0"/>
                              <a:ea typeface="DengXian" panose="02010600030101010101" pitchFamily="2" charset="-122"/>
                              <a:cs typeface="Times New Roman" panose="02020603050405020304" pitchFamily="18" charset="0"/>
                            </a:rPr>
                            <m:t>𝑖</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𝑡</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𝑛</m:t>
                          </m:r>
                        </m:sub>
                      </m:sSub>
                    </m:oMath>
                  </m:oMathPara>
                </a14:m>
                <a:endParaRPr lang="en-US" sz="1050" dirty="0">
                  <a:latin typeface="Times" panose="02020603050405020304" pitchFamily="18" charset="0"/>
                  <a:ea typeface="DengXian" panose="02010600030101010101" pitchFamily="2" charset="-122"/>
                  <a:cs typeface="Times" panose="02020603050405020304" pitchFamily="18" charset="0"/>
                </a:endParaRPr>
              </a:p>
              <a:p>
                <a:pPr>
                  <a:lnSpc>
                    <a:spcPct val="107000"/>
                  </a:lnSpc>
                  <a:spcBef>
                    <a:spcPts val="0"/>
                  </a:spcBef>
                  <a:spcAft>
                    <a:spcPts val="600"/>
                  </a:spcAft>
                </a:pPr>
                <a14:m>
                  <m:oMathPara xmlns:m="http://schemas.openxmlformats.org/officeDocument/2006/math">
                    <m:oMathParaPr>
                      <m:jc m:val="centerGroup"/>
                    </m:oMathParaPr>
                    <m:oMath xmlns:m="http://schemas.openxmlformats.org/officeDocument/2006/math">
                      <m:sSub>
                        <m:sSubPr>
                          <m:ctrlPr>
                            <a:rPr lang="en-US" sz="1050" i="1">
                              <a:latin typeface="Cambria Math" panose="02040503050406030204" pitchFamily="18" charset="0"/>
                              <a:ea typeface="DengXian" panose="02010600030101010101" pitchFamily="2" charset="-122"/>
                              <a:cs typeface="Times New Roman" panose="02020603050405020304" pitchFamily="18" charset="0"/>
                            </a:rPr>
                          </m:ctrlPr>
                        </m:sSubPr>
                        <m:e>
                          <m:r>
                            <a:rPr lang="en-US" sz="1050" i="1">
                              <a:latin typeface="Cambria Math" panose="02040503050406030204" pitchFamily="18" charset="0"/>
                              <a:ea typeface="DengXian" panose="02010600030101010101" pitchFamily="2" charset="-122"/>
                              <a:cs typeface="Times New Roman" panose="02020603050405020304" pitchFamily="18" charset="0"/>
                            </a:rPr>
                            <m:t>𝑝</m:t>
                          </m:r>
                        </m:e>
                        <m:sub>
                          <m:r>
                            <a:rPr lang="en-US" sz="1050" i="1">
                              <a:latin typeface="Cambria Math" panose="02040503050406030204" pitchFamily="18" charset="0"/>
                              <a:ea typeface="DengXian" panose="02010600030101010101" pitchFamily="2" charset="-122"/>
                              <a:cs typeface="Times New Roman" panose="02020603050405020304" pitchFamily="18" charset="0"/>
                            </a:rPr>
                            <m:t>𝑖</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𝑡</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𝑛</m:t>
                          </m:r>
                        </m:sub>
                      </m:sSub>
                      <m:r>
                        <a:rPr lang="en-US" sz="1050" i="1">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sz="105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050" i="1">
                              <a:latin typeface="Cambria Math" panose="02040503050406030204" pitchFamily="18" charset="0"/>
                              <a:ea typeface="DengXian" panose="02010600030101010101" pitchFamily="2" charset="-122"/>
                              <a:cs typeface="Times New Roman" panose="02020603050405020304" pitchFamily="18" charset="0"/>
                            </a:rPr>
                            <m:t>𝑃</m:t>
                          </m:r>
                        </m:e>
                        <m:sub>
                          <m:r>
                            <a:rPr lang="en-US" sz="1050" i="1">
                              <a:latin typeface="Cambria Math" panose="02040503050406030204" pitchFamily="18" charset="0"/>
                              <a:ea typeface="DengXian" panose="02010600030101010101" pitchFamily="2" charset="-122"/>
                              <a:cs typeface="Times New Roman" panose="02020603050405020304" pitchFamily="18" charset="0"/>
                            </a:rPr>
                            <m:t>𝑖</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𝑡</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050" i="1">
                              <a:latin typeface="Cambria Math" panose="02040503050406030204" pitchFamily="18" charset="0"/>
                              <a:ea typeface="DengXian" panose="02010600030101010101" pitchFamily="2" charset="-122"/>
                              <a:cs typeface="Times New Roman" panose="02020603050405020304" pitchFamily="18" charset="0"/>
                            </a:rPr>
                            <m:t>𝐷</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𝑒</m:t>
                          </m:r>
                        </m:sup>
                      </m:sSubSup>
                      <m:r>
                        <a:rPr lang="en-US" sz="1050" i="1">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sz="105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050" i="1">
                              <a:latin typeface="Cambria Math" panose="02040503050406030204" pitchFamily="18" charset="0"/>
                              <a:ea typeface="DengXian" panose="02010600030101010101" pitchFamily="2" charset="-122"/>
                              <a:cs typeface="Times New Roman" panose="02020603050405020304" pitchFamily="18" charset="0"/>
                            </a:rPr>
                            <m:t>𝑃</m:t>
                          </m:r>
                        </m:e>
                        <m:sub>
                          <m:r>
                            <a:rPr lang="en-US" sz="1050" i="1">
                              <a:latin typeface="Cambria Math" panose="02040503050406030204" pitchFamily="18" charset="0"/>
                              <a:ea typeface="DengXian" panose="02010600030101010101" pitchFamily="2" charset="-122"/>
                              <a:cs typeface="Times New Roman" panose="02020603050405020304" pitchFamily="18" charset="0"/>
                            </a:rPr>
                            <m:t>𝑖</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𝑡</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050" i="1">
                              <a:latin typeface="Cambria Math" panose="02040503050406030204" pitchFamily="18" charset="0"/>
                              <a:ea typeface="DengXian" panose="02010600030101010101" pitchFamily="2" charset="-122"/>
                              <a:cs typeface="Times New Roman" panose="02020603050405020304" pitchFamily="18" charset="0"/>
                            </a:rPr>
                            <m:t>𝐷𝐺</m:t>
                          </m:r>
                        </m:sup>
                      </m:sSubSup>
                      <m:r>
                        <a:rPr lang="en-US" sz="1050" i="1">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sz="105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050" i="1">
                              <a:latin typeface="Cambria Math" panose="02040503050406030204" pitchFamily="18" charset="0"/>
                              <a:ea typeface="DengXian" panose="02010600030101010101" pitchFamily="2" charset="-122"/>
                              <a:cs typeface="Times New Roman" panose="02020603050405020304" pitchFamily="18" charset="0"/>
                            </a:rPr>
                            <m:t>𝑃</m:t>
                          </m:r>
                        </m:e>
                        <m:sub>
                          <m:r>
                            <a:rPr lang="en-US" sz="1050" i="1">
                              <a:latin typeface="Cambria Math" panose="02040503050406030204" pitchFamily="18" charset="0"/>
                              <a:ea typeface="DengXian" panose="02010600030101010101" pitchFamily="2" charset="-122"/>
                              <a:cs typeface="Times New Roman" panose="02020603050405020304" pitchFamily="18" charset="0"/>
                            </a:rPr>
                            <m:t>𝑖</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𝑡</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050" i="1">
                              <a:latin typeface="Cambria Math" panose="02040503050406030204" pitchFamily="18" charset="0"/>
                              <a:ea typeface="DengXian" panose="02010600030101010101" pitchFamily="2" charset="-122"/>
                              <a:cs typeface="Times New Roman" panose="02020603050405020304" pitchFamily="18" charset="0"/>
                            </a:rPr>
                            <m:t>𝑃𝑉</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𝑒</m:t>
                          </m:r>
                        </m:sup>
                      </m:sSubSup>
                      <m:r>
                        <a:rPr lang="en-US" sz="1050" i="1">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sz="105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050" i="1">
                              <a:latin typeface="Cambria Math" panose="02040503050406030204" pitchFamily="18" charset="0"/>
                              <a:ea typeface="DengXian" panose="02010600030101010101" pitchFamily="2" charset="-122"/>
                              <a:cs typeface="Times New Roman" panose="02020603050405020304" pitchFamily="18" charset="0"/>
                            </a:rPr>
                            <m:t>𝑃</m:t>
                          </m:r>
                        </m:e>
                        <m:sub>
                          <m:r>
                            <a:rPr lang="en-US" sz="1050" i="1">
                              <a:latin typeface="Cambria Math" panose="02040503050406030204" pitchFamily="18" charset="0"/>
                              <a:ea typeface="DengXian" panose="02010600030101010101" pitchFamily="2" charset="-122"/>
                              <a:cs typeface="Times New Roman" panose="02020603050405020304" pitchFamily="18" charset="0"/>
                            </a:rPr>
                            <m:t>𝑖</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𝑡</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050" i="1">
                              <a:latin typeface="Cambria Math" panose="02040503050406030204" pitchFamily="18" charset="0"/>
                              <a:ea typeface="DengXian" panose="02010600030101010101" pitchFamily="2" charset="-122"/>
                              <a:cs typeface="Times New Roman" panose="02020603050405020304" pitchFamily="18" charset="0"/>
                            </a:rPr>
                            <m:t>𝐶h</m:t>
                          </m:r>
                        </m:sup>
                      </m:sSubSup>
                      <m:r>
                        <a:rPr lang="en-US" sz="1050" i="1">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sz="105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050" i="1">
                              <a:latin typeface="Cambria Math" panose="02040503050406030204" pitchFamily="18" charset="0"/>
                              <a:ea typeface="DengXian" panose="02010600030101010101" pitchFamily="2" charset="-122"/>
                              <a:cs typeface="Times New Roman" panose="02020603050405020304" pitchFamily="18" charset="0"/>
                            </a:rPr>
                            <m:t>𝑃</m:t>
                          </m:r>
                        </m:e>
                        <m:sub>
                          <m:r>
                            <a:rPr lang="en-US" sz="1050" i="1">
                              <a:latin typeface="Cambria Math" panose="02040503050406030204" pitchFamily="18" charset="0"/>
                              <a:ea typeface="DengXian" panose="02010600030101010101" pitchFamily="2" charset="-122"/>
                              <a:cs typeface="Times New Roman" panose="02020603050405020304" pitchFamily="18" charset="0"/>
                            </a:rPr>
                            <m:t>𝑖</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𝑡</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050" i="1">
                              <a:latin typeface="Cambria Math" panose="02040503050406030204" pitchFamily="18" charset="0"/>
                              <a:ea typeface="DengXian" panose="02010600030101010101" pitchFamily="2" charset="-122"/>
                              <a:cs typeface="Times New Roman" panose="02020603050405020304" pitchFamily="18" charset="0"/>
                            </a:rPr>
                            <m:t>𝐷𝑖𝑠</m:t>
                          </m:r>
                        </m:sup>
                      </m:sSubSup>
                    </m:oMath>
                  </m:oMathPara>
                </a14:m>
                <a:endParaRPr lang="en-US" sz="1050" dirty="0">
                  <a:latin typeface="Times" panose="02020603050405020304" pitchFamily="18" charset="0"/>
                  <a:ea typeface="DengXian" panose="02010600030101010101" pitchFamily="2" charset="-122"/>
                  <a:cs typeface="Times" panose="02020603050405020304" pitchFamily="18" charset="0"/>
                </a:endParaRPr>
              </a:p>
              <a:p>
                <a:pPr>
                  <a:lnSpc>
                    <a:spcPct val="107000"/>
                  </a:lnSpc>
                  <a:spcBef>
                    <a:spcPts val="0"/>
                  </a:spcBef>
                  <a:spcAft>
                    <a:spcPts val="600"/>
                  </a:spcAft>
                </a:pPr>
                <a14:m>
                  <m:oMathPara xmlns:m="http://schemas.openxmlformats.org/officeDocument/2006/math">
                    <m:oMathParaPr>
                      <m:jc m:val="centerGroup"/>
                    </m:oMathParaPr>
                    <m:oMath xmlns:m="http://schemas.openxmlformats.org/officeDocument/2006/math">
                      <m:sSubSup>
                        <m:sSubSupPr>
                          <m:ctrlPr>
                            <a:rPr lang="en-US" sz="105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050" i="1">
                              <a:latin typeface="Cambria Math" panose="02040503050406030204" pitchFamily="18" charset="0"/>
                              <a:ea typeface="DengXian" panose="02010600030101010101" pitchFamily="2" charset="-122"/>
                              <a:cs typeface="Times New Roman" panose="02020603050405020304" pitchFamily="18" charset="0"/>
                            </a:rPr>
                            <m:t>𝑃</m:t>
                          </m:r>
                        </m:e>
                        <m:sub>
                          <m:r>
                            <a:rPr lang="en-US" sz="1050" i="1">
                              <a:latin typeface="Cambria Math" panose="02040503050406030204" pitchFamily="18" charset="0"/>
                              <a:ea typeface="DengXian" panose="02010600030101010101" pitchFamily="2" charset="-122"/>
                              <a:cs typeface="Times New Roman" panose="02020603050405020304" pitchFamily="18" charset="0"/>
                            </a:rPr>
                            <m:t>𝑖</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𝑡</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050" i="1">
                              <a:latin typeface="Cambria Math" panose="02040503050406030204" pitchFamily="18" charset="0"/>
                              <a:ea typeface="DengXian" panose="02010600030101010101" pitchFamily="2" charset="-122"/>
                              <a:cs typeface="Times New Roman" panose="02020603050405020304" pitchFamily="18" charset="0"/>
                            </a:rPr>
                            <m:t>𝐷</m:t>
                          </m:r>
                        </m:sup>
                      </m:sSubSup>
                      <m:r>
                        <a:rPr lang="en-US" sz="1050" i="1">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sz="105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050" i="1">
                              <a:latin typeface="Cambria Math" panose="02040503050406030204" pitchFamily="18" charset="0"/>
                              <a:ea typeface="DengXian" panose="02010600030101010101" pitchFamily="2" charset="-122"/>
                              <a:cs typeface="Times New Roman" panose="02020603050405020304" pitchFamily="18" charset="0"/>
                            </a:rPr>
                            <m:t>𝑃</m:t>
                          </m:r>
                        </m:e>
                        <m:sub>
                          <m:r>
                            <a:rPr lang="en-US" sz="1050" i="1">
                              <a:latin typeface="Cambria Math" panose="02040503050406030204" pitchFamily="18" charset="0"/>
                              <a:ea typeface="DengXian" panose="02010600030101010101" pitchFamily="2" charset="-122"/>
                              <a:cs typeface="Times New Roman" panose="02020603050405020304" pitchFamily="18" charset="0"/>
                            </a:rPr>
                            <m:t>𝑖</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𝑡</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050" i="1">
                              <a:latin typeface="Cambria Math" panose="02040503050406030204" pitchFamily="18" charset="0"/>
                              <a:ea typeface="DengXian" panose="02010600030101010101" pitchFamily="2" charset="-122"/>
                              <a:cs typeface="Times New Roman" panose="02020603050405020304" pitchFamily="18" charset="0"/>
                            </a:rPr>
                            <m:t>𝐷</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𝑒</m:t>
                          </m:r>
                        </m:sup>
                      </m:sSubSup>
                      <m:r>
                        <a:rPr lang="en-US" sz="1050" i="1">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sz="105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050" i="1">
                              <a:latin typeface="Cambria Math" panose="02040503050406030204" pitchFamily="18" charset="0"/>
                              <a:ea typeface="DengXian" panose="02010600030101010101" pitchFamily="2" charset="-122"/>
                              <a:cs typeface="Times New Roman" panose="02020603050405020304" pitchFamily="18" charset="0"/>
                            </a:rPr>
                            <m:t>𝜀</m:t>
                          </m:r>
                        </m:e>
                        <m:sub>
                          <m:r>
                            <a:rPr lang="en-US" sz="1050" i="1">
                              <a:latin typeface="Cambria Math" panose="02040503050406030204" pitchFamily="18" charset="0"/>
                              <a:ea typeface="DengXian" panose="02010600030101010101" pitchFamily="2" charset="-122"/>
                              <a:cs typeface="Times New Roman" panose="02020603050405020304" pitchFamily="18" charset="0"/>
                            </a:rPr>
                            <m:t>𝑖</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𝑡</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050" i="1">
                              <a:latin typeface="Cambria Math" panose="02040503050406030204" pitchFamily="18" charset="0"/>
                              <a:ea typeface="DengXian" panose="02010600030101010101" pitchFamily="2" charset="-122"/>
                              <a:cs typeface="Times New Roman" panose="02020603050405020304" pitchFamily="18" charset="0"/>
                            </a:rPr>
                            <m:t>𝐷</m:t>
                          </m:r>
                        </m:sup>
                      </m:sSubSup>
                      <m:r>
                        <a:rPr lang="en-US" sz="1050" i="1">
                          <a:latin typeface="Cambria Math" panose="02040503050406030204" pitchFamily="18" charset="0"/>
                          <a:ea typeface="DengXian" panose="02010600030101010101" pitchFamily="2" charset="-122"/>
                          <a:cs typeface="Times New Roman" panose="02020603050405020304" pitchFamily="18" charset="0"/>
                        </a:rPr>
                        <m:t>, </m:t>
                      </m:r>
                      <m:sSubSup>
                        <m:sSubSupPr>
                          <m:ctrlPr>
                            <a:rPr lang="en-US" sz="105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050" i="1">
                              <a:latin typeface="Cambria Math" panose="02040503050406030204" pitchFamily="18" charset="0"/>
                              <a:ea typeface="DengXian" panose="02010600030101010101" pitchFamily="2" charset="-122"/>
                              <a:cs typeface="Times New Roman" panose="02020603050405020304" pitchFamily="18" charset="0"/>
                            </a:rPr>
                            <m:t>𝑃</m:t>
                          </m:r>
                        </m:e>
                        <m:sub>
                          <m:r>
                            <a:rPr lang="en-US" sz="1050" i="1">
                              <a:latin typeface="Cambria Math" panose="02040503050406030204" pitchFamily="18" charset="0"/>
                              <a:ea typeface="DengXian" panose="02010600030101010101" pitchFamily="2" charset="-122"/>
                              <a:cs typeface="Times New Roman" panose="02020603050405020304" pitchFamily="18" charset="0"/>
                            </a:rPr>
                            <m:t>𝑖</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𝑡</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050" i="1">
                              <a:latin typeface="Cambria Math" panose="02040503050406030204" pitchFamily="18" charset="0"/>
                              <a:ea typeface="DengXian" panose="02010600030101010101" pitchFamily="2" charset="-122"/>
                              <a:cs typeface="Times New Roman" panose="02020603050405020304" pitchFamily="18" charset="0"/>
                            </a:rPr>
                            <m:t>𝑃𝑉</m:t>
                          </m:r>
                        </m:sup>
                      </m:sSubSup>
                      <m:r>
                        <a:rPr lang="en-US" sz="1050" i="1">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sz="105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050" i="1">
                              <a:latin typeface="Cambria Math" panose="02040503050406030204" pitchFamily="18" charset="0"/>
                              <a:ea typeface="DengXian" panose="02010600030101010101" pitchFamily="2" charset="-122"/>
                              <a:cs typeface="Times New Roman" panose="02020603050405020304" pitchFamily="18" charset="0"/>
                            </a:rPr>
                            <m:t>𝑃</m:t>
                          </m:r>
                        </m:e>
                        <m:sub>
                          <m:r>
                            <a:rPr lang="en-US" sz="1050" i="1">
                              <a:latin typeface="Cambria Math" panose="02040503050406030204" pitchFamily="18" charset="0"/>
                              <a:ea typeface="DengXian" panose="02010600030101010101" pitchFamily="2" charset="-122"/>
                              <a:cs typeface="Times New Roman" panose="02020603050405020304" pitchFamily="18" charset="0"/>
                            </a:rPr>
                            <m:t>𝑖</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𝑡</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050" i="1">
                              <a:latin typeface="Cambria Math" panose="02040503050406030204" pitchFamily="18" charset="0"/>
                              <a:ea typeface="DengXian" panose="02010600030101010101" pitchFamily="2" charset="-122"/>
                              <a:cs typeface="Times New Roman" panose="02020603050405020304" pitchFamily="18" charset="0"/>
                            </a:rPr>
                            <m:t>𝑃𝑉</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𝑒</m:t>
                          </m:r>
                        </m:sup>
                      </m:sSubSup>
                      <m:r>
                        <a:rPr lang="en-US" sz="1050" i="1">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sz="105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050" i="1">
                              <a:latin typeface="Cambria Math" panose="02040503050406030204" pitchFamily="18" charset="0"/>
                              <a:ea typeface="DengXian" panose="02010600030101010101" pitchFamily="2" charset="-122"/>
                              <a:cs typeface="Times New Roman" panose="02020603050405020304" pitchFamily="18" charset="0"/>
                            </a:rPr>
                            <m:t>𝜀</m:t>
                          </m:r>
                        </m:e>
                        <m:sub>
                          <m:r>
                            <a:rPr lang="en-US" sz="1050" i="1">
                              <a:latin typeface="Cambria Math" panose="02040503050406030204" pitchFamily="18" charset="0"/>
                              <a:ea typeface="DengXian" panose="02010600030101010101" pitchFamily="2" charset="-122"/>
                              <a:cs typeface="Times New Roman" panose="02020603050405020304" pitchFamily="18" charset="0"/>
                            </a:rPr>
                            <m:t>𝑖</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𝑡</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050" i="1">
                              <a:latin typeface="Cambria Math" panose="02040503050406030204" pitchFamily="18" charset="0"/>
                              <a:ea typeface="DengXian" panose="02010600030101010101" pitchFamily="2" charset="-122"/>
                              <a:cs typeface="Times New Roman" panose="02020603050405020304" pitchFamily="18" charset="0"/>
                            </a:rPr>
                            <m:t>𝑃𝑉</m:t>
                          </m:r>
                        </m:sup>
                      </m:sSubSup>
                    </m:oMath>
                  </m:oMathPara>
                </a14:m>
                <a:endParaRPr lang="en-US" sz="1050" dirty="0">
                  <a:latin typeface="Times" panose="02020603050405020304" pitchFamily="18" charset="0"/>
                  <a:ea typeface="DengXian" panose="02010600030101010101" pitchFamily="2" charset="-122"/>
                  <a:cs typeface="Times"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n-US" sz="1050" i="1">
                              <a:latin typeface="Cambria Math" panose="02040503050406030204" pitchFamily="18" charset="0"/>
                            </a:rPr>
                          </m:ctrlPr>
                        </m:sSubPr>
                        <m:e>
                          <m:r>
                            <a:rPr lang="en-US" sz="1050" i="1">
                              <a:latin typeface="Cambria Math" panose="02040503050406030204" pitchFamily="18" charset="0"/>
                              <a:ea typeface="DengXian" panose="02010600030101010101" pitchFamily="2" charset="-122"/>
                              <a:cs typeface="Times New Roman" panose="02020603050405020304" pitchFamily="18" charset="0"/>
                            </a:rPr>
                            <m:t>𝑞</m:t>
                          </m:r>
                        </m:e>
                        <m:sub>
                          <m:r>
                            <a:rPr lang="en-US" sz="1050" i="1">
                              <a:latin typeface="Cambria Math" panose="02040503050406030204" pitchFamily="18" charset="0"/>
                              <a:ea typeface="DengXian" panose="02010600030101010101" pitchFamily="2" charset="-122"/>
                              <a:cs typeface="Times New Roman" panose="02020603050405020304" pitchFamily="18" charset="0"/>
                            </a:rPr>
                            <m:t>𝑖</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𝑡</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𝑛</m:t>
                          </m:r>
                        </m:sub>
                      </m:sSub>
                      <m:r>
                        <a:rPr lang="en-US" sz="1050" i="1">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sz="1050" i="1">
                              <a:latin typeface="Cambria Math" panose="02040503050406030204" pitchFamily="18" charset="0"/>
                            </a:rPr>
                          </m:ctrlPr>
                        </m:sSubSupPr>
                        <m:e>
                          <m:r>
                            <a:rPr lang="en-US" sz="1050" i="1">
                              <a:latin typeface="Cambria Math" panose="02040503050406030204" pitchFamily="18" charset="0"/>
                              <a:ea typeface="DengXian" panose="02010600030101010101" pitchFamily="2" charset="-122"/>
                              <a:cs typeface="Times New Roman" panose="02020603050405020304" pitchFamily="18" charset="0"/>
                            </a:rPr>
                            <m:t>𝑄</m:t>
                          </m:r>
                        </m:e>
                        <m:sub>
                          <m:r>
                            <a:rPr lang="en-US" sz="1050" i="1">
                              <a:latin typeface="Cambria Math" panose="02040503050406030204" pitchFamily="18" charset="0"/>
                              <a:ea typeface="DengXian" panose="02010600030101010101" pitchFamily="2" charset="-122"/>
                              <a:cs typeface="Times New Roman" panose="02020603050405020304" pitchFamily="18" charset="0"/>
                            </a:rPr>
                            <m:t>𝑖</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𝑡</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050" i="1">
                              <a:latin typeface="Cambria Math" panose="02040503050406030204" pitchFamily="18" charset="0"/>
                              <a:ea typeface="DengXian" panose="02010600030101010101" pitchFamily="2" charset="-122"/>
                              <a:cs typeface="Times New Roman" panose="02020603050405020304" pitchFamily="18" charset="0"/>
                            </a:rPr>
                            <m:t>𝐷</m:t>
                          </m:r>
                        </m:sup>
                      </m:sSubSup>
                      <m:r>
                        <a:rPr lang="en-US" sz="1050" i="1">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sz="1050" i="1">
                              <a:latin typeface="Cambria Math" panose="02040503050406030204" pitchFamily="18" charset="0"/>
                            </a:rPr>
                          </m:ctrlPr>
                        </m:sSubSupPr>
                        <m:e>
                          <m:r>
                            <a:rPr lang="en-US" sz="1050" i="1">
                              <a:latin typeface="Cambria Math" panose="02040503050406030204" pitchFamily="18" charset="0"/>
                              <a:ea typeface="DengXian" panose="02010600030101010101" pitchFamily="2" charset="-122"/>
                              <a:cs typeface="Times New Roman" panose="02020603050405020304" pitchFamily="18" charset="0"/>
                            </a:rPr>
                            <m:t>𝑄</m:t>
                          </m:r>
                        </m:e>
                        <m:sub>
                          <m:r>
                            <a:rPr lang="en-US" sz="1050" i="1">
                              <a:latin typeface="Cambria Math" panose="02040503050406030204" pitchFamily="18" charset="0"/>
                              <a:ea typeface="DengXian" panose="02010600030101010101" pitchFamily="2" charset="-122"/>
                              <a:cs typeface="Times New Roman" panose="02020603050405020304" pitchFamily="18" charset="0"/>
                            </a:rPr>
                            <m:t>𝑖</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𝑡</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050" i="1">
                              <a:latin typeface="Cambria Math" panose="02040503050406030204" pitchFamily="18" charset="0"/>
                              <a:ea typeface="DengXian" panose="02010600030101010101" pitchFamily="2" charset="-122"/>
                              <a:cs typeface="Times New Roman" panose="02020603050405020304" pitchFamily="18" charset="0"/>
                            </a:rPr>
                            <m:t>𝐷𝐺</m:t>
                          </m:r>
                        </m:sup>
                      </m:sSubSup>
                      <m:r>
                        <a:rPr lang="en-US" sz="1050" i="1">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sz="1050" i="1">
                              <a:latin typeface="Cambria Math" panose="02040503050406030204" pitchFamily="18" charset="0"/>
                            </a:rPr>
                          </m:ctrlPr>
                        </m:sSubSupPr>
                        <m:e>
                          <m:r>
                            <a:rPr lang="en-US" sz="1050" i="1">
                              <a:latin typeface="Cambria Math" panose="02040503050406030204" pitchFamily="18" charset="0"/>
                              <a:ea typeface="DengXian" panose="02010600030101010101" pitchFamily="2" charset="-122"/>
                              <a:cs typeface="Times New Roman" panose="02020603050405020304" pitchFamily="18" charset="0"/>
                            </a:rPr>
                            <m:t>𝑄</m:t>
                          </m:r>
                        </m:e>
                        <m:sub>
                          <m:r>
                            <a:rPr lang="en-US" sz="1050" i="1">
                              <a:latin typeface="Cambria Math" panose="02040503050406030204" pitchFamily="18" charset="0"/>
                              <a:ea typeface="DengXian" panose="02010600030101010101" pitchFamily="2" charset="-122"/>
                              <a:cs typeface="Times New Roman" panose="02020603050405020304" pitchFamily="18" charset="0"/>
                            </a:rPr>
                            <m:t>𝑖</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𝑡</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050" i="1">
                              <a:latin typeface="Cambria Math" panose="02040503050406030204" pitchFamily="18" charset="0"/>
                              <a:ea typeface="DengXian" panose="02010600030101010101" pitchFamily="2" charset="-122"/>
                              <a:cs typeface="Times New Roman" panose="02020603050405020304" pitchFamily="18" charset="0"/>
                            </a:rPr>
                            <m:t>𝑃𝑉</m:t>
                          </m:r>
                        </m:sup>
                      </m:sSubSup>
                      <m:r>
                        <a:rPr lang="en-US" sz="1050" i="1">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sz="1050" i="1">
                              <a:latin typeface="Cambria Math" panose="02040503050406030204" pitchFamily="18" charset="0"/>
                            </a:rPr>
                          </m:ctrlPr>
                        </m:sSubSupPr>
                        <m:e>
                          <m:r>
                            <a:rPr lang="en-US" sz="1050" i="1">
                              <a:latin typeface="Cambria Math" panose="02040503050406030204" pitchFamily="18" charset="0"/>
                              <a:ea typeface="DengXian" panose="02010600030101010101" pitchFamily="2" charset="-122"/>
                              <a:cs typeface="Times New Roman" panose="02020603050405020304" pitchFamily="18" charset="0"/>
                            </a:rPr>
                            <m:t>𝑄</m:t>
                          </m:r>
                        </m:e>
                        <m:sub>
                          <m:r>
                            <a:rPr lang="en-US" sz="1050" i="1">
                              <a:latin typeface="Cambria Math" panose="02040503050406030204" pitchFamily="18" charset="0"/>
                              <a:ea typeface="DengXian" panose="02010600030101010101" pitchFamily="2" charset="-122"/>
                              <a:cs typeface="Times New Roman" panose="02020603050405020304" pitchFamily="18" charset="0"/>
                            </a:rPr>
                            <m:t>𝑖</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𝑡</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050" i="1">
                              <a:latin typeface="Cambria Math" panose="02040503050406030204" pitchFamily="18" charset="0"/>
                              <a:ea typeface="DengXian" panose="02010600030101010101" pitchFamily="2" charset="-122"/>
                              <a:cs typeface="Times New Roman" panose="02020603050405020304" pitchFamily="18" charset="0"/>
                            </a:rPr>
                            <m:t>𝐸𝑆𝑆</m:t>
                          </m:r>
                        </m:sup>
                      </m:sSubSup>
                    </m:oMath>
                  </m:oMathPara>
                </a14:m>
                <a:endParaRPr lang="en-US" sz="1050" dirty="0">
                  <a:latin typeface="Times" panose="02020603050405020304" pitchFamily="18" charset="0"/>
                  <a:cs typeface="Times" panose="02020603050405020304" pitchFamily="18" charset="0"/>
                </a:endParaRPr>
              </a:p>
            </p:txBody>
          </p:sp>
        </mc:Choice>
        <mc:Fallback xmlns="">
          <p:sp>
            <p:nvSpPr>
              <p:cNvPr id="35" name="Rectangle 34"/>
              <p:cNvSpPr>
                <a:spLocks noRot="1" noChangeAspect="1" noMove="1" noResize="1" noEditPoints="1" noAdjustHandles="1" noChangeArrowheads="1" noChangeShapeType="1" noTextEdit="1"/>
              </p:cNvSpPr>
              <p:nvPr/>
            </p:nvSpPr>
            <p:spPr>
              <a:xfrm>
                <a:off x="798488" y="509500"/>
                <a:ext cx="3429000" cy="202055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689985" y="2685513"/>
                <a:ext cx="3429000" cy="849463"/>
              </a:xfrm>
              <a:prstGeom prst="rect">
                <a:avLst/>
              </a:prstGeom>
            </p:spPr>
            <p:txBody>
              <a:bodyPr>
                <a:spAutoFit/>
              </a:bodyPr>
              <a:lstStyle/>
              <a:p>
                <a:pPr>
                  <a:lnSpc>
                    <a:spcPct val="107000"/>
                  </a:lnSpc>
                  <a:spcBef>
                    <a:spcPts val="0"/>
                  </a:spcBef>
                  <a:spcAft>
                    <a:spcPts val="600"/>
                  </a:spcAft>
                </a:pPr>
                <a14:m>
                  <m:oMathPara xmlns:m="http://schemas.openxmlformats.org/officeDocument/2006/math">
                    <m:oMathParaPr>
                      <m:jc m:val="centerGroup"/>
                    </m:oMathParaPr>
                    <m:oMath xmlns:m="http://schemas.openxmlformats.org/officeDocument/2006/math">
                      <m:sSubSup>
                        <m:sSubSupPr>
                          <m:ctrlPr>
                            <a:rPr lang="en-US" sz="105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050" i="1">
                              <a:latin typeface="Cambria Math" panose="02040503050406030204" pitchFamily="18" charset="0"/>
                              <a:ea typeface="DengXian" panose="02010600030101010101" pitchFamily="2" charset="-122"/>
                              <a:cs typeface="Times New Roman" panose="02020603050405020304" pitchFamily="18" charset="0"/>
                            </a:rPr>
                            <m:t>𝑉</m:t>
                          </m:r>
                        </m:e>
                        <m:sub>
                          <m:r>
                            <a:rPr lang="en-US" sz="1050" i="1">
                              <a:latin typeface="Cambria Math" panose="02040503050406030204" pitchFamily="18" charset="0"/>
                              <a:ea typeface="DengXian" panose="02010600030101010101" pitchFamily="2" charset="-122"/>
                              <a:cs typeface="Times New Roman" panose="02020603050405020304" pitchFamily="18" charset="0"/>
                            </a:rPr>
                            <m:t>𝑡</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050" i="1">
                              <a:latin typeface="Cambria Math" panose="02040503050406030204" pitchFamily="18" charset="0"/>
                              <a:ea typeface="DengXian" panose="02010600030101010101" pitchFamily="2" charset="-122"/>
                              <a:cs typeface="Times New Roman" panose="02020603050405020304" pitchFamily="18" charset="0"/>
                            </a:rPr>
                            <m:t>𝑃𝐶𝐶</m:t>
                          </m:r>
                        </m:sup>
                      </m:sSubSup>
                      <m:r>
                        <a:rPr lang="en-US" sz="1050" i="1">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sz="105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050" i="1">
                              <a:latin typeface="Cambria Math" panose="02040503050406030204" pitchFamily="18" charset="0"/>
                              <a:ea typeface="DengXian" panose="02010600030101010101" pitchFamily="2" charset="-122"/>
                              <a:cs typeface="Times New Roman" panose="02020603050405020304" pitchFamily="18" charset="0"/>
                            </a:rPr>
                            <m:t>𝑉</m:t>
                          </m:r>
                        </m:e>
                        <m:sub>
                          <m:r>
                            <a:rPr lang="en-US" sz="1050" i="1">
                              <a:latin typeface="Cambria Math" panose="02040503050406030204" pitchFamily="18" charset="0"/>
                              <a:ea typeface="DengXian" panose="02010600030101010101" pitchFamily="2" charset="-122"/>
                              <a:cs typeface="Times New Roman" panose="02020603050405020304" pitchFamily="18" charset="0"/>
                            </a:rPr>
                            <m:t>𝑡</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050" i="1">
                              <a:latin typeface="Cambria Math" panose="02040503050406030204" pitchFamily="18" charset="0"/>
                              <a:ea typeface="DengXian" panose="02010600030101010101" pitchFamily="2" charset="-122"/>
                              <a:cs typeface="Times New Roman" panose="02020603050405020304" pitchFamily="18" charset="0"/>
                            </a:rPr>
                            <m:t>𝑃𝐶𝐶</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𝐸</m:t>
                          </m:r>
                        </m:sup>
                      </m:sSubSup>
                    </m:oMath>
                  </m:oMathPara>
                </a14:m>
                <a:endParaRPr lang="en-US" sz="1050" dirty="0">
                  <a:latin typeface="Times" panose="02020603050405020304" pitchFamily="18" charset="0"/>
                  <a:ea typeface="DengXian" panose="02010600030101010101" pitchFamily="2" charset="-122"/>
                  <a:cs typeface="Times" panose="02020603050405020304" pitchFamily="18" charset="0"/>
                </a:endParaRPr>
              </a:p>
              <a:p>
                <a:pPr>
                  <a:lnSpc>
                    <a:spcPct val="107000"/>
                  </a:lnSpc>
                  <a:spcBef>
                    <a:spcPts val="0"/>
                  </a:spcBef>
                  <a:spcAft>
                    <a:spcPts val="600"/>
                  </a:spcAft>
                </a:pPr>
                <a14:m>
                  <m:oMathPara xmlns:m="http://schemas.openxmlformats.org/officeDocument/2006/math">
                    <m:oMathParaPr>
                      <m:jc m:val="centerGroup"/>
                    </m:oMathParaPr>
                    <m:oMath xmlns:m="http://schemas.openxmlformats.org/officeDocument/2006/math">
                      <m:sSubSup>
                        <m:sSubSupPr>
                          <m:ctrlPr>
                            <a:rPr lang="en-US" sz="105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050" i="1">
                              <a:latin typeface="Cambria Math" panose="02040503050406030204" pitchFamily="18" charset="0"/>
                              <a:ea typeface="DengXian" panose="02010600030101010101" pitchFamily="2" charset="-122"/>
                              <a:cs typeface="Times New Roman" panose="02020603050405020304" pitchFamily="18" charset="0"/>
                            </a:rPr>
                            <m:t>𝑉</m:t>
                          </m:r>
                        </m:e>
                        <m:sub>
                          <m:r>
                            <a:rPr lang="en-US" sz="1050" i="1">
                              <a:latin typeface="Cambria Math" panose="02040503050406030204" pitchFamily="18" charset="0"/>
                              <a:ea typeface="DengXian" panose="02010600030101010101" pitchFamily="2" charset="-122"/>
                              <a:cs typeface="Times New Roman" panose="02020603050405020304" pitchFamily="18" charset="0"/>
                            </a:rPr>
                            <m:t>𝑖</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050" i="1">
                              <a:latin typeface="Cambria Math" panose="02040503050406030204" pitchFamily="18" charset="0"/>
                              <a:ea typeface="DengXian" panose="02010600030101010101" pitchFamily="2" charset="-122"/>
                              <a:cs typeface="Times New Roman" panose="02020603050405020304" pitchFamily="18" charset="0"/>
                            </a:rPr>
                            <m:t>𝑚</m:t>
                          </m:r>
                        </m:sup>
                      </m:sSubSup>
                      <m:r>
                        <a:rPr lang="en-US" sz="1050" i="1">
                          <a:latin typeface="Cambria Math" panose="02040503050406030204" pitchFamily="18" charset="0"/>
                          <a:ea typeface="DengXian" panose="02010600030101010101" pitchFamily="2" charset="-122"/>
                          <a:cs typeface="Times New Roman" panose="02020603050405020304" pitchFamily="18" charset="0"/>
                        </a:rPr>
                        <m:t>≤</m:t>
                      </m:r>
                      <m:sSub>
                        <m:sSubPr>
                          <m:ctrlPr>
                            <a:rPr lang="en-US" sz="1050" i="1">
                              <a:latin typeface="Cambria Math" panose="02040503050406030204" pitchFamily="18" charset="0"/>
                              <a:ea typeface="DengXian" panose="02010600030101010101" pitchFamily="2" charset="-122"/>
                              <a:cs typeface="Times New Roman" panose="02020603050405020304" pitchFamily="18" charset="0"/>
                            </a:rPr>
                          </m:ctrlPr>
                        </m:sSubPr>
                        <m:e>
                          <m:r>
                            <a:rPr lang="en-US" sz="1050" i="1">
                              <a:latin typeface="Cambria Math" panose="02040503050406030204" pitchFamily="18" charset="0"/>
                              <a:ea typeface="DengXian" panose="02010600030101010101" pitchFamily="2" charset="-122"/>
                              <a:cs typeface="Times New Roman" panose="02020603050405020304" pitchFamily="18" charset="0"/>
                            </a:rPr>
                            <m:t>𝑉</m:t>
                          </m:r>
                        </m:e>
                        <m:sub>
                          <m:r>
                            <a:rPr lang="en-US" sz="1050" i="1">
                              <a:latin typeface="Cambria Math" panose="02040503050406030204" pitchFamily="18" charset="0"/>
                              <a:ea typeface="DengXian" panose="02010600030101010101" pitchFamily="2" charset="-122"/>
                              <a:cs typeface="Times New Roman" panose="02020603050405020304" pitchFamily="18" charset="0"/>
                            </a:rPr>
                            <m:t>𝑖</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𝑡</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𝑛</m:t>
                          </m:r>
                        </m:sub>
                      </m:sSub>
                      <m:r>
                        <a:rPr lang="en-US" sz="1050" i="1">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sz="105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050" i="1">
                              <a:latin typeface="Cambria Math" panose="02040503050406030204" pitchFamily="18" charset="0"/>
                              <a:ea typeface="DengXian" panose="02010600030101010101" pitchFamily="2" charset="-122"/>
                              <a:cs typeface="Times New Roman" panose="02020603050405020304" pitchFamily="18" charset="0"/>
                            </a:rPr>
                            <m:t>𝑉</m:t>
                          </m:r>
                        </m:e>
                        <m:sub>
                          <m:r>
                            <a:rPr lang="en-US" sz="1050" i="1">
                              <a:latin typeface="Cambria Math" panose="02040503050406030204" pitchFamily="18" charset="0"/>
                              <a:ea typeface="DengXian" panose="02010600030101010101" pitchFamily="2" charset="-122"/>
                              <a:cs typeface="Times New Roman" panose="02020603050405020304" pitchFamily="18" charset="0"/>
                            </a:rPr>
                            <m:t>𝑖</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050" i="1">
                              <a:latin typeface="Cambria Math" panose="02040503050406030204" pitchFamily="18" charset="0"/>
                              <a:ea typeface="DengXian" panose="02010600030101010101" pitchFamily="2" charset="-122"/>
                              <a:cs typeface="Times New Roman" panose="02020603050405020304" pitchFamily="18" charset="0"/>
                            </a:rPr>
                            <m:t>𝑀</m:t>
                          </m:r>
                        </m:sup>
                      </m:sSubSup>
                    </m:oMath>
                  </m:oMathPara>
                </a14:m>
                <a:endParaRPr lang="en-US" sz="1050" dirty="0">
                  <a:latin typeface="Times" panose="02020603050405020304" pitchFamily="18" charset="0"/>
                  <a:ea typeface="DengXian" panose="02010600030101010101" pitchFamily="2" charset="-122"/>
                  <a:cs typeface="Times" panose="02020603050405020304"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en-US" sz="1050" i="1">
                              <a:latin typeface="Cambria Math" panose="02040503050406030204" pitchFamily="18" charset="0"/>
                            </a:rPr>
                          </m:ctrlPr>
                        </m:dPr>
                        <m:e>
                          <m:sSubSup>
                            <m:sSubSupPr>
                              <m:ctrlPr>
                                <a:rPr lang="en-US" sz="1050" i="1">
                                  <a:latin typeface="Cambria Math" panose="02040503050406030204" pitchFamily="18" charset="0"/>
                                </a:rPr>
                              </m:ctrlPr>
                            </m:sSubSupPr>
                            <m:e>
                              <m:r>
                                <a:rPr lang="en-US" sz="1050" i="1">
                                  <a:latin typeface="Cambria Math" panose="02040503050406030204" pitchFamily="18" charset="0"/>
                                  <a:ea typeface="DengXian" panose="02010600030101010101" pitchFamily="2" charset="-122"/>
                                  <a:cs typeface="Times New Roman" panose="02020603050405020304" pitchFamily="18" charset="0"/>
                                </a:rPr>
                                <m:t>𝑄</m:t>
                              </m:r>
                            </m:e>
                            <m:sub>
                              <m:r>
                                <a:rPr lang="en-US" sz="1050" i="1">
                                  <a:latin typeface="Cambria Math" panose="02040503050406030204" pitchFamily="18" charset="0"/>
                                  <a:ea typeface="DengXian" panose="02010600030101010101" pitchFamily="2" charset="-122"/>
                                  <a:cs typeface="Times New Roman" panose="02020603050405020304" pitchFamily="18" charset="0"/>
                                </a:rPr>
                                <m:t>𝑖</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𝑡</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050" i="1">
                                  <a:latin typeface="Cambria Math" panose="02040503050406030204" pitchFamily="18" charset="0"/>
                                  <a:ea typeface="DengXian" panose="02010600030101010101" pitchFamily="2" charset="-122"/>
                                  <a:cs typeface="Times New Roman" panose="02020603050405020304" pitchFamily="18" charset="0"/>
                                </a:rPr>
                                <m:t>𝑃𝑉</m:t>
                              </m:r>
                            </m:sup>
                          </m:sSubSup>
                        </m:e>
                      </m:d>
                      <m:r>
                        <a:rPr lang="en-US" sz="1050" i="1">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sz="1050" i="1">
                              <a:latin typeface="Cambria Math" panose="02040503050406030204" pitchFamily="18" charset="0"/>
                            </a:rPr>
                          </m:ctrlPr>
                        </m:sSubSupPr>
                        <m:e>
                          <m:r>
                            <a:rPr lang="en-US" sz="1050" i="1">
                              <a:latin typeface="Cambria Math" panose="02040503050406030204" pitchFamily="18" charset="0"/>
                              <a:ea typeface="DengXian" panose="02010600030101010101" pitchFamily="2" charset="-122"/>
                              <a:cs typeface="Times New Roman" panose="02020603050405020304" pitchFamily="18" charset="0"/>
                            </a:rPr>
                            <m:t>𝑄</m:t>
                          </m:r>
                        </m:e>
                        <m:sub>
                          <m:r>
                            <a:rPr lang="en-US" sz="1050" i="1">
                              <a:latin typeface="Cambria Math" panose="02040503050406030204" pitchFamily="18" charset="0"/>
                              <a:ea typeface="DengXian" panose="02010600030101010101" pitchFamily="2" charset="-122"/>
                              <a:cs typeface="Times New Roman" panose="02020603050405020304" pitchFamily="18" charset="0"/>
                            </a:rPr>
                            <m:t>𝑖</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050" i="1">
                              <a:latin typeface="Cambria Math" panose="02040503050406030204" pitchFamily="18" charset="0"/>
                              <a:ea typeface="DengXian" panose="02010600030101010101" pitchFamily="2" charset="-122"/>
                              <a:cs typeface="Times New Roman" panose="02020603050405020304" pitchFamily="18" charset="0"/>
                            </a:rPr>
                            <m:t>𝑃𝑉</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𝑀</m:t>
                          </m:r>
                        </m:sup>
                      </m:sSubSup>
                    </m:oMath>
                  </m:oMathPara>
                </a14:m>
                <a:endParaRPr lang="en-US" sz="1050" dirty="0">
                  <a:latin typeface="Times" panose="02020603050405020304" pitchFamily="18" charset="0"/>
                  <a:cs typeface="Times" panose="02020603050405020304" pitchFamily="18" charset="0"/>
                </a:endParaRPr>
              </a:p>
            </p:txBody>
          </p:sp>
        </mc:Choice>
        <mc:Fallback xmlns="">
          <p:sp>
            <p:nvSpPr>
              <p:cNvPr id="36" name="Rectangle 35"/>
              <p:cNvSpPr>
                <a:spLocks noRot="1" noChangeAspect="1" noMove="1" noResize="1" noEditPoints="1" noAdjustHandles="1" noChangeArrowheads="1" noChangeShapeType="1" noTextEdit="1"/>
              </p:cNvSpPr>
              <p:nvPr/>
            </p:nvSpPr>
            <p:spPr>
              <a:xfrm>
                <a:off x="689985" y="2685513"/>
                <a:ext cx="3429000" cy="84946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798488" y="3751398"/>
                <a:ext cx="3429000" cy="1531188"/>
              </a:xfrm>
              <a:prstGeom prst="rect">
                <a:avLst/>
              </a:prstGeom>
            </p:spPr>
            <p:txBody>
              <a:bodyPr>
                <a:spAutoFit/>
              </a:bodyPr>
              <a:lstStyle/>
              <a:p>
                <a:pPr>
                  <a:lnSpc>
                    <a:spcPct val="107000"/>
                  </a:lnSpc>
                  <a:spcBef>
                    <a:spcPts val="0"/>
                  </a:spcBef>
                  <a:spcAft>
                    <a:spcPts val="600"/>
                  </a:spcAft>
                </a:pPr>
                <a14:m>
                  <m:oMathPara xmlns:m="http://schemas.openxmlformats.org/officeDocument/2006/math">
                    <m:oMathParaPr>
                      <m:jc m:val="centerGroup"/>
                    </m:oMathParaPr>
                    <m:oMath xmlns:m="http://schemas.openxmlformats.org/officeDocument/2006/math">
                      <m:sSub>
                        <m:sSubPr>
                          <m:ctrlPr>
                            <a:rPr lang="en-US" sz="1050" i="1">
                              <a:latin typeface="Cambria Math" panose="02040503050406030204" pitchFamily="18" charset="0"/>
                              <a:ea typeface="DengXian" panose="02010600030101010101" pitchFamily="2" charset="-122"/>
                              <a:cs typeface="Times New Roman" panose="02020603050405020304" pitchFamily="18" charset="0"/>
                            </a:rPr>
                          </m:ctrlPr>
                        </m:sSubPr>
                        <m:e>
                          <m:r>
                            <a:rPr lang="en-US" sz="1050" i="1">
                              <a:latin typeface="Cambria Math" panose="02040503050406030204" pitchFamily="18" charset="0"/>
                              <a:ea typeface="DengXian" panose="02010600030101010101" pitchFamily="2" charset="-122"/>
                              <a:cs typeface="Times New Roman" panose="02020603050405020304" pitchFamily="18" charset="0"/>
                            </a:rPr>
                            <m:t>𝐸</m:t>
                          </m:r>
                        </m:e>
                        <m:sub>
                          <m:r>
                            <a:rPr lang="en-US" sz="1050" i="1">
                              <a:latin typeface="Cambria Math" panose="02040503050406030204" pitchFamily="18" charset="0"/>
                              <a:ea typeface="DengXian" panose="02010600030101010101" pitchFamily="2" charset="-122"/>
                              <a:cs typeface="Times New Roman" panose="02020603050405020304" pitchFamily="18" charset="0"/>
                            </a:rPr>
                            <m:t>𝑖</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𝑡</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𝑛</m:t>
                          </m:r>
                        </m:sub>
                      </m:sSub>
                      <m:r>
                        <a:rPr lang="en-US" sz="1050" i="1">
                          <a:latin typeface="Cambria Math" panose="02040503050406030204" pitchFamily="18" charset="0"/>
                          <a:ea typeface="DengXian" panose="02010600030101010101" pitchFamily="2" charset="-122"/>
                          <a:cs typeface="Times New Roman" panose="02020603050405020304" pitchFamily="18" charset="0"/>
                        </a:rPr>
                        <m:t>=</m:t>
                      </m:r>
                      <m:sSub>
                        <m:sSubPr>
                          <m:ctrlPr>
                            <a:rPr lang="en-US" sz="1050" i="1">
                              <a:latin typeface="Cambria Math" panose="02040503050406030204" pitchFamily="18" charset="0"/>
                              <a:ea typeface="DengXian" panose="02010600030101010101" pitchFamily="2" charset="-122"/>
                              <a:cs typeface="Times New Roman" panose="02020603050405020304" pitchFamily="18" charset="0"/>
                            </a:rPr>
                          </m:ctrlPr>
                        </m:sSubPr>
                        <m:e>
                          <m:r>
                            <a:rPr lang="en-US" sz="1050" i="1">
                              <a:latin typeface="Cambria Math" panose="02040503050406030204" pitchFamily="18" charset="0"/>
                              <a:ea typeface="DengXian" panose="02010600030101010101" pitchFamily="2" charset="-122"/>
                              <a:cs typeface="Times New Roman" panose="02020603050405020304" pitchFamily="18" charset="0"/>
                            </a:rPr>
                            <m:t>𝐸</m:t>
                          </m:r>
                        </m:e>
                        <m:sub>
                          <m:r>
                            <a:rPr lang="en-US" sz="1050" i="1">
                              <a:latin typeface="Cambria Math" panose="02040503050406030204" pitchFamily="18" charset="0"/>
                              <a:ea typeface="DengXian" panose="02010600030101010101" pitchFamily="2" charset="-122"/>
                              <a:cs typeface="Times New Roman" panose="02020603050405020304" pitchFamily="18" charset="0"/>
                            </a:rPr>
                            <m:t>𝑖</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𝑡</m:t>
                          </m:r>
                          <m:r>
                            <a:rPr lang="en-US" sz="1050" i="1">
                              <a:latin typeface="Cambria Math" panose="02040503050406030204" pitchFamily="18" charset="0"/>
                              <a:ea typeface="DengXian" panose="02010600030101010101" pitchFamily="2" charset="-122"/>
                              <a:cs typeface="Times New Roman" panose="02020603050405020304" pitchFamily="18" charset="0"/>
                            </a:rPr>
                            <m:t>−1,</m:t>
                          </m:r>
                          <m:r>
                            <a:rPr lang="en-US" sz="1050" i="1">
                              <a:latin typeface="Cambria Math" panose="02040503050406030204" pitchFamily="18" charset="0"/>
                              <a:ea typeface="DengXian" panose="02010600030101010101" pitchFamily="2" charset="-122"/>
                              <a:cs typeface="Times New Roman" panose="02020603050405020304" pitchFamily="18" charset="0"/>
                            </a:rPr>
                            <m:t>𝑛</m:t>
                          </m:r>
                        </m:sub>
                      </m:sSub>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𝑡</m:t>
                      </m:r>
                      <m:d>
                        <m:dPr>
                          <m:ctrlPr>
                            <a:rPr lang="en-US" sz="1050" i="1">
                              <a:latin typeface="Cambria Math" panose="02040503050406030204" pitchFamily="18" charset="0"/>
                              <a:ea typeface="DengXian" panose="02010600030101010101" pitchFamily="2" charset="-122"/>
                              <a:cs typeface="Times New Roman" panose="02020603050405020304" pitchFamily="18" charset="0"/>
                            </a:rPr>
                          </m:ctrlPr>
                        </m:dPr>
                        <m:e>
                          <m:sSubSup>
                            <m:sSubSupPr>
                              <m:ctrlPr>
                                <a:rPr lang="en-US" sz="105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050" i="1">
                                  <a:latin typeface="Cambria Math" panose="02040503050406030204" pitchFamily="18" charset="0"/>
                                  <a:ea typeface="DengXian" panose="02010600030101010101" pitchFamily="2" charset="-122"/>
                                  <a:cs typeface="Times New Roman" panose="02020603050405020304" pitchFamily="18" charset="0"/>
                                </a:rPr>
                                <m:t>𝑃</m:t>
                              </m:r>
                            </m:e>
                            <m:sub>
                              <m:r>
                                <a:rPr lang="en-US" sz="1050" i="1">
                                  <a:latin typeface="Cambria Math" panose="02040503050406030204" pitchFamily="18" charset="0"/>
                                  <a:ea typeface="DengXian" panose="02010600030101010101" pitchFamily="2" charset="-122"/>
                                  <a:cs typeface="Times New Roman" panose="02020603050405020304" pitchFamily="18" charset="0"/>
                                </a:rPr>
                                <m:t>𝑖</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𝑡</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050" i="1">
                                  <a:latin typeface="Cambria Math" panose="02040503050406030204" pitchFamily="18" charset="0"/>
                                  <a:ea typeface="DengXian" panose="02010600030101010101" pitchFamily="2" charset="-122"/>
                                  <a:cs typeface="Times New Roman" panose="02020603050405020304" pitchFamily="18" charset="0"/>
                                </a:rPr>
                                <m:t>𝐶h</m:t>
                              </m:r>
                            </m:sup>
                          </m:sSubSup>
                          <m:sSub>
                            <m:sSubPr>
                              <m:ctrlPr>
                                <a:rPr lang="en-US" sz="1050" i="1">
                                  <a:latin typeface="Cambria Math" panose="02040503050406030204" pitchFamily="18" charset="0"/>
                                  <a:ea typeface="DengXian" panose="02010600030101010101" pitchFamily="2" charset="-122"/>
                                  <a:cs typeface="Times New Roman" panose="02020603050405020304" pitchFamily="18" charset="0"/>
                                </a:rPr>
                              </m:ctrlPr>
                            </m:sSubPr>
                            <m:e>
                              <m:r>
                                <a:rPr lang="en-US" sz="1050" i="1">
                                  <a:latin typeface="Cambria Math" panose="02040503050406030204" pitchFamily="18" charset="0"/>
                                  <a:ea typeface="DengXian" panose="02010600030101010101" pitchFamily="2" charset="-122"/>
                                  <a:cs typeface="Times New Roman" panose="02020603050405020304" pitchFamily="18" charset="0"/>
                                </a:rPr>
                                <m:t>𝜂</m:t>
                              </m:r>
                            </m:e>
                            <m:sub>
                              <m:r>
                                <a:rPr lang="en-US" sz="1050" i="1">
                                  <a:latin typeface="Cambria Math" panose="02040503050406030204" pitchFamily="18" charset="0"/>
                                  <a:ea typeface="DengXian" panose="02010600030101010101" pitchFamily="2" charset="-122"/>
                                  <a:cs typeface="Times New Roman" panose="02020603050405020304" pitchFamily="18" charset="0"/>
                                </a:rPr>
                                <m:t>𝐶h</m:t>
                              </m:r>
                            </m:sub>
                          </m:sSub>
                          <m:r>
                            <a:rPr lang="en-US" sz="1050" i="1">
                              <a:latin typeface="Cambria Math" panose="02040503050406030204" pitchFamily="18" charset="0"/>
                              <a:ea typeface="DengXian" panose="02010600030101010101" pitchFamily="2" charset="-122"/>
                              <a:cs typeface="Times New Roman" panose="02020603050405020304" pitchFamily="18" charset="0"/>
                            </a:rPr>
                            <m:t>−</m:t>
                          </m:r>
                          <m:f>
                            <m:fPr>
                              <m:type m:val="lin"/>
                              <m:ctrlPr>
                                <a:rPr lang="en-US" sz="1050" i="1">
                                  <a:latin typeface="Cambria Math" panose="02040503050406030204" pitchFamily="18" charset="0"/>
                                  <a:ea typeface="DengXian" panose="02010600030101010101" pitchFamily="2" charset="-122"/>
                                  <a:cs typeface="Times New Roman" panose="02020603050405020304" pitchFamily="18" charset="0"/>
                                </a:rPr>
                              </m:ctrlPr>
                            </m:fPr>
                            <m:num>
                              <m:sSubSup>
                                <m:sSubSupPr>
                                  <m:ctrlPr>
                                    <a:rPr lang="en-US" sz="105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050" i="1">
                                      <a:latin typeface="Cambria Math" panose="02040503050406030204" pitchFamily="18" charset="0"/>
                                      <a:ea typeface="DengXian" panose="02010600030101010101" pitchFamily="2" charset="-122"/>
                                      <a:cs typeface="Times New Roman" panose="02020603050405020304" pitchFamily="18" charset="0"/>
                                    </a:rPr>
                                    <m:t>𝑃</m:t>
                                  </m:r>
                                </m:e>
                                <m:sub>
                                  <m:r>
                                    <a:rPr lang="en-US" sz="1050" i="1">
                                      <a:latin typeface="Cambria Math" panose="02040503050406030204" pitchFamily="18" charset="0"/>
                                      <a:ea typeface="DengXian" panose="02010600030101010101" pitchFamily="2" charset="-122"/>
                                      <a:cs typeface="Times New Roman" panose="02020603050405020304" pitchFamily="18" charset="0"/>
                                    </a:rPr>
                                    <m:t>𝑖</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𝑡</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050" i="1">
                                      <a:latin typeface="Cambria Math" panose="02040503050406030204" pitchFamily="18" charset="0"/>
                                      <a:ea typeface="DengXian" panose="02010600030101010101" pitchFamily="2" charset="-122"/>
                                      <a:cs typeface="Times New Roman" panose="02020603050405020304" pitchFamily="18" charset="0"/>
                                    </a:rPr>
                                    <m:t>𝐷𝑖𝑠</m:t>
                                  </m:r>
                                </m:sup>
                              </m:sSubSup>
                            </m:num>
                            <m:den>
                              <m:sSub>
                                <m:sSubPr>
                                  <m:ctrlPr>
                                    <a:rPr lang="en-US" sz="1050" i="1">
                                      <a:latin typeface="Cambria Math" panose="02040503050406030204" pitchFamily="18" charset="0"/>
                                      <a:ea typeface="DengXian" panose="02010600030101010101" pitchFamily="2" charset="-122"/>
                                      <a:cs typeface="Times New Roman" panose="02020603050405020304" pitchFamily="18" charset="0"/>
                                    </a:rPr>
                                  </m:ctrlPr>
                                </m:sSubPr>
                                <m:e>
                                  <m:r>
                                    <a:rPr lang="en-US" sz="1050" i="1">
                                      <a:latin typeface="Cambria Math" panose="02040503050406030204" pitchFamily="18" charset="0"/>
                                      <a:ea typeface="DengXian" panose="02010600030101010101" pitchFamily="2" charset="-122"/>
                                      <a:cs typeface="Times New Roman" panose="02020603050405020304" pitchFamily="18" charset="0"/>
                                    </a:rPr>
                                    <m:t>𝜂</m:t>
                                  </m:r>
                                </m:e>
                                <m:sub>
                                  <m:r>
                                    <a:rPr lang="en-US" sz="1050" i="1">
                                      <a:latin typeface="Cambria Math" panose="02040503050406030204" pitchFamily="18" charset="0"/>
                                      <a:ea typeface="DengXian" panose="02010600030101010101" pitchFamily="2" charset="-122"/>
                                      <a:cs typeface="Times New Roman" panose="02020603050405020304" pitchFamily="18" charset="0"/>
                                    </a:rPr>
                                    <m:t>𝐷𝑖𝑠</m:t>
                                  </m:r>
                                </m:sub>
                              </m:sSub>
                            </m:den>
                          </m:f>
                        </m:e>
                      </m:d>
                      <m:r>
                        <a:rPr lang="en-US" sz="1050" i="1">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sz="105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050" i="1">
                              <a:latin typeface="Cambria Math" panose="02040503050406030204" pitchFamily="18" charset="0"/>
                              <a:ea typeface="DengXian" panose="02010600030101010101" pitchFamily="2" charset="-122"/>
                              <a:cs typeface="Times New Roman" panose="02020603050405020304" pitchFamily="18" charset="0"/>
                            </a:rPr>
                            <m:t>𝐸</m:t>
                          </m:r>
                        </m:e>
                        <m:sub>
                          <m:r>
                            <a:rPr lang="en-US" sz="1050" i="1">
                              <a:latin typeface="Cambria Math" panose="02040503050406030204" pitchFamily="18" charset="0"/>
                              <a:ea typeface="DengXian" panose="02010600030101010101" pitchFamily="2" charset="-122"/>
                              <a:cs typeface="Times New Roman" panose="02020603050405020304" pitchFamily="18" charset="0"/>
                            </a:rPr>
                            <m:t>𝑖</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050" i="1">
                              <a:latin typeface="Cambria Math" panose="02040503050406030204" pitchFamily="18" charset="0"/>
                              <a:ea typeface="DengXian" panose="02010600030101010101" pitchFamily="2" charset="-122"/>
                              <a:cs typeface="Times New Roman" panose="02020603050405020304" pitchFamily="18" charset="0"/>
                            </a:rPr>
                            <m:t>𝐶𝑎𝑝</m:t>
                          </m:r>
                        </m:sup>
                      </m:sSubSup>
                    </m:oMath>
                  </m:oMathPara>
                </a14:m>
                <a:endParaRPr lang="en-US" sz="1050" dirty="0">
                  <a:latin typeface="Times" panose="02020603050405020304" pitchFamily="18" charset="0"/>
                  <a:ea typeface="DengXian" panose="02010600030101010101" pitchFamily="2" charset="-122"/>
                  <a:cs typeface="Times" panose="02020603050405020304" pitchFamily="18" charset="0"/>
                </a:endParaRPr>
              </a:p>
              <a:p>
                <a:pPr>
                  <a:lnSpc>
                    <a:spcPct val="107000"/>
                  </a:lnSpc>
                  <a:spcBef>
                    <a:spcPts val="0"/>
                  </a:spcBef>
                  <a:spcAft>
                    <a:spcPts val="600"/>
                  </a:spcAft>
                </a:pPr>
                <a14:m>
                  <m:oMathPara xmlns:m="http://schemas.openxmlformats.org/officeDocument/2006/math">
                    <m:oMathParaPr>
                      <m:jc m:val="centerGroup"/>
                    </m:oMathParaPr>
                    <m:oMath xmlns:m="http://schemas.openxmlformats.org/officeDocument/2006/math">
                      <m:sSub>
                        <m:sSubPr>
                          <m:ctrlPr>
                            <a:rPr lang="en-US" sz="1050" i="1">
                              <a:latin typeface="Cambria Math" panose="02040503050406030204" pitchFamily="18" charset="0"/>
                              <a:ea typeface="DengXian" panose="02010600030101010101" pitchFamily="2" charset="-122"/>
                              <a:cs typeface="Times New Roman" panose="02020603050405020304" pitchFamily="18" charset="0"/>
                            </a:rPr>
                          </m:ctrlPr>
                        </m:sSubPr>
                        <m:e>
                          <m:sSubSup>
                            <m:sSubSupPr>
                              <m:ctrlPr>
                                <a:rPr lang="en-US" sz="105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050" i="1">
                                  <a:latin typeface="Cambria Math" panose="02040503050406030204" pitchFamily="18" charset="0"/>
                                  <a:ea typeface="DengXian" panose="02010600030101010101" pitchFamily="2" charset="-122"/>
                                  <a:cs typeface="Times New Roman" panose="02020603050405020304" pitchFamily="18" charset="0"/>
                                </a:rPr>
                                <m:t>𝐸</m:t>
                              </m:r>
                            </m:e>
                            <m:sub>
                              <m:r>
                                <a:rPr lang="en-US" sz="1050" i="1">
                                  <a:latin typeface="Cambria Math" panose="02040503050406030204" pitchFamily="18" charset="0"/>
                                  <a:ea typeface="DengXian" panose="02010600030101010101" pitchFamily="2" charset="-122"/>
                                  <a:cs typeface="Times New Roman" panose="02020603050405020304" pitchFamily="18" charset="0"/>
                                </a:rPr>
                                <m:t>𝑖</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050" i="1">
                                  <a:latin typeface="Cambria Math" panose="02040503050406030204" pitchFamily="18" charset="0"/>
                                  <a:ea typeface="DengXian" panose="02010600030101010101" pitchFamily="2" charset="-122"/>
                                  <a:cs typeface="Times New Roman" panose="02020603050405020304" pitchFamily="18" charset="0"/>
                                </a:rPr>
                                <m:t>𝑚</m:t>
                              </m:r>
                            </m:sup>
                          </m:sSubSup>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𝐸</m:t>
                          </m:r>
                        </m:e>
                        <m:sub>
                          <m:r>
                            <a:rPr lang="en-US" sz="1050" i="1">
                              <a:latin typeface="Cambria Math" panose="02040503050406030204" pitchFamily="18" charset="0"/>
                              <a:ea typeface="DengXian" panose="02010600030101010101" pitchFamily="2" charset="-122"/>
                              <a:cs typeface="Times New Roman" panose="02020603050405020304" pitchFamily="18" charset="0"/>
                            </a:rPr>
                            <m:t>𝑖</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𝑡</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𝑛</m:t>
                          </m:r>
                        </m:sub>
                      </m:sSub>
                      <m:r>
                        <a:rPr lang="en-US" sz="1050" i="1">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sz="105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050" i="1">
                              <a:latin typeface="Cambria Math" panose="02040503050406030204" pitchFamily="18" charset="0"/>
                              <a:ea typeface="DengXian" panose="02010600030101010101" pitchFamily="2" charset="-122"/>
                              <a:cs typeface="Times New Roman" panose="02020603050405020304" pitchFamily="18" charset="0"/>
                            </a:rPr>
                            <m:t>𝐸</m:t>
                          </m:r>
                        </m:e>
                        <m:sub>
                          <m:r>
                            <a:rPr lang="en-US" sz="1050" i="1">
                              <a:latin typeface="Cambria Math" panose="02040503050406030204" pitchFamily="18" charset="0"/>
                              <a:ea typeface="DengXian" panose="02010600030101010101" pitchFamily="2" charset="-122"/>
                              <a:cs typeface="Times New Roman" panose="02020603050405020304" pitchFamily="18" charset="0"/>
                            </a:rPr>
                            <m:t>𝑖</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050" i="1">
                              <a:latin typeface="Cambria Math" panose="02040503050406030204" pitchFamily="18" charset="0"/>
                              <a:ea typeface="DengXian" panose="02010600030101010101" pitchFamily="2" charset="-122"/>
                              <a:cs typeface="Times New Roman" panose="02020603050405020304" pitchFamily="18" charset="0"/>
                            </a:rPr>
                            <m:t>𝑀</m:t>
                          </m:r>
                        </m:sup>
                      </m:sSubSup>
                    </m:oMath>
                  </m:oMathPara>
                </a14:m>
                <a:endParaRPr lang="en-US" sz="1050" dirty="0">
                  <a:latin typeface="Times" panose="02020603050405020304" pitchFamily="18" charset="0"/>
                  <a:ea typeface="DengXian" panose="02010600030101010101" pitchFamily="2" charset="-122"/>
                  <a:cs typeface="Times" panose="02020603050405020304" pitchFamily="18" charset="0"/>
                </a:endParaRPr>
              </a:p>
              <a:p>
                <a:pPr>
                  <a:lnSpc>
                    <a:spcPct val="107000"/>
                  </a:lnSpc>
                  <a:spcBef>
                    <a:spcPts val="0"/>
                  </a:spcBef>
                  <a:spcAft>
                    <a:spcPts val="600"/>
                  </a:spcAft>
                </a:pPr>
                <a14:m>
                  <m:oMathPara xmlns:m="http://schemas.openxmlformats.org/officeDocument/2006/math">
                    <m:oMathParaPr>
                      <m:jc m:val="centerGroup"/>
                    </m:oMathParaPr>
                    <m:oMath xmlns:m="http://schemas.openxmlformats.org/officeDocument/2006/math">
                      <m:r>
                        <a:rPr lang="en-US" sz="1050" i="1">
                          <a:latin typeface="Cambria Math" panose="02040503050406030204" pitchFamily="18" charset="0"/>
                          <a:ea typeface="DengXian" panose="02010600030101010101" pitchFamily="2" charset="-122"/>
                          <a:cs typeface="Times New Roman" panose="02020603050405020304" pitchFamily="18" charset="0"/>
                        </a:rPr>
                        <m:t>0≤</m:t>
                      </m:r>
                      <m:sSubSup>
                        <m:sSubSupPr>
                          <m:ctrlPr>
                            <a:rPr lang="en-US" sz="105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050" i="1">
                              <a:latin typeface="Cambria Math" panose="02040503050406030204" pitchFamily="18" charset="0"/>
                              <a:ea typeface="DengXian" panose="02010600030101010101" pitchFamily="2" charset="-122"/>
                              <a:cs typeface="Times New Roman" panose="02020603050405020304" pitchFamily="18" charset="0"/>
                            </a:rPr>
                            <m:t>𝑃</m:t>
                          </m:r>
                        </m:e>
                        <m:sub>
                          <m:r>
                            <a:rPr lang="en-US" sz="1050" i="1">
                              <a:latin typeface="Cambria Math" panose="02040503050406030204" pitchFamily="18" charset="0"/>
                              <a:ea typeface="DengXian" panose="02010600030101010101" pitchFamily="2" charset="-122"/>
                              <a:cs typeface="Times New Roman" panose="02020603050405020304" pitchFamily="18" charset="0"/>
                            </a:rPr>
                            <m:t>𝑖</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𝑡</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050" i="1">
                              <a:latin typeface="Cambria Math" panose="02040503050406030204" pitchFamily="18" charset="0"/>
                              <a:ea typeface="DengXian" panose="02010600030101010101" pitchFamily="2" charset="-122"/>
                              <a:cs typeface="Times New Roman" panose="02020603050405020304" pitchFamily="18" charset="0"/>
                            </a:rPr>
                            <m:t>𝐶h</m:t>
                          </m:r>
                        </m:sup>
                      </m:sSubSup>
                      <m:r>
                        <a:rPr lang="en-US" sz="1050" i="1">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sz="1050" i="1">
                              <a:latin typeface="Cambria Math" panose="02040503050406030204" pitchFamily="18" charset="0"/>
                              <a:ea typeface="DengXian" panose="02010600030101010101" pitchFamily="2" charset="-122"/>
                              <a:cs typeface="Times New Roman" panose="02020603050405020304" pitchFamily="18" charset="0"/>
                            </a:rPr>
                          </m:ctrlPr>
                        </m:sSubSupPr>
                        <m:e>
                          <m:sSubSup>
                            <m:sSubSupPr>
                              <m:ctrlPr>
                                <a:rPr lang="en-US" sz="105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050" i="1">
                                  <a:latin typeface="Cambria Math" panose="02040503050406030204" pitchFamily="18" charset="0"/>
                                  <a:ea typeface="DengXian" panose="02010600030101010101" pitchFamily="2" charset="-122"/>
                                  <a:cs typeface="Times New Roman" panose="02020603050405020304" pitchFamily="18" charset="0"/>
                                </a:rPr>
                                <m:t>𝜇</m:t>
                              </m:r>
                            </m:e>
                            <m:sub>
                              <m:r>
                                <a:rPr lang="en-US" sz="1050" i="1">
                                  <a:latin typeface="Cambria Math" panose="02040503050406030204" pitchFamily="18" charset="0"/>
                                  <a:ea typeface="DengXian" panose="02010600030101010101" pitchFamily="2" charset="-122"/>
                                  <a:cs typeface="Times New Roman" panose="02020603050405020304" pitchFamily="18" charset="0"/>
                                </a:rPr>
                                <m:t>𝑖</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𝑡</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050" i="1">
                                  <a:latin typeface="Cambria Math" panose="02040503050406030204" pitchFamily="18" charset="0"/>
                                  <a:ea typeface="DengXian" panose="02010600030101010101" pitchFamily="2" charset="-122"/>
                                  <a:cs typeface="Times New Roman" panose="02020603050405020304" pitchFamily="18" charset="0"/>
                                </a:rPr>
                                <m:t>𝐶h</m:t>
                              </m:r>
                            </m:sup>
                          </m:sSubSup>
                          <m:r>
                            <a:rPr lang="en-US" sz="1050" i="1">
                              <a:latin typeface="Cambria Math" panose="02040503050406030204" pitchFamily="18" charset="0"/>
                              <a:ea typeface="DengXian" panose="02010600030101010101" pitchFamily="2" charset="-122"/>
                              <a:cs typeface="Times New Roman" panose="02020603050405020304" pitchFamily="18" charset="0"/>
                            </a:rPr>
                            <m:t>𝑃</m:t>
                          </m:r>
                        </m:e>
                        <m:sub>
                          <m:r>
                            <a:rPr lang="en-US" sz="1050" i="1">
                              <a:latin typeface="Cambria Math" panose="02040503050406030204" pitchFamily="18" charset="0"/>
                              <a:ea typeface="DengXian" panose="02010600030101010101" pitchFamily="2" charset="-122"/>
                              <a:cs typeface="Times New Roman" panose="02020603050405020304" pitchFamily="18" charset="0"/>
                            </a:rPr>
                            <m:t>𝑖</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050" i="1">
                              <a:latin typeface="Cambria Math" panose="02040503050406030204" pitchFamily="18" charset="0"/>
                              <a:ea typeface="DengXian" panose="02010600030101010101" pitchFamily="2" charset="-122"/>
                              <a:cs typeface="Times New Roman" panose="02020603050405020304" pitchFamily="18" charset="0"/>
                            </a:rPr>
                            <m:t>𝐶h</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𝑀</m:t>
                          </m:r>
                        </m:sup>
                      </m:sSubSup>
                    </m:oMath>
                  </m:oMathPara>
                </a14:m>
                <a:endParaRPr lang="en-US" sz="1050" dirty="0">
                  <a:latin typeface="Times" panose="02020603050405020304" pitchFamily="18" charset="0"/>
                  <a:ea typeface="DengXian" panose="02010600030101010101" pitchFamily="2" charset="-122"/>
                  <a:cs typeface="Times" panose="02020603050405020304" pitchFamily="18" charset="0"/>
                </a:endParaRPr>
              </a:p>
              <a:p>
                <a:pPr>
                  <a:lnSpc>
                    <a:spcPct val="107000"/>
                  </a:lnSpc>
                  <a:spcBef>
                    <a:spcPts val="0"/>
                  </a:spcBef>
                  <a:spcAft>
                    <a:spcPts val="600"/>
                  </a:spcAft>
                </a:pPr>
                <a14:m>
                  <m:oMathPara xmlns:m="http://schemas.openxmlformats.org/officeDocument/2006/math">
                    <m:oMathParaPr>
                      <m:jc m:val="centerGroup"/>
                    </m:oMathParaPr>
                    <m:oMath xmlns:m="http://schemas.openxmlformats.org/officeDocument/2006/math">
                      <m:r>
                        <a:rPr lang="en-US" sz="1050" i="1">
                          <a:latin typeface="Cambria Math" panose="02040503050406030204" pitchFamily="18" charset="0"/>
                          <a:ea typeface="DengXian" panose="02010600030101010101" pitchFamily="2" charset="-122"/>
                          <a:cs typeface="Times New Roman" panose="02020603050405020304" pitchFamily="18" charset="0"/>
                        </a:rPr>
                        <m:t>0≤</m:t>
                      </m:r>
                      <m:sSubSup>
                        <m:sSubSupPr>
                          <m:ctrlPr>
                            <a:rPr lang="en-US" sz="105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050" i="1">
                              <a:latin typeface="Cambria Math" panose="02040503050406030204" pitchFamily="18" charset="0"/>
                              <a:ea typeface="DengXian" panose="02010600030101010101" pitchFamily="2" charset="-122"/>
                              <a:cs typeface="Times New Roman" panose="02020603050405020304" pitchFamily="18" charset="0"/>
                            </a:rPr>
                            <m:t>𝑃</m:t>
                          </m:r>
                        </m:e>
                        <m:sub>
                          <m:r>
                            <a:rPr lang="en-US" sz="1050" i="1">
                              <a:latin typeface="Cambria Math" panose="02040503050406030204" pitchFamily="18" charset="0"/>
                              <a:ea typeface="DengXian" panose="02010600030101010101" pitchFamily="2" charset="-122"/>
                              <a:cs typeface="Times New Roman" panose="02020603050405020304" pitchFamily="18" charset="0"/>
                            </a:rPr>
                            <m:t>𝑖</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𝑡</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050" i="1">
                              <a:latin typeface="Cambria Math" panose="02040503050406030204" pitchFamily="18" charset="0"/>
                              <a:ea typeface="DengXian" panose="02010600030101010101" pitchFamily="2" charset="-122"/>
                              <a:cs typeface="Times New Roman" panose="02020603050405020304" pitchFamily="18" charset="0"/>
                            </a:rPr>
                            <m:t>𝐷𝑖𝑠</m:t>
                          </m:r>
                        </m:sup>
                      </m:sSubSup>
                      <m:r>
                        <a:rPr lang="en-US" sz="1050" i="1">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sz="1050" i="1">
                              <a:latin typeface="Cambria Math" panose="02040503050406030204" pitchFamily="18" charset="0"/>
                              <a:ea typeface="DengXian" panose="02010600030101010101" pitchFamily="2" charset="-122"/>
                              <a:cs typeface="Times New Roman" panose="02020603050405020304" pitchFamily="18" charset="0"/>
                            </a:rPr>
                          </m:ctrlPr>
                        </m:sSubSupPr>
                        <m:e>
                          <m:sSubSup>
                            <m:sSubSupPr>
                              <m:ctrlPr>
                                <a:rPr lang="en-US" sz="105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050" i="1">
                                  <a:latin typeface="Cambria Math" panose="02040503050406030204" pitchFamily="18" charset="0"/>
                                  <a:ea typeface="DengXian" panose="02010600030101010101" pitchFamily="2" charset="-122"/>
                                  <a:cs typeface="Times New Roman" panose="02020603050405020304" pitchFamily="18" charset="0"/>
                                </a:rPr>
                                <m:t>𝜇</m:t>
                              </m:r>
                            </m:e>
                            <m:sub>
                              <m:r>
                                <a:rPr lang="en-US" sz="1050" i="1">
                                  <a:latin typeface="Cambria Math" panose="02040503050406030204" pitchFamily="18" charset="0"/>
                                  <a:ea typeface="DengXian" panose="02010600030101010101" pitchFamily="2" charset="-122"/>
                                  <a:cs typeface="Times New Roman" panose="02020603050405020304" pitchFamily="18" charset="0"/>
                                </a:rPr>
                                <m:t>𝑖</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𝑡</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050" i="1">
                                  <a:latin typeface="Cambria Math" panose="02040503050406030204" pitchFamily="18" charset="0"/>
                                  <a:ea typeface="DengXian" panose="02010600030101010101" pitchFamily="2" charset="-122"/>
                                  <a:cs typeface="Times New Roman" panose="02020603050405020304" pitchFamily="18" charset="0"/>
                                </a:rPr>
                                <m:t>𝐷𝑖𝑠</m:t>
                              </m:r>
                            </m:sup>
                          </m:sSubSup>
                          <m:r>
                            <a:rPr lang="en-US" sz="1050" i="1">
                              <a:latin typeface="Cambria Math" panose="02040503050406030204" pitchFamily="18" charset="0"/>
                              <a:ea typeface="DengXian" panose="02010600030101010101" pitchFamily="2" charset="-122"/>
                              <a:cs typeface="Times New Roman" panose="02020603050405020304" pitchFamily="18" charset="0"/>
                            </a:rPr>
                            <m:t>𝑃</m:t>
                          </m:r>
                        </m:e>
                        <m:sub>
                          <m:r>
                            <a:rPr lang="en-US" sz="1050" i="1">
                              <a:latin typeface="Cambria Math" panose="02040503050406030204" pitchFamily="18" charset="0"/>
                              <a:ea typeface="DengXian" panose="02010600030101010101" pitchFamily="2" charset="-122"/>
                              <a:cs typeface="Times New Roman" panose="02020603050405020304" pitchFamily="18" charset="0"/>
                            </a:rPr>
                            <m:t>𝑖</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050" i="1">
                              <a:latin typeface="Cambria Math" panose="02040503050406030204" pitchFamily="18" charset="0"/>
                              <a:ea typeface="DengXian" panose="02010600030101010101" pitchFamily="2" charset="-122"/>
                              <a:cs typeface="Times New Roman" panose="02020603050405020304" pitchFamily="18" charset="0"/>
                            </a:rPr>
                            <m:t>𝐷𝑖𝑠</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𝑀</m:t>
                          </m:r>
                        </m:sup>
                      </m:sSubSup>
                    </m:oMath>
                  </m:oMathPara>
                </a14:m>
                <a:endParaRPr lang="en-US" sz="1050" dirty="0">
                  <a:latin typeface="Times" panose="02020603050405020304" pitchFamily="18" charset="0"/>
                  <a:ea typeface="DengXian" panose="02010600030101010101" pitchFamily="2" charset="-122"/>
                  <a:cs typeface="Times" panose="02020603050405020304" pitchFamily="18" charset="0"/>
                </a:endParaRPr>
              </a:p>
              <a:p>
                <a:pPr>
                  <a:lnSpc>
                    <a:spcPct val="107000"/>
                  </a:lnSpc>
                  <a:spcBef>
                    <a:spcPts val="0"/>
                  </a:spcBef>
                  <a:spcAft>
                    <a:spcPts val="600"/>
                  </a:spcAft>
                </a:pPr>
                <a14:m>
                  <m:oMathPara xmlns:m="http://schemas.openxmlformats.org/officeDocument/2006/math">
                    <m:oMathParaPr>
                      <m:jc m:val="centerGroup"/>
                    </m:oMathParaPr>
                    <m:oMath xmlns:m="http://schemas.openxmlformats.org/officeDocument/2006/math">
                      <m:sSubSup>
                        <m:sSubSupPr>
                          <m:ctrlPr>
                            <a:rPr lang="en-US" sz="105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050" i="1">
                              <a:latin typeface="Cambria Math" panose="02040503050406030204" pitchFamily="18" charset="0"/>
                              <a:ea typeface="DengXian" panose="02010600030101010101" pitchFamily="2" charset="-122"/>
                              <a:cs typeface="Times New Roman" panose="02020603050405020304" pitchFamily="18" charset="0"/>
                            </a:rPr>
                            <m:t>0≤</m:t>
                          </m:r>
                          <m:r>
                            <a:rPr lang="en-US" sz="1050" i="1">
                              <a:latin typeface="Cambria Math" panose="02040503050406030204" pitchFamily="18" charset="0"/>
                              <a:ea typeface="DengXian" panose="02010600030101010101" pitchFamily="2" charset="-122"/>
                              <a:cs typeface="Times New Roman" panose="02020603050405020304" pitchFamily="18" charset="0"/>
                            </a:rPr>
                            <m:t>𝜇</m:t>
                          </m:r>
                        </m:e>
                        <m:sub>
                          <m:r>
                            <a:rPr lang="en-US" sz="1050" i="1">
                              <a:latin typeface="Cambria Math" panose="02040503050406030204" pitchFamily="18" charset="0"/>
                              <a:ea typeface="DengXian" panose="02010600030101010101" pitchFamily="2" charset="-122"/>
                              <a:cs typeface="Times New Roman" panose="02020603050405020304" pitchFamily="18" charset="0"/>
                            </a:rPr>
                            <m:t>𝑖</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𝑡</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050" i="1">
                              <a:latin typeface="Cambria Math" panose="02040503050406030204" pitchFamily="18" charset="0"/>
                              <a:ea typeface="DengXian" panose="02010600030101010101" pitchFamily="2" charset="-122"/>
                              <a:cs typeface="Times New Roman" panose="02020603050405020304" pitchFamily="18" charset="0"/>
                            </a:rPr>
                            <m:t>𝐶h</m:t>
                          </m:r>
                        </m:sup>
                      </m:sSubSup>
                      <m:r>
                        <a:rPr lang="en-US" sz="1050" i="1">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sz="105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050" i="1">
                              <a:latin typeface="Cambria Math" panose="02040503050406030204" pitchFamily="18" charset="0"/>
                              <a:ea typeface="DengXian" panose="02010600030101010101" pitchFamily="2" charset="-122"/>
                              <a:cs typeface="Times New Roman" panose="02020603050405020304" pitchFamily="18" charset="0"/>
                            </a:rPr>
                            <m:t>𝜇</m:t>
                          </m:r>
                        </m:e>
                        <m:sub>
                          <m:r>
                            <a:rPr lang="en-US" sz="1050" i="1">
                              <a:latin typeface="Cambria Math" panose="02040503050406030204" pitchFamily="18" charset="0"/>
                              <a:ea typeface="DengXian" panose="02010600030101010101" pitchFamily="2" charset="-122"/>
                              <a:cs typeface="Times New Roman" panose="02020603050405020304" pitchFamily="18" charset="0"/>
                            </a:rPr>
                            <m:t>𝑖</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𝑡</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050" i="1">
                              <a:latin typeface="Cambria Math" panose="02040503050406030204" pitchFamily="18" charset="0"/>
                              <a:ea typeface="DengXian" panose="02010600030101010101" pitchFamily="2" charset="-122"/>
                              <a:cs typeface="Times New Roman" panose="02020603050405020304" pitchFamily="18" charset="0"/>
                            </a:rPr>
                            <m:t>𝐷𝑖𝑠</m:t>
                          </m:r>
                        </m:sup>
                      </m:sSubSup>
                      <m:r>
                        <a:rPr lang="en-US" sz="1050" i="1">
                          <a:latin typeface="Cambria Math" panose="02040503050406030204" pitchFamily="18" charset="0"/>
                          <a:ea typeface="DengXian" panose="02010600030101010101" pitchFamily="2" charset="-122"/>
                          <a:cs typeface="Times New Roman" panose="02020603050405020304" pitchFamily="18" charset="0"/>
                        </a:rPr>
                        <m:t>≤1</m:t>
                      </m:r>
                      <m:r>
                        <a:rPr lang="en-US" sz="1050">
                          <a:latin typeface="Cambria Math" panose="02040503050406030204" pitchFamily="18" charset="0"/>
                          <a:ea typeface="DengXian" panose="02010600030101010101" pitchFamily="2" charset="-122"/>
                          <a:cs typeface="Times New Roman" panose="02020603050405020304" pitchFamily="18" charset="0"/>
                        </a:rPr>
                        <m:t>, </m:t>
                      </m:r>
                      <m:sSubSup>
                        <m:sSubSupPr>
                          <m:ctrlPr>
                            <a:rPr lang="en-US" sz="105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050" i="1">
                              <a:latin typeface="Cambria Math" panose="02040503050406030204" pitchFamily="18" charset="0"/>
                              <a:ea typeface="DengXian" panose="02010600030101010101" pitchFamily="2" charset="-122"/>
                              <a:cs typeface="Times New Roman" panose="02020603050405020304" pitchFamily="18" charset="0"/>
                            </a:rPr>
                            <m:t>𝜇</m:t>
                          </m:r>
                        </m:e>
                        <m:sub>
                          <m:r>
                            <a:rPr lang="en-US" sz="1050" i="1">
                              <a:latin typeface="Cambria Math" panose="02040503050406030204" pitchFamily="18" charset="0"/>
                              <a:ea typeface="DengXian" panose="02010600030101010101" pitchFamily="2" charset="-122"/>
                              <a:cs typeface="Times New Roman" panose="02020603050405020304" pitchFamily="18" charset="0"/>
                            </a:rPr>
                            <m:t>𝑖</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𝑡</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050" i="1">
                              <a:latin typeface="Cambria Math" panose="02040503050406030204" pitchFamily="18" charset="0"/>
                              <a:ea typeface="DengXian" panose="02010600030101010101" pitchFamily="2" charset="-122"/>
                              <a:cs typeface="Times New Roman" panose="02020603050405020304" pitchFamily="18" charset="0"/>
                            </a:rPr>
                            <m:t>𝐶h</m:t>
                          </m:r>
                        </m:sup>
                      </m:sSubSup>
                      <m:r>
                        <a:rPr lang="en-US" sz="1050" i="1">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sz="105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050" i="1">
                              <a:latin typeface="Cambria Math" panose="02040503050406030204" pitchFamily="18" charset="0"/>
                              <a:ea typeface="DengXian" panose="02010600030101010101" pitchFamily="2" charset="-122"/>
                              <a:cs typeface="Times New Roman" panose="02020603050405020304" pitchFamily="18" charset="0"/>
                            </a:rPr>
                            <m:t>𝜇</m:t>
                          </m:r>
                        </m:e>
                        <m:sub>
                          <m:r>
                            <a:rPr lang="en-US" sz="1050" i="1">
                              <a:latin typeface="Cambria Math" panose="02040503050406030204" pitchFamily="18" charset="0"/>
                              <a:ea typeface="DengXian" panose="02010600030101010101" pitchFamily="2" charset="-122"/>
                              <a:cs typeface="Times New Roman" panose="02020603050405020304" pitchFamily="18" charset="0"/>
                            </a:rPr>
                            <m:t>𝑖</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𝑡</m:t>
                          </m:r>
                          <m:r>
                            <a:rPr lang="en-US" sz="1050" i="1">
                              <a:latin typeface="Cambria Math" panose="02040503050406030204" pitchFamily="18" charset="0"/>
                              <a:ea typeface="DengXian" panose="02010600030101010101" pitchFamily="2" charset="-122"/>
                              <a:cs typeface="Times New Roman" panose="02020603050405020304" pitchFamily="18" charset="0"/>
                            </a:rPr>
                            <m:t>,</m:t>
                          </m:r>
                          <m:r>
                            <a:rPr lang="en-US" sz="1050" i="1">
                              <a:latin typeface="Cambria Math" panose="02040503050406030204" pitchFamily="18" charset="0"/>
                              <a:ea typeface="DengXian" panose="02010600030101010101" pitchFamily="2" charset="-122"/>
                              <a:cs typeface="Times New Roman" panose="02020603050405020304" pitchFamily="18" charset="0"/>
                            </a:rPr>
                            <m:t>𝑛</m:t>
                          </m:r>
                        </m:sub>
                        <m:sup>
                          <m:r>
                            <a:rPr lang="en-US" sz="1050" i="1">
                              <a:latin typeface="Cambria Math" panose="02040503050406030204" pitchFamily="18" charset="0"/>
                              <a:ea typeface="DengXian" panose="02010600030101010101" pitchFamily="2" charset="-122"/>
                              <a:cs typeface="Times New Roman" panose="02020603050405020304" pitchFamily="18" charset="0"/>
                            </a:rPr>
                            <m:t>𝐷𝑖𝑠</m:t>
                          </m:r>
                        </m:sup>
                      </m:sSubSup>
                      <m:r>
                        <a:rPr lang="en-US" sz="1050" i="1">
                          <a:latin typeface="Cambria Math" panose="02040503050406030204" pitchFamily="18" charset="0"/>
                          <a:ea typeface="DengXian" panose="02010600030101010101" pitchFamily="2" charset="-122"/>
                          <a:cs typeface="Times New Roman" panose="02020603050405020304" pitchFamily="18" charset="0"/>
                        </a:rPr>
                        <m:t>∈{0,1}</m:t>
                      </m:r>
                    </m:oMath>
                  </m:oMathPara>
                </a14:m>
                <a:endParaRPr lang="en-US" sz="1050" dirty="0">
                  <a:latin typeface="Times" panose="02020603050405020304" pitchFamily="18" charset="0"/>
                  <a:ea typeface="DengXian" panose="02010600030101010101" pitchFamily="2" charset="-122"/>
                  <a:cs typeface="Times" panose="02020603050405020304" pitchFamily="18" charset="0"/>
                </a:endParaRPr>
              </a:p>
            </p:txBody>
          </p:sp>
        </mc:Choice>
        <mc:Fallback xmlns="">
          <p:sp>
            <p:nvSpPr>
              <p:cNvPr id="37" name="Rectangle 36"/>
              <p:cNvSpPr>
                <a:spLocks noRot="1" noChangeAspect="1" noMove="1" noResize="1" noEditPoints="1" noAdjustHandles="1" noChangeArrowheads="1" noChangeShapeType="1" noTextEdit="1"/>
              </p:cNvSpPr>
              <p:nvPr/>
            </p:nvSpPr>
            <p:spPr>
              <a:xfrm>
                <a:off x="798488" y="3751398"/>
                <a:ext cx="3429000" cy="1531188"/>
              </a:xfrm>
              <a:prstGeom prst="rect">
                <a:avLst/>
              </a:prstGeom>
              <a:blipFill>
                <a:blip r:embed="rId5"/>
                <a:stretch>
                  <a:fillRect t="-13095"/>
                </a:stretch>
              </a:blipFill>
            </p:spPr>
            <p:txBody>
              <a:bodyPr/>
              <a:lstStyle/>
              <a:p>
                <a:r>
                  <a:rPr lang="en-US">
                    <a:noFill/>
                  </a:rPr>
                  <a:t> </a:t>
                </a:r>
              </a:p>
            </p:txBody>
          </p:sp>
        </mc:Fallback>
      </mc:AlternateContent>
    </p:spTree>
    <p:extLst>
      <p:ext uri="{BB962C8B-B14F-4D97-AF65-F5344CB8AC3E}">
        <p14:creationId xmlns:p14="http://schemas.microsoft.com/office/powerpoint/2010/main" val="21895191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18535" y="50761"/>
            <a:ext cx="8515350" cy="457200"/>
          </a:xfrm>
        </p:spPr>
        <p:txBody>
          <a:bodyPr>
            <a:noAutofit/>
          </a:bodyPr>
          <a:lstStyle/>
          <a:p>
            <a:r>
              <a:rPr lang="en-US" sz="3000" dirty="0">
                <a:solidFill>
                  <a:srgbClr val="C00000"/>
                </a:solidFill>
                <a:latin typeface="Times" panose="02020603050405020304" pitchFamily="18" charset="0"/>
                <a:cs typeface="Times" panose="02020603050405020304" pitchFamily="18" charset="0"/>
              </a:rPr>
              <a:t>Level II: MGCC Agent Power Management </a:t>
            </a:r>
          </a:p>
        </p:txBody>
      </p:sp>
      <p:sp>
        <p:nvSpPr>
          <p:cNvPr id="46" name="TextBox 45"/>
          <p:cNvSpPr txBox="1"/>
          <p:nvPr/>
        </p:nvSpPr>
        <p:spPr>
          <a:xfrm>
            <a:off x="3130345" y="3087944"/>
            <a:ext cx="65" cy="276999"/>
          </a:xfrm>
          <a:prstGeom prst="rect">
            <a:avLst/>
          </a:prstGeom>
          <a:noFill/>
        </p:spPr>
        <p:txBody>
          <a:bodyPr wrap="none" lIns="0" tIns="0" rIns="0" bIns="0" rtlCol="0">
            <a:spAutoFit/>
          </a:bodyPr>
          <a:lstStyle/>
          <a:p>
            <a:endParaRPr lang="en-US" sz="1800" dirty="0">
              <a:latin typeface="Times" panose="02020603050405020304" pitchFamily="18" charset="0"/>
              <a:cs typeface="Times"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76200" y="609600"/>
                <a:ext cx="8529221" cy="5151154"/>
              </a:xfrm>
              <a:prstGeom prst="rect">
                <a:avLst/>
              </a:prstGeom>
            </p:spPr>
            <p:txBody>
              <a:bodyPr wrap="square">
                <a:spAutoFit/>
              </a:bodyPr>
              <a:lstStyle/>
              <a:p>
                <a:pPr algn="just"/>
                <a:r>
                  <a:rPr lang="en-US" sz="1800" dirty="0">
                    <a:latin typeface="Times New Roman" panose="02020603050405020304" pitchFamily="18" charset="0"/>
                    <a:cs typeface="Times New Roman" panose="02020603050405020304" pitchFamily="18" charset="0"/>
                  </a:rPr>
                  <a:t>The steps of the interactive power flow solution are as follows:</a:t>
                </a:r>
              </a:p>
              <a:p>
                <a:pPr algn="just"/>
                <a:endParaRPr lang="en-US" sz="1800" dirty="0">
                  <a:latin typeface="Times New Roman" panose="02020603050405020304" pitchFamily="18" charset="0"/>
                  <a:cs typeface="Times New Roman" panose="02020603050405020304" pitchFamily="18" charset="0"/>
                </a:endParaRPr>
              </a:p>
              <a:p>
                <a:pPr algn="just"/>
                <a:r>
                  <a:rPr lang="en-US" sz="1800" b="1" dirty="0">
                    <a:latin typeface="Times New Roman" panose="02020603050405020304" pitchFamily="18" charset="0"/>
                    <a:cs typeface="Times New Roman" panose="02020603050405020304" pitchFamily="18" charset="0"/>
                  </a:rPr>
                  <a:t>Step I. </a:t>
                </a:r>
                <a:r>
                  <a:rPr lang="en-US" sz="1800" dirty="0">
                    <a:latin typeface="Times New Roman" panose="02020603050405020304" pitchFamily="18" charset="0"/>
                    <a:cs typeface="Times New Roman" panose="02020603050405020304" pitchFamily="18" charset="0"/>
                  </a:rPr>
                  <a:t>Receive input signals from Level I: The MGs receive the retail price signals at the PCCs, </a:t>
                </a:r>
                <a14:m>
                  <m:oMath xmlns:m="http://schemas.openxmlformats.org/officeDocument/2006/math">
                    <m:sSubSup>
                      <m:sSubSupPr>
                        <m:ctrlPr>
                          <a:rPr lang="en-US" sz="1800" i="1">
                            <a:latin typeface="Cambria Math" panose="02040503050406030204" pitchFamily="18" charset="0"/>
                          </a:rPr>
                        </m:ctrlPr>
                      </m:sSubSupPr>
                      <m:e>
                        <m:r>
                          <a:rPr lang="en-US" sz="1800" i="1">
                            <a:latin typeface="Cambria Math" panose="02040503050406030204" pitchFamily="18" charset="0"/>
                          </a:rPr>
                          <m:t>𝜆</m:t>
                        </m:r>
                      </m:e>
                      <m:sub>
                        <m:r>
                          <a:rPr lang="en-US" sz="1800" i="1">
                            <a:latin typeface="Cambria Math" panose="02040503050406030204" pitchFamily="18" charset="0"/>
                          </a:rPr>
                          <m:t>𝑡</m:t>
                        </m:r>
                        <m:r>
                          <a:rPr lang="en-US" sz="1800">
                            <a:latin typeface="Cambria Math" panose="02040503050406030204" pitchFamily="18" charset="0"/>
                          </a:rPr>
                          <m:t>,</m:t>
                        </m:r>
                        <m:r>
                          <a:rPr lang="en-US" sz="1800" i="1">
                            <a:latin typeface="Cambria Math" panose="02040503050406030204" pitchFamily="18" charset="0"/>
                          </a:rPr>
                          <m:t>𝑛</m:t>
                        </m:r>
                      </m:sub>
                      <m:sup>
                        <m:r>
                          <a:rPr lang="en-US" sz="1800" i="1">
                            <a:latin typeface="Cambria Math" panose="02040503050406030204" pitchFamily="18" charset="0"/>
                          </a:rPr>
                          <m:t>𝑅</m:t>
                        </m:r>
                      </m:sup>
                    </m:sSubSup>
                  </m:oMath>
                </a14:m>
                <a:r>
                  <a:rPr lang="en-US" sz="1800" dirty="0">
                    <a:latin typeface="Times New Roman" panose="02020603050405020304" pitchFamily="18" charset="0"/>
                    <a:cs typeface="Times New Roman" panose="02020603050405020304" pitchFamily="18" charset="0"/>
                  </a:rPr>
                  <a:t>, from the cooperative agent.</a:t>
                </a:r>
              </a:p>
              <a:p>
                <a:pPr algn="just"/>
                <a:endParaRPr lang="en-US" sz="1800" dirty="0">
                  <a:latin typeface="Times New Roman" panose="02020603050405020304" pitchFamily="18" charset="0"/>
                  <a:cs typeface="Times New Roman" panose="02020603050405020304" pitchFamily="18" charset="0"/>
                </a:endParaRPr>
              </a:p>
              <a:p>
                <a:pPr algn="just"/>
                <a:r>
                  <a:rPr lang="en-US" sz="1800" b="1" dirty="0">
                    <a:latin typeface="Times New Roman" panose="02020603050405020304" pitchFamily="18" charset="0"/>
                    <a:cs typeface="Times New Roman" panose="02020603050405020304" pitchFamily="18" charset="0"/>
                  </a:rPr>
                  <a:t>Step II. </a:t>
                </a:r>
                <a:r>
                  <a:rPr lang="en-US" sz="1800" dirty="0">
                    <a:latin typeface="Times New Roman" panose="02020603050405020304" pitchFamily="18" charset="0"/>
                    <a:cs typeface="Times New Roman" panose="02020603050405020304" pitchFamily="18" charset="0"/>
                  </a:rPr>
                  <a:t>Solve individual MG optimal power management problem: Given </a:t>
                </a:r>
                <a14:m>
                  <m:oMath xmlns:m="http://schemas.openxmlformats.org/officeDocument/2006/math">
                    <m:sSubSup>
                      <m:sSubSupPr>
                        <m:ctrlPr>
                          <a:rPr lang="en-US" sz="1800" i="1">
                            <a:latin typeface="Cambria Math" panose="02040503050406030204" pitchFamily="18" charset="0"/>
                          </a:rPr>
                        </m:ctrlPr>
                      </m:sSubSupPr>
                      <m:e>
                        <m:r>
                          <a:rPr lang="en-US" sz="1800" i="1">
                            <a:latin typeface="Cambria Math" panose="02040503050406030204" pitchFamily="18" charset="0"/>
                          </a:rPr>
                          <m:t>𝜆</m:t>
                        </m:r>
                      </m:e>
                      <m:sub>
                        <m:r>
                          <a:rPr lang="en-US" sz="1800" i="1">
                            <a:latin typeface="Cambria Math" panose="02040503050406030204" pitchFamily="18" charset="0"/>
                          </a:rPr>
                          <m:t>𝑡</m:t>
                        </m:r>
                        <m:r>
                          <a:rPr lang="en-US" sz="1800">
                            <a:latin typeface="Cambria Math" panose="02040503050406030204" pitchFamily="18" charset="0"/>
                          </a:rPr>
                          <m:t>,</m:t>
                        </m:r>
                        <m:r>
                          <a:rPr lang="en-US" sz="1800" i="1">
                            <a:latin typeface="Cambria Math" panose="02040503050406030204" pitchFamily="18" charset="0"/>
                          </a:rPr>
                          <m:t>𝑛</m:t>
                        </m:r>
                      </m:sub>
                      <m:sup>
                        <m:r>
                          <a:rPr lang="en-US" sz="1800" i="1">
                            <a:latin typeface="Cambria Math" panose="02040503050406030204" pitchFamily="18" charset="0"/>
                          </a:rPr>
                          <m:t>𝑅</m:t>
                        </m:r>
                      </m:sup>
                    </m:sSubSup>
                  </m:oMath>
                </a14:m>
                <a:r>
                  <a:rPr lang="en-US" sz="1800" dirty="0">
                    <a:latin typeface="Times New Roman" panose="02020603050405020304" pitchFamily="18" charset="0"/>
                    <a:cs typeface="Times New Roman" panose="02020603050405020304" pitchFamily="18" charset="0"/>
                  </a:rPr>
                  <a:t> and the estimated voltage at PCC, the power management problem is solved independently by each MGCC, and the exchanged active and reactive powers at the PCCs are obtained for each MG.</a:t>
                </a:r>
              </a:p>
              <a:p>
                <a:pPr algn="just"/>
                <a:endParaRPr lang="en-US" sz="1800" dirty="0">
                  <a:latin typeface="Times New Roman" panose="02020603050405020304" pitchFamily="18" charset="0"/>
                  <a:cs typeface="Times New Roman" panose="02020603050405020304" pitchFamily="18" charset="0"/>
                </a:endParaRPr>
              </a:p>
              <a:p>
                <a:pPr algn="just"/>
                <a:r>
                  <a:rPr lang="en-US" sz="1800" b="1" dirty="0">
                    <a:latin typeface="Times New Roman" panose="02020603050405020304" pitchFamily="18" charset="0"/>
                    <a:cs typeface="Times New Roman" panose="02020603050405020304" pitchFamily="18" charset="0"/>
                  </a:rPr>
                  <a:t>Step III. </a:t>
                </a:r>
                <a:r>
                  <a:rPr lang="en-US" sz="1800" dirty="0">
                    <a:latin typeface="Times New Roman" panose="02020603050405020304" pitchFamily="18" charset="0"/>
                    <a:cs typeface="Times New Roman" panose="02020603050405020304" pitchFamily="18" charset="0"/>
                  </a:rPr>
                  <a:t>Solve power flow problem over distribution system: Treating MGs as fixed PQ loads in the external distribution system, power flow is solved over the network connecting the MGs. The total substation exchanged power, </a:t>
                </a:r>
                <a14:m>
                  <m:oMath xmlns:m="http://schemas.openxmlformats.org/officeDocument/2006/math">
                    <m:sSubSup>
                      <m:sSubSupPr>
                        <m:ctrlPr>
                          <a:rPr lang="en-US" sz="1800" i="1">
                            <a:latin typeface="Cambria Math" panose="02040503050406030204" pitchFamily="18" charset="0"/>
                          </a:rPr>
                        </m:ctrlPr>
                      </m:sSubSupPr>
                      <m:e>
                        <m:r>
                          <a:rPr lang="en-US" sz="1800" i="1">
                            <a:latin typeface="Cambria Math" panose="02040503050406030204" pitchFamily="18" charset="0"/>
                          </a:rPr>
                          <m:t>𝑃</m:t>
                        </m:r>
                      </m:e>
                      <m:sub>
                        <m:r>
                          <a:rPr lang="en-US" sz="1800" i="1">
                            <a:latin typeface="Cambria Math" panose="02040503050406030204" pitchFamily="18" charset="0"/>
                          </a:rPr>
                          <m:t>𝑡</m:t>
                        </m:r>
                      </m:sub>
                      <m:sup>
                        <m:r>
                          <a:rPr lang="en-US" sz="1800" i="1">
                            <a:latin typeface="Cambria Math" panose="02040503050406030204" pitchFamily="18" charset="0"/>
                          </a:rPr>
                          <m:t>𝑊</m:t>
                        </m:r>
                      </m:sup>
                    </m:sSubSup>
                  </m:oMath>
                </a14:m>
                <a:r>
                  <a:rPr lang="en-US" sz="1800" dirty="0">
                    <a:latin typeface="Times New Roman" panose="02020603050405020304" pitchFamily="18" charset="0"/>
                    <a:cs typeface="Times New Roman" panose="02020603050405020304" pitchFamily="18" charset="0"/>
                  </a:rPr>
                  <a:t> , and voltage values at PCCs, </a:t>
                </a:r>
                <a14:m>
                  <m:oMath xmlns:m="http://schemas.openxmlformats.org/officeDocument/2006/math">
                    <m:sSubSup>
                      <m:sSubSupPr>
                        <m:ctrlPr>
                          <a:rPr lang="en-US" sz="1800" i="1">
                            <a:latin typeface="Cambria Math" panose="02040503050406030204" pitchFamily="18" charset="0"/>
                          </a:rPr>
                        </m:ctrlPr>
                      </m:sSubSupPr>
                      <m:e>
                        <m:r>
                          <a:rPr lang="en-US" sz="1800" i="1">
                            <a:latin typeface="Cambria Math" panose="02040503050406030204" pitchFamily="18" charset="0"/>
                          </a:rPr>
                          <m:t>𝑉</m:t>
                        </m:r>
                      </m:e>
                      <m:sub>
                        <m:r>
                          <a:rPr lang="en-US" sz="1800" i="1">
                            <a:latin typeface="Cambria Math" panose="02040503050406030204" pitchFamily="18" charset="0"/>
                          </a:rPr>
                          <m:t>𝑡</m:t>
                        </m:r>
                        <m:r>
                          <a:rPr lang="en-US" sz="1800">
                            <a:latin typeface="Cambria Math" panose="02040503050406030204" pitchFamily="18" charset="0"/>
                          </a:rPr>
                          <m:t>,</m:t>
                        </m:r>
                        <m:r>
                          <a:rPr lang="en-US" sz="1800" i="1">
                            <a:latin typeface="Cambria Math" panose="02040503050406030204" pitchFamily="18" charset="0"/>
                          </a:rPr>
                          <m:t>𝑛</m:t>
                        </m:r>
                      </m:sub>
                      <m:sup>
                        <m:r>
                          <a:rPr lang="en-US" sz="1800" i="1">
                            <a:latin typeface="Cambria Math" panose="02040503050406030204" pitchFamily="18" charset="0"/>
                          </a:rPr>
                          <m:t>𝑃𝐶𝐶</m:t>
                        </m:r>
                      </m:sup>
                    </m:sSubSup>
                  </m:oMath>
                </a14:m>
                <a:r>
                  <a:rPr lang="en-US" sz="1800" dirty="0">
                    <a:latin typeface="Times New Roman" panose="02020603050405020304" pitchFamily="18" charset="0"/>
                    <a:cs typeface="Times New Roman" panose="02020603050405020304" pitchFamily="18" charset="0"/>
                  </a:rPr>
                  <a:t>, are updated based on the power flow solution.</a:t>
                </a:r>
              </a:p>
              <a:p>
                <a:pPr algn="just"/>
                <a:endParaRPr lang="en-US" sz="1800" dirty="0">
                  <a:latin typeface="Times New Roman" panose="02020603050405020304" pitchFamily="18" charset="0"/>
                  <a:cs typeface="Times New Roman" panose="02020603050405020304" pitchFamily="18" charset="0"/>
                </a:endParaRPr>
              </a:p>
              <a:p>
                <a:pPr algn="just"/>
                <a:r>
                  <a:rPr lang="en-US" sz="1800" b="1" dirty="0">
                    <a:latin typeface="Times New Roman" panose="02020603050405020304" pitchFamily="18" charset="0"/>
                    <a:cs typeface="Times New Roman" panose="02020603050405020304" pitchFamily="18" charset="0"/>
                  </a:rPr>
                  <a:t>Step IV. </a:t>
                </a:r>
                <a:r>
                  <a:rPr lang="en-US" sz="1800" dirty="0">
                    <a:latin typeface="Times New Roman" panose="02020603050405020304" pitchFamily="18" charset="0"/>
                    <a:cs typeface="Times New Roman" panose="02020603050405020304" pitchFamily="18" charset="0"/>
                  </a:rPr>
                  <a:t>Check convergence: Go back to Step III to update PQ values corresponding to each MG, until the changes in voltage values at MG PCCs are smaller than a threshold value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ea typeface="DengXian" panose="02010600030101010101" pitchFamily="2" charset="-122"/>
                            <a:cs typeface="Times New Roman" panose="02020603050405020304" pitchFamily="18" charset="0"/>
                          </a:rPr>
                          <m:t>𝑇h</m:t>
                        </m:r>
                      </m:sub>
                    </m:sSub>
                  </m:oMath>
                </a14:m>
                <a:r>
                  <a:rPr lang="en-US" sz="1800" dirty="0">
                    <a:latin typeface="Times New Roman" panose="02020603050405020304" pitchFamily="18" charset="0"/>
                    <a:cs typeface="Times New Roman" panose="02020603050405020304"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76200" y="609600"/>
                <a:ext cx="8529221" cy="5151154"/>
              </a:xfrm>
              <a:prstGeom prst="rect">
                <a:avLst/>
              </a:prstGeom>
              <a:blipFill>
                <a:blip r:embed="rId3"/>
                <a:stretch>
                  <a:fillRect l="-643" t="-592" r="-572" b="-947"/>
                </a:stretch>
              </a:blipFill>
            </p:spPr>
            <p:txBody>
              <a:bodyPr/>
              <a:lstStyle/>
              <a:p>
                <a:r>
                  <a:rPr lang="en-US">
                    <a:noFill/>
                  </a:rPr>
                  <a:t> </a:t>
                </a:r>
              </a:p>
            </p:txBody>
          </p:sp>
        </mc:Fallback>
      </mc:AlternateContent>
    </p:spTree>
    <p:extLst>
      <p:ext uri="{BB962C8B-B14F-4D97-AF65-F5344CB8AC3E}">
        <p14:creationId xmlns:p14="http://schemas.microsoft.com/office/powerpoint/2010/main" val="19378988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0" y="32553"/>
            <a:ext cx="8515350" cy="457200"/>
          </a:xfrm>
        </p:spPr>
        <p:txBody>
          <a:bodyPr>
            <a:noAutofit/>
          </a:bodyPr>
          <a:lstStyle/>
          <a:p>
            <a:r>
              <a:rPr lang="en-US" sz="3000" dirty="0">
                <a:solidFill>
                  <a:srgbClr val="C00000"/>
                </a:solidFill>
                <a:latin typeface="Times" panose="02020603050405020304" pitchFamily="18" charset="0"/>
                <a:cs typeface="Times" panose="02020603050405020304" pitchFamily="18" charset="0"/>
              </a:rPr>
              <a:t>Case Study</a:t>
            </a:r>
          </a:p>
        </p:txBody>
      </p:sp>
      <p:sp>
        <p:nvSpPr>
          <p:cNvPr id="46" name="TextBox 45"/>
          <p:cNvSpPr txBox="1"/>
          <p:nvPr/>
        </p:nvSpPr>
        <p:spPr>
          <a:xfrm>
            <a:off x="3130345" y="3087944"/>
            <a:ext cx="65" cy="276999"/>
          </a:xfrm>
          <a:prstGeom prst="rect">
            <a:avLst/>
          </a:prstGeom>
          <a:noFill/>
        </p:spPr>
        <p:txBody>
          <a:bodyPr wrap="none" lIns="0" tIns="0" rIns="0" bIns="0" rtlCol="0">
            <a:spAutoFit/>
          </a:bodyPr>
          <a:lstStyle/>
          <a:p>
            <a:endParaRPr lang="en-US" sz="1800" dirty="0">
              <a:latin typeface="Times" panose="02020603050405020304" pitchFamily="18" charset="0"/>
              <a:cs typeface="Times" panose="02020603050405020304" pitchFamily="18" charset="0"/>
            </a:endParaRPr>
          </a:p>
        </p:txBody>
      </p:sp>
      <p:sp>
        <p:nvSpPr>
          <p:cNvPr id="15" name="Rectangle 14"/>
          <p:cNvSpPr/>
          <p:nvPr/>
        </p:nvSpPr>
        <p:spPr>
          <a:xfrm>
            <a:off x="0" y="520033"/>
            <a:ext cx="9144000" cy="1477328"/>
          </a:xfrm>
          <a:prstGeom prst="rect">
            <a:avLst/>
          </a:prstGeom>
        </p:spPr>
        <p:txBody>
          <a:bodyPr wrap="square">
            <a:spAutoFit/>
          </a:bodyPr>
          <a:lstStyle/>
          <a:p>
            <a:pPr algn="just"/>
            <a:r>
              <a:rPr lang="en-US" sz="1800" dirty="0">
                <a:latin typeface="Times New Roman" panose="02020603050405020304" pitchFamily="18" charset="0"/>
                <a:cs typeface="Times New Roman" panose="02020603050405020304" pitchFamily="18" charset="0"/>
              </a:rPr>
              <a:t>The case study </a:t>
            </a:r>
            <a:r>
              <a:rPr lang="en-US" altLang="zh-CN" sz="1800" dirty="0">
                <a:latin typeface="Times New Roman" panose="02020603050405020304" pitchFamily="18" charset="0"/>
                <a:cs typeface="Times New Roman" panose="02020603050405020304" pitchFamily="18" charset="0"/>
              </a:rPr>
              <a:t>has</a:t>
            </a:r>
            <a:r>
              <a:rPr lang="en-US" sz="1800" dirty="0">
                <a:latin typeface="Times New Roman" panose="02020603050405020304" pitchFamily="18" charset="0"/>
                <a:cs typeface="Times New Roman" panose="02020603050405020304" pitchFamily="18" charset="0"/>
              </a:rPr>
              <a:t> of four MGs (33-bus network and 13-bus network) in Fig. </a:t>
            </a:r>
            <a:r>
              <a:rPr lang="en-US" sz="1800" dirty="0" smtClean="0">
                <a:latin typeface="Times New Roman" panose="02020603050405020304" pitchFamily="18" charset="0"/>
                <a:cs typeface="Times New Roman" panose="02020603050405020304" pitchFamily="18" charset="0"/>
              </a:rPr>
              <a:t>19.</a:t>
            </a:r>
            <a:endParaRPr lang="en-US" sz="1800" dirty="0">
              <a:latin typeface="Times New Roman" panose="02020603050405020304" pitchFamily="18" charset="0"/>
              <a:cs typeface="Times New Roman" panose="02020603050405020304" pitchFamily="18" charset="0"/>
            </a:endParaRPr>
          </a:p>
          <a:p>
            <a:pPr marL="257175" indent="-257175" algn="just">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Tab. </a:t>
            </a:r>
            <a:r>
              <a:rPr lang="en-US" sz="1800" dirty="0" smtClean="0">
                <a:latin typeface="Times New Roman" panose="02020603050405020304" pitchFamily="18" charset="0"/>
                <a:cs typeface="Times New Roman" panose="02020603050405020304" pitchFamily="18" charset="0"/>
              </a:rPr>
              <a:t>4 </a:t>
            </a:r>
            <a:r>
              <a:rPr lang="en-US" sz="1800" dirty="0">
                <a:latin typeface="Times New Roman" panose="02020603050405020304" pitchFamily="18" charset="0"/>
                <a:cs typeface="Times New Roman" panose="02020603050405020304" pitchFamily="18" charset="0"/>
              </a:rPr>
              <a:t>presents all setting parameters for the proposed RL-based method.</a:t>
            </a:r>
          </a:p>
          <a:p>
            <a:pPr marL="257175" indent="-257175" algn="just">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Both load demands and PV generations data with 15-min time resolution are obtained from smart meters to provide realistic numerical experiments in Fig. </a:t>
            </a:r>
            <a:r>
              <a:rPr lang="en-US" sz="1800" dirty="0" smtClean="0">
                <a:latin typeface="Times New Roman" panose="02020603050405020304" pitchFamily="18" charset="0"/>
                <a:cs typeface="Times New Roman" panose="02020603050405020304" pitchFamily="18" charset="0"/>
              </a:rPr>
              <a:t>20a </a:t>
            </a:r>
            <a:r>
              <a:rPr lang="en-US" sz="1800" dirty="0">
                <a:latin typeface="Times New Roman" panose="02020603050405020304" pitchFamily="18" charset="0"/>
                <a:cs typeface="Times New Roman" panose="02020603050405020304" pitchFamily="18" charset="0"/>
              </a:rPr>
              <a:t>and Fig. </a:t>
            </a:r>
            <a:r>
              <a:rPr lang="en-US" sz="1800" dirty="0" smtClean="0">
                <a:latin typeface="Times New Roman" panose="02020603050405020304" pitchFamily="18" charset="0"/>
                <a:cs typeface="Times New Roman" panose="02020603050405020304" pitchFamily="18" charset="0"/>
              </a:rPr>
              <a:t>20b</a:t>
            </a:r>
            <a:r>
              <a:rPr lang="en-US" sz="1800" dirty="0">
                <a:latin typeface="Times New Roman" panose="02020603050405020304" pitchFamily="18" charset="0"/>
                <a:cs typeface="Times New Roman" panose="02020603050405020304" pitchFamily="18" charset="0"/>
              </a:rPr>
              <a:t>.</a:t>
            </a:r>
          </a:p>
          <a:p>
            <a:pPr marL="257175" indent="-257175" algn="just">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The wholesale market prices used in the numerical case study have been shown in Fig. </a:t>
            </a:r>
            <a:r>
              <a:rPr lang="en-US" sz="1800" dirty="0" smtClean="0">
                <a:latin typeface="Times New Roman" panose="02020603050405020304" pitchFamily="18" charset="0"/>
                <a:cs typeface="Times New Roman" panose="02020603050405020304" pitchFamily="18" charset="0"/>
              </a:rPr>
              <a:t>20c</a:t>
            </a:r>
            <a:r>
              <a:rPr lang="en-US" sz="1800" dirty="0">
                <a:latin typeface="Times New Roman" panose="02020603050405020304" pitchFamily="18" charset="0"/>
                <a:cs typeface="Times New Roman" panose="02020603050405020304" pitchFamily="18" charset="0"/>
              </a:rPr>
              <a:t>.</a:t>
            </a:r>
          </a:p>
        </p:txBody>
      </p:sp>
      <p:pic>
        <p:nvPicPr>
          <p:cNvPr id="16" name="Picture 15"/>
          <p:cNvPicPr>
            <a:picLocks noChangeAspect="1"/>
          </p:cNvPicPr>
          <p:nvPr/>
        </p:nvPicPr>
        <p:blipFill rotWithShape="1">
          <a:blip r:embed="rId3"/>
          <a:srcRect l="16326" b="5992"/>
          <a:stretch/>
        </p:blipFill>
        <p:spPr>
          <a:xfrm>
            <a:off x="3646097" y="2194580"/>
            <a:ext cx="2741998" cy="3136770"/>
          </a:xfrm>
          <a:prstGeom prst="rect">
            <a:avLst/>
          </a:prstGeom>
        </p:spPr>
      </p:pic>
      <p:pic>
        <p:nvPicPr>
          <p:cNvPr id="18" name="Picture 17"/>
          <p:cNvPicPr>
            <a:picLocks noChangeAspect="1"/>
          </p:cNvPicPr>
          <p:nvPr/>
        </p:nvPicPr>
        <p:blipFill>
          <a:blip r:embed="rId4"/>
          <a:stretch>
            <a:fillRect/>
          </a:stretch>
        </p:blipFill>
        <p:spPr>
          <a:xfrm>
            <a:off x="169283" y="2135446"/>
            <a:ext cx="3267729" cy="2017420"/>
          </a:xfrm>
          <a:prstGeom prst="rect">
            <a:avLst/>
          </a:prstGeom>
        </p:spPr>
      </p:pic>
      <p:pic>
        <p:nvPicPr>
          <p:cNvPr id="2" name="Picture 1"/>
          <p:cNvPicPr>
            <a:picLocks noChangeAspect="1"/>
          </p:cNvPicPr>
          <p:nvPr/>
        </p:nvPicPr>
        <p:blipFill>
          <a:blip r:embed="rId5"/>
          <a:stretch>
            <a:fillRect/>
          </a:stretch>
        </p:blipFill>
        <p:spPr>
          <a:xfrm>
            <a:off x="6494627" y="2194580"/>
            <a:ext cx="2649373" cy="1424623"/>
          </a:xfrm>
          <a:prstGeom prst="rect">
            <a:avLst/>
          </a:prstGeom>
        </p:spPr>
      </p:pic>
      <p:pic>
        <p:nvPicPr>
          <p:cNvPr id="3" name="Picture 2"/>
          <p:cNvPicPr>
            <a:picLocks noChangeAspect="1"/>
          </p:cNvPicPr>
          <p:nvPr/>
        </p:nvPicPr>
        <p:blipFill rotWithShape="1">
          <a:blip r:embed="rId6"/>
          <a:srcRect t="23116"/>
          <a:stretch/>
        </p:blipFill>
        <p:spPr>
          <a:xfrm>
            <a:off x="169283" y="4750712"/>
            <a:ext cx="3508047" cy="586945"/>
          </a:xfrm>
          <a:prstGeom prst="rect">
            <a:avLst/>
          </a:prstGeom>
        </p:spPr>
      </p:pic>
      <p:sp>
        <p:nvSpPr>
          <p:cNvPr id="11" name="TextBox 10"/>
          <p:cNvSpPr txBox="1"/>
          <p:nvPr/>
        </p:nvSpPr>
        <p:spPr>
          <a:xfrm>
            <a:off x="6980029" y="3684908"/>
            <a:ext cx="2375129" cy="230832"/>
          </a:xfrm>
          <a:prstGeom prst="rect">
            <a:avLst/>
          </a:prstGeom>
          <a:noFill/>
        </p:spPr>
        <p:txBody>
          <a:bodyPr wrap="square" rtlCol="0">
            <a:spAutoFit/>
          </a:bodyPr>
          <a:lstStyle/>
          <a:p>
            <a:r>
              <a:rPr lang="en-US" sz="900" dirty="0">
                <a:latin typeface="Times" panose="02020603050405020304" pitchFamily="18" charset="0"/>
                <a:cs typeface="Times" panose="02020603050405020304" pitchFamily="18" charset="0"/>
              </a:rPr>
              <a:t>Fig. </a:t>
            </a:r>
            <a:r>
              <a:rPr lang="en-US" sz="900" dirty="0" smtClean="0">
                <a:latin typeface="Times" panose="02020603050405020304" pitchFamily="18" charset="0"/>
                <a:cs typeface="Times" panose="02020603050405020304" pitchFamily="18" charset="0"/>
              </a:rPr>
              <a:t>20 </a:t>
            </a:r>
            <a:r>
              <a:rPr lang="en-US" sz="900" dirty="0">
                <a:latin typeface="Times" panose="02020603050405020304" pitchFamily="18" charset="0"/>
                <a:cs typeface="Times" panose="02020603050405020304" pitchFamily="18" charset="0"/>
              </a:rPr>
              <a:t>Input data for the case study</a:t>
            </a:r>
          </a:p>
        </p:txBody>
      </p:sp>
      <p:sp>
        <p:nvSpPr>
          <p:cNvPr id="4" name="Rectangle 3"/>
          <p:cNvSpPr/>
          <p:nvPr/>
        </p:nvSpPr>
        <p:spPr>
          <a:xfrm>
            <a:off x="1192840" y="4127674"/>
            <a:ext cx="1659429" cy="230832"/>
          </a:xfrm>
          <a:prstGeom prst="rect">
            <a:avLst/>
          </a:prstGeom>
        </p:spPr>
        <p:txBody>
          <a:bodyPr wrap="none">
            <a:spAutoFit/>
          </a:bodyPr>
          <a:lstStyle/>
          <a:p>
            <a:r>
              <a:rPr lang="en-US" sz="900" dirty="0">
                <a:latin typeface="Times" panose="02020603050405020304" pitchFamily="18" charset="0"/>
                <a:cs typeface="Times" panose="02020603050405020304" pitchFamily="18" charset="0"/>
              </a:rPr>
              <a:t>Fig. </a:t>
            </a:r>
            <a:r>
              <a:rPr lang="en-US" sz="900" dirty="0" smtClean="0">
                <a:latin typeface="Times" panose="02020603050405020304" pitchFamily="18" charset="0"/>
                <a:cs typeface="Times" panose="02020603050405020304" pitchFamily="18" charset="0"/>
              </a:rPr>
              <a:t>19 </a:t>
            </a:r>
            <a:r>
              <a:rPr lang="en-US" sz="900" dirty="0">
                <a:latin typeface="Times" panose="02020603050405020304" pitchFamily="18" charset="0"/>
                <a:cs typeface="Times" panose="02020603050405020304" pitchFamily="18" charset="0"/>
              </a:rPr>
              <a:t>Test system under study</a:t>
            </a:r>
          </a:p>
        </p:txBody>
      </p:sp>
      <p:sp>
        <p:nvSpPr>
          <p:cNvPr id="12" name="Rectangle 11"/>
          <p:cNvSpPr/>
          <p:nvPr/>
        </p:nvSpPr>
        <p:spPr>
          <a:xfrm>
            <a:off x="1082908" y="4553493"/>
            <a:ext cx="1627369" cy="230832"/>
          </a:xfrm>
          <a:prstGeom prst="rect">
            <a:avLst/>
          </a:prstGeom>
        </p:spPr>
        <p:txBody>
          <a:bodyPr wrap="none">
            <a:spAutoFit/>
          </a:bodyPr>
          <a:lstStyle/>
          <a:p>
            <a:r>
              <a:rPr lang="en-US" sz="900" dirty="0">
                <a:latin typeface="Times" panose="02020603050405020304" pitchFamily="18" charset="0"/>
                <a:cs typeface="Times" panose="02020603050405020304" pitchFamily="18" charset="0"/>
              </a:rPr>
              <a:t>Tab. </a:t>
            </a:r>
            <a:r>
              <a:rPr lang="en-US" sz="900" dirty="0" smtClean="0">
                <a:latin typeface="Times" panose="02020603050405020304" pitchFamily="18" charset="0"/>
                <a:cs typeface="Times" panose="02020603050405020304" pitchFamily="18" charset="0"/>
              </a:rPr>
              <a:t>4 </a:t>
            </a:r>
            <a:r>
              <a:rPr lang="en-US" sz="900" dirty="0">
                <a:latin typeface="Times" panose="02020603050405020304" pitchFamily="18" charset="0"/>
                <a:cs typeface="Times" panose="02020603050405020304" pitchFamily="18" charset="0"/>
              </a:rPr>
              <a:t>Test system under study</a:t>
            </a:r>
          </a:p>
        </p:txBody>
      </p:sp>
    </p:spTree>
    <p:extLst>
      <p:ext uri="{BB962C8B-B14F-4D97-AF65-F5344CB8AC3E}">
        <p14:creationId xmlns:p14="http://schemas.microsoft.com/office/powerpoint/2010/main" val="15380938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0" y="40841"/>
            <a:ext cx="8515350" cy="457200"/>
          </a:xfrm>
        </p:spPr>
        <p:txBody>
          <a:bodyPr>
            <a:noAutofit/>
          </a:bodyPr>
          <a:lstStyle/>
          <a:p>
            <a:r>
              <a:rPr lang="en-US" sz="3000" dirty="0">
                <a:solidFill>
                  <a:srgbClr val="C00000"/>
                </a:solidFill>
                <a:latin typeface="Times" panose="02020603050405020304" pitchFamily="18" charset="0"/>
                <a:cs typeface="Times" panose="02020603050405020304" pitchFamily="18" charset="0"/>
              </a:rPr>
              <a:t>Numerical Results</a:t>
            </a:r>
          </a:p>
        </p:txBody>
      </p:sp>
      <p:sp>
        <p:nvSpPr>
          <p:cNvPr id="46" name="TextBox 45"/>
          <p:cNvSpPr txBox="1"/>
          <p:nvPr/>
        </p:nvSpPr>
        <p:spPr>
          <a:xfrm>
            <a:off x="3130345" y="3087944"/>
            <a:ext cx="65" cy="276999"/>
          </a:xfrm>
          <a:prstGeom prst="rect">
            <a:avLst/>
          </a:prstGeom>
          <a:noFill/>
        </p:spPr>
        <p:txBody>
          <a:bodyPr wrap="none" lIns="0" tIns="0" rIns="0" bIns="0" rtlCol="0">
            <a:spAutoFit/>
          </a:bodyPr>
          <a:lstStyle/>
          <a:p>
            <a:endParaRPr lang="en-US" sz="1800" dirty="0">
              <a:latin typeface="Times" panose="02020603050405020304" pitchFamily="18" charset="0"/>
              <a:cs typeface="Times" panose="02020603050405020304" pitchFamily="18" charset="0"/>
            </a:endParaRPr>
          </a:p>
        </p:txBody>
      </p:sp>
      <p:sp>
        <p:nvSpPr>
          <p:cNvPr id="13" name="TextBox 12"/>
          <p:cNvSpPr txBox="1"/>
          <p:nvPr/>
        </p:nvSpPr>
        <p:spPr>
          <a:xfrm>
            <a:off x="1045558" y="2766539"/>
            <a:ext cx="2980352" cy="230832"/>
          </a:xfrm>
          <a:prstGeom prst="rect">
            <a:avLst/>
          </a:prstGeom>
          <a:noFill/>
        </p:spPr>
        <p:txBody>
          <a:bodyPr wrap="square" rtlCol="0">
            <a:spAutoFit/>
          </a:bodyPr>
          <a:lstStyle/>
          <a:p>
            <a:r>
              <a:rPr lang="en-US" sz="900" dirty="0">
                <a:latin typeface="Times" panose="02020603050405020304" pitchFamily="18" charset="0"/>
                <a:cs typeface="Times" panose="02020603050405020304" pitchFamily="18" charset="0"/>
              </a:rPr>
              <a:t>Fig. </a:t>
            </a:r>
            <a:r>
              <a:rPr lang="en-US" sz="900" dirty="0" smtClean="0">
                <a:latin typeface="Times" panose="02020603050405020304" pitchFamily="18" charset="0"/>
                <a:cs typeface="Times" panose="02020603050405020304" pitchFamily="18" charset="0"/>
              </a:rPr>
              <a:t>21 </a:t>
            </a:r>
            <a:r>
              <a:rPr lang="en-US" sz="900" dirty="0">
                <a:latin typeface="Times" panose="02020603050405020304" pitchFamily="18" charset="0"/>
                <a:cs typeface="Times" panose="02020603050405020304" pitchFamily="18" charset="0"/>
              </a:rPr>
              <a:t>Optimal locational retail price signals</a:t>
            </a:r>
          </a:p>
        </p:txBody>
      </p:sp>
      <p:sp>
        <p:nvSpPr>
          <p:cNvPr id="14" name="TextBox 13"/>
          <p:cNvSpPr txBox="1"/>
          <p:nvPr/>
        </p:nvSpPr>
        <p:spPr>
          <a:xfrm>
            <a:off x="936023" y="5177067"/>
            <a:ext cx="2784737" cy="230832"/>
          </a:xfrm>
          <a:prstGeom prst="rect">
            <a:avLst/>
          </a:prstGeom>
          <a:noFill/>
        </p:spPr>
        <p:txBody>
          <a:bodyPr wrap="none" rtlCol="0">
            <a:spAutoFit/>
          </a:bodyPr>
          <a:lstStyle/>
          <a:p>
            <a:r>
              <a:rPr lang="en-US" sz="900" dirty="0">
                <a:latin typeface="Times" panose="02020603050405020304" pitchFamily="18" charset="0"/>
                <a:cs typeface="Times" panose="02020603050405020304" pitchFamily="18" charset="0"/>
              </a:rPr>
              <a:t>Fig. </a:t>
            </a:r>
            <a:r>
              <a:rPr lang="en-US" sz="900" dirty="0" smtClean="0">
                <a:latin typeface="Times" panose="02020603050405020304" pitchFamily="18" charset="0"/>
                <a:cs typeface="Times" panose="02020603050405020304" pitchFamily="18" charset="0"/>
              </a:rPr>
              <a:t>22 </a:t>
            </a:r>
            <a:r>
              <a:rPr lang="en-US" sz="900" dirty="0">
                <a:latin typeface="Times" panose="02020603050405020304" pitchFamily="18" charset="0"/>
                <a:cs typeface="Times" panose="02020603050405020304" pitchFamily="18" charset="0"/>
              </a:rPr>
              <a:t>Optimal power transferred through PCC of MGs</a:t>
            </a:r>
          </a:p>
        </p:txBody>
      </p:sp>
      <p:pic>
        <p:nvPicPr>
          <p:cNvPr id="4" name="Picture 3"/>
          <p:cNvPicPr>
            <a:picLocks noChangeAspect="1"/>
          </p:cNvPicPr>
          <p:nvPr/>
        </p:nvPicPr>
        <p:blipFill>
          <a:blip r:embed="rId3"/>
          <a:stretch>
            <a:fillRect/>
          </a:stretch>
        </p:blipFill>
        <p:spPr>
          <a:xfrm>
            <a:off x="256353" y="3194760"/>
            <a:ext cx="3826889" cy="1933956"/>
          </a:xfrm>
          <a:prstGeom prst="rect">
            <a:avLst/>
          </a:prstGeom>
        </p:spPr>
      </p:pic>
      <p:pic>
        <p:nvPicPr>
          <p:cNvPr id="5" name="Picture 4"/>
          <p:cNvPicPr>
            <a:picLocks noChangeAspect="1"/>
          </p:cNvPicPr>
          <p:nvPr/>
        </p:nvPicPr>
        <p:blipFill>
          <a:blip r:embed="rId4"/>
          <a:stretch>
            <a:fillRect/>
          </a:stretch>
        </p:blipFill>
        <p:spPr>
          <a:xfrm>
            <a:off x="268710" y="885474"/>
            <a:ext cx="3784738" cy="1933003"/>
          </a:xfrm>
          <a:prstGeom prst="rect">
            <a:avLst/>
          </a:prstGeom>
        </p:spPr>
      </p:pic>
      <p:sp>
        <p:nvSpPr>
          <p:cNvPr id="7" name="Rectangle 6"/>
          <p:cNvSpPr/>
          <p:nvPr/>
        </p:nvSpPr>
        <p:spPr>
          <a:xfrm>
            <a:off x="4128243" y="3167454"/>
            <a:ext cx="4857601" cy="2800767"/>
          </a:xfrm>
          <a:prstGeom prst="rect">
            <a:avLst/>
          </a:prstGeom>
        </p:spPr>
        <p:txBody>
          <a:bodyPr wrap="square">
            <a:spAutoFit/>
          </a:bodyPr>
          <a:lstStyle/>
          <a:p>
            <a:pPr marL="214313" indent="-214313" algn="jus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Fig. </a:t>
            </a:r>
            <a:r>
              <a:rPr lang="en-US" sz="1600" dirty="0" smtClean="0">
                <a:latin typeface="Times New Roman" panose="02020603050405020304" pitchFamily="18" charset="0"/>
                <a:cs typeface="Times New Roman" panose="02020603050405020304" pitchFamily="18" charset="0"/>
              </a:rPr>
              <a:t>21 </a:t>
            </a:r>
            <a:r>
              <a:rPr lang="en-US" sz="1600" dirty="0">
                <a:latin typeface="Times New Roman" panose="02020603050405020304" pitchFamily="18" charset="0"/>
                <a:cs typeface="Times New Roman" panose="02020603050405020304" pitchFamily="18" charset="0"/>
              </a:rPr>
              <a:t>and Fig. </a:t>
            </a:r>
            <a:r>
              <a:rPr lang="en-US" sz="1600" dirty="0" smtClean="0">
                <a:latin typeface="Times New Roman" panose="02020603050405020304" pitchFamily="18" charset="0"/>
                <a:cs typeface="Times New Roman" panose="02020603050405020304" pitchFamily="18" charset="0"/>
              </a:rPr>
              <a:t>22 </a:t>
            </a:r>
            <a:r>
              <a:rPr lang="en-US" sz="1600" dirty="0">
                <a:latin typeface="Times New Roman" panose="02020603050405020304" pitchFamily="18" charset="0"/>
                <a:cs typeface="Times New Roman" panose="02020603050405020304" pitchFamily="18" charset="0"/>
              </a:rPr>
              <a:t>show the correlations and mutual impacts between the optimal retail price signals from Level I and optimal MGs’ behaviors from Level II, respectively.</a:t>
            </a:r>
          </a:p>
          <a:p>
            <a:pPr marL="214313" indent="-214313" algn="just">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214313" indent="-214313" algn="jus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As the wholesale price increases, the cooperative agent increases the retail prices to encourage the MGs to produce more power to reduce the costs of power purchase from the wholesale market.</a:t>
            </a:r>
          </a:p>
          <a:p>
            <a:pPr marL="214313" indent="-214313" algn="just">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pPr>
            <a:endParaRPr lang="en-US" sz="1600" dirty="0"/>
          </a:p>
        </p:txBody>
      </p:sp>
      <p:pic>
        <p:nvPicPr>
          <p:cNvPr id="9" name="Picture 8"/>
          <p:cNvPicPr>
            <a:picLocks noChangeAspect="1"/>
          </p:cNvPicPr>
          <p:nvPr/>
        </p:nvPicPr>
        <p:blipFill>
          <a:blip r:embed="rId5"/>
          <a:stretch>
            <a:fillRect/>
          </a:stretch>
        </p:blipFill>
        <p:spPr>
          <a:xfrm>
            <a:off x="4848831" y="1003181"/>
            <a:ext cx="3341957" cy="1797041"/>
          </a:xfrm>
          <a:prstGeom prst="rect">
            <a:avLst/>
          </a:prstGeom>
        </p:spPr>
      </p:pic>
      <p:sp>
        <p:nvSpPr>
          <p:cNvPr id="11" name="TextBox 10"/>
          <p:cNvSpPr txBox="1"/>
          <p:nvPr/>
        </p:nvSpPr>
        <p:spPr>
          <a:xfrm>
            <a:off x="5562600" y="2845689"/>
            <a:ext cx="2375129" cy="230832"/>
          </a:xfrm>
          <a:prstGeom prst="rect">
            <a:avLst/>
          </a:prstGeom>
          <a:noFill/>
        </p:spPr>
        <p:txBody>
          <a:bodyPr wrap="square" rtlCol="0">
            <a:spAutoFit/>
          </a:bodyPr>
          <a:lstStyle/>
          <a:p>
            <a:r>
              <a:rPr lang="en-US" sz="900" dirty="0">
                <a:latin typeface="Times" panose="02020603050405020304" pitchFamily="18" charset="0"/>
                <a:cs typeface="Times" panose="02020603050405020304" pitchFamily="18" charset="0"/>
              </a:rPr>
              <a:t>Fig. </a:t>
            </a:r>
            <a:r>
              <a:rPr lang="en-US" sz="900" dirty="0" smtClean="0">
                <a:latin typeface="Times" panose="02020603050405020304" pitchFamily="18" charset="0"/>
                <a:cs typeface="Times" panose="02020603050405020304" pitchFamily="18" charset="0"/>
              </a:rPr>
              <a:t>20 </a:t>
            </a:r>
            <a:r>
              <a:rPr lang="en-US" sz="900" dirty="0">
                <a:latin typeface="Times" panose="02020603050405020304" pitchFamily="18" charset="0"/>
                <a:cs typeface="Times" panose="02020603050405020304" pitchFamily="18" charset="0"/>
              </a:rPr>
              <a:t>Input data for the case study</a:t>
            </a:r>
          </a:p>
        </p:txBody>
      </p:sp>
    </p:spTree>
    <p:extLst>
      <p:ext uri="{BB962C8B-B14F-4D97-AF65-F5344CB8AC3E}">
        <p14:creationId xmlns:p14="http://schemas.microsoft.com/office/powerpoint/2010/main" val="1035770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80" y="4119"/>
            <a:ext cx="7772400" cy="533400"/>
          </a:xfrm>
        </p:spPr>
        <p:txBody>
          <a:bodyPr/>
          <a:lstStyle/>
          <a:p>
            <a:r>
              <a:rPr lang="en-US" sz="2400" dirty="0" smtClean="0">
                <a:latin typeface="Times New Roman" panose="02020603050405020304" pitchFamily="18" charset="0"/>
                <a:cs typeface="Times New Roman" panose="02020603050405020304" pitchFamily="18" charset="0"/>
              </a:rPr>
              <a:t>Typical Configuration of MG</a:t>
            </a:r>
            <a:endParaRPr lang="en-US" sz="24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6</a:t>
            </a:fld>
            <a:endParaRPr lang="en-US" dirty="0"/>
          </a:p>
        </p:txBody>
      </p:sp>
      <p:sp>
        <p:nvSpPr>
          <p:cNvPr id="5" name="Text Placeholder 4"/>
          <p:cNvSpPr>
            <a:spLocks noGrp="1"/>
          </p:cNvSpPr>
          <p:nvPr>
            <p:ph type="body" sz="quarter" idx="10"/>
          </p:nvPr>
        </p:nvSpPr>
        <p:spPr/>
        <p:txBody>
          <a:bodyPr/>
          <a:lstStyle/>
          <a:p>
            <a:endParaRPr lang="en-US"/>
          </a:p>
        </p:txBody>
      </p:sp>
      <p:sp>
        <p:nvSpPr>
          <p:cNvPr id="6" name="Rectangle 5"/>
          <p:cNvSpPr/>
          <p:nvPr/>
        </p:nvSpPr>
        <p:spPr>
          <a:xfrm>
            <a:off x="-12107" y="5869076"/>
            <a:ext cx="9144000" cy="246221"/>
          </a:xfrm>
          <a:prstGeom prst="rect">
            <a:avLst/>
          </a:prstGeom>
        </p:spPr>
        <p:txBody>
          <a:bodyPr wrap="square">
            <a:spAutoFit/>
          </a:bodyPr>
          <a:lstStyle/>
          <a:p>
            <a:pPr algn="just"/>
            <a:r>
              <a:rPr lang="en-US" sz="1000" dirty="0" smtClean="0"/>
              <a:t>[2] </a:t>
            </a:r>
            <a:r>
              <a:rPr lang="en-US" sz="1000" dirty="0">
                <a:latin typeface="Times" panose="02020603050405020304" pitchFamily="18" charset="0"/>
                <a:cs typeface="Times" panose="02020603050405020304" pitchFamily="18" charset="0"/>
              </a:rPr>
              <a:t>Series, I. R. E. "</a:t>
            </a:r>
            <a:r>
              <a:rPr lang="en-US" sz="1000" dirty="0" err="1">
                <a:latin typeface="Times" panose="02020603050405020304" pitchFamily="18" charset="0"/>
                <a:cs typeface="Times" panose="02020603050405020304" pitchFamily="18" charset="0"/>
              </a:rPr>
              <a:t>Microgrids</a:t>
            </a:r>
            <a:r>
              <a:rPr lang="en-US" sz="1000" dirty="0">
                <a:latin typeface="Times" panose="02020603050405020304" pitchFamily="18" charset="0"/>
                <a:cs typeface="Times" panose="02020603050405020304" pitchFamily="18" charset="0"/>
              </a:rPr>
              <a:t> and active distribution networks." </a:t>
            </a:r>
            <a:r>
              <a:rPr lang="en-US" sz="1000" i="1" dirty="0">
                <a:latin typeface="Times" panose="02020603050405020304" pitchFamily="18" charset="0"/>
                <a:cs typeface="Times" panose="02020603050405020304" pitchFamily="18" charset="0"/>
              </a:rPr>
              <a:t>The Institution of Engineering and </a:t>
            </a:r>
            <a:r>
              <a:rPr lang="en-US" sz="1000" i="1" dirty="0" smtClean="0">
                <a:latin typeface="Times" panose="02020603050405020304" pitchFamily="18" charset="0"/>
                <a:cs typeface="Times" panose="02020603050405020304" pitchFamily="18" charset="0"/>
              </a:rPr>
              <a:t>Technology</a:t>
            </a:r>
            <a:r>
              <a:rPr lang="en-US" sz="1000" dirty="0" smtClean="0">
                <a:latin typeface="Times" panose="02020603050405020304" pitchFamily="18" charset="0"/>
                <a:cs typeface="Times" panose="02020603050405020304" pitchFamily="18" charset="0"/>
              </a:rPr>
              <a:t>, 2009</a:t>
            </a:r>
            <a:endParaRPr lang="en-US" sz="1000" dirty="0">
              <a:latin typeface="Times" panose="02020603050405020304" pitchFamily="18" charset="0"/>
              <a:cs typeface="Times" panose="02020603050405020304" pitchFamily="18" charset="0"/>
            </a:endParaRPr>
          </a:p>
        </p:txBody>
      </p:sp>
      <p:sp>
        <p:nvSpPr>
          <p:cNvPr id="8" name="TextBox 7"/>
          <p:cNvSpPr txBox="1"/>
          <p:nvPr/>
        </p:nvSpPr>
        <p:spPr>
          <a:xfrm>
            <a:off x="3429000" y="5653539"/>
            <a:ext cx="2543389" cy="276999"/>
          </a:xfrm>
          <a:prstGeom prst="rect">
            <a:avLst/>
          </a:prstGeom>
          <a:noFill/>
        </p:spPr>
        <p:txBody>
          <a:bodyPr wrap="none" rtlCol="0">
            <a:spAutoFit/>
          </a:bodyPr>
          <a:lstStyle/>
          <a:p>
            <a:r>
              <a:rPr lang="en-US" sz="1200" dirty="0" smtClean="0"/>
              <a:t>Fig. 2 A typical MG Configuration [2]</a:t>
            </a:r>
            <a:endParaRPr lang="en-US" sz="1200" dirty="0"/>
          </a:p>
        </p:txBody>
      </p:sp>
      <p:pic>
        <p:nvPicPr>
          <p:cNvPr id="9" name="Picture 8"/>
          <p:cNvPicPr>
            <a:picLocks noChangeAspect="1"/>
          </p:cNvPicPr>
          <p:nvPr/>
        </p:nvPicPr>
        <p:blipFill>
          <a:blip r:embed="rId3">
            <a:clrChange>
              <a:clrFrom>
                <a:srgbClr val="FFFFFF"/>
              </a:clrFrom>
              <a:clrTo>
                <a:srgbClr val="FFFFFF">
                  <a:alpha val="0"/>
                </a:srgbClr>
              </a:clrTo>
            </a:clrChange>
          </a:blip>
          <a:stretch>
            <a:fillRect/>
          </a:stretch>
        </p:blipFill>
        <p:spPr>
          <a:xfrm rot="5400000">
            <a:off x="1549272" y="-1244225"/>
            <a:ext cx="5738922" cy="8380266"/>
          </a:xfrm>
          <a:prstGeom prst="rect">
            <a:avLst/>
          </a:prstGeom>
        </p:spPr>
      </p:pic>
    </p:spTree>
    <p:extLst>
      <p:ext uri="{BB962C8B-B14F-4D97-AF65-F5344CB8AC3E}">
        <p14:creationId xmlns:p14="http://schemas.microsoft.com/office/powerpoint/2010/main" val="4098314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24714" y="0"/>
            <a:ext cx="8515350" cy="457200"/>
          </a:xfrm>
        </p:spPr>
        <p:txBody>
          <a:bodyPr>
            <a:noAutofit/>
          </a:bodyPr>
          <a:lstStyle/>
          <a:p>
            <a:r>
              <a:rPr lang="en-US" sz="2700" dirty="0">
                <a:solidFill>
                  <a:srgbClr val="C00000"/>
                </a:solidFill>
                <a:latin typeface="Times" panose="02020603050405020304" pitchFamily="18" charset="0"/>
                <a:cs typeface="Times" panose="02020603050405020304" pitchFamily="18" charset="0"/>
              </a:rPr>
              <a:t>Benefits of RL-based Method: comparison</a:t>
            </a:r>
          </a:p>
        </p:txBody>
      </p:sp>
      <p:sp>
        <p:nvSpPr>
          <p:cNvPr id="46" name="TextBox 45"/>
          <p:cNvSpPr txBox="1"/>
          <p:nvPr/>
        </p:nvSpPr>
        <p:spPr>
          <a:xfrm>
            <a:off x="3130345" y="3087944"/>
            <a:ext cx="65" cy="276999"/>
          </a:xfrm>
          <a:prstGeom prst="rect">
            <a:avLst/>
          </a:prstGeom>
          <a:noFill/>
        </p:spPr>
        <p:txBody>
          <a:bodyPr wrap="none" lIns="0" tIns="0" rIns="0" bIns="0" rtlCol="0">
            <a:spAutoFit/>
          </a:bodyPr>
          <a:lstStyle/>
          <a:p>
            <a:endParaRPr lang="en-US" sz="1800" dirty="0">
              <a:latin typeface="Times" panose="02020603050405020304" pitchFamily="18" charset="0"/>
              <a:cs typeface="Times" panose="02020603050405020304" pitchFamily="18" charset="0"/>
            </a:endParaRPr>
          </a:p>
        </p:txBody>
      </p:sp>
      <p:sp>
        <p:nvSpPr>
          <p:cNvPr id="12" name="Rectangle 11"/>
          <p:cNvSpPr/>
          <p:nvPr/>
        </p:nvSpPr>
        <p:spPr>
          <a:xfrm>
            <a:off x="85468" y="559361"/>
            <a:ext cx="8988574" cy="707886"/>
          </a:xfrm>
          <a:prstGeom prst="rect">
            <a:avLst/>
          </a:prstGeom>
        </p:spPr>
        <p:txBody>
          <a:bodyPr wrap="square">
            <a:spAutoFit/>
          </a:bodyPr>
          <a:lstStyle/>
          <a:p>
            <a:pPr algn="just"/>
            <a:r>
              <a:rPr lang="en-US" sz="2000" dirty="0">
                <a:latin typeface="Times" panose="02020603050405020304" pitchFamily="18" charset="0"/>
                <a:cs typeface="Times" panose="02020603050405020304" pitchFamily="18" charset="0"/>
              </a:rPr>
              <a:t>A numerical comparison between a centralized solver (complete information) versus the proposed RL-based method (incomplete information).</a:t>
            </a:r>
          </a:p>
        </p:txBody>
      </p:sp>
      <p:pic>
        <p:nvPicPr>
          <p:cNvPr id="3" name="Picture 2"/>
          <p:cNvPicPr>
            <a:picLocks noChangeAspect="1"/>
          </p:cNvPicPr>
          <p:nvPr/>
        </p:nvPicPr>
        <p:blipFill>
          <a:blip r:embed="rId3"/>
          <a:stretch>
            <a:fillRect/>
          </a:stretch>
        </p:blipFill>
        <p:spPr>
          <a:xfrm>
            <a:off x="1519368" y="1898275"/>
            <a:ext cx="6018855" cy="1491009"/>
          </a:xfrm>
          <a:prstGeom prst="rect">
            <a:avLst/>
          </a:prstGeom>
        </p:spPr>
      </p:pic>
      <p:sp>
        <p:nvSpPr>
          <p:cNvPr id="4" name="Rectangle 3"/>
          <p:cNvSpPr/>
          <p:nvPr/>
        </p:nvSpPr>
        <p:spPr>
          <a:xfrm>
            <a:off x="24714" y="3482281"/>
            <a:ext cx="8773357" cy="1938992"/>
          </a:xfrm>
          <a:prstGeom prst="rect">
            <a:avLst/>
          </a:prstGeom>
        </p:spPr>
        <p:txBody>
          <a:bodyPr wrap="square">
            <a:spAutoFit/>
          </a:bodyPr>
          <a:lstStyle/>
          <a:p>
            <a:pPr algn="just"/>
            <a:r>
              <a:rPr lang="en-US" sz="2000" dirty="0">
                <a:latin typeface="Times New Roman" panose="02020603050405020304" pitchFamily="18" charset="0"/>
                <a:cs typeface="Times New Roman" panose="02020603050405020304" pitchFamily="18" charset="0"/>
              </a:rPr>
              <a:t>As can be seen in </a:t>
            </a:r>
            <a:r>
              <a:rPr lang="en-US" sz="2000" dirty="0" smtClean="0">
                <a:latin typeface="Times New Roman" panose="02020603050405020304" pitchFamily="18" charset="0"/>
                <a:cs typeface="Times New Roman" panose="02020603050405020304" pitchFamily="18" charset="0"/>
              </a:rPr>
              <a:t>Tab.5: </a:t>
            </a:r>
            <a:endParaRPr lang="en-US" sz="2000" dirty="0">
              <a:latin typeface="Times New Roman" panose="02020603050405020304" pitchFamily="18" charset="0"/>
              <a:cs typeface="Times New Roman" panose="02020603050405020304" pitchFamily="18" charset="0"/>
            </a:endParaRPr>
          </a:p>
          <a:p>
            <a:pPr marL="557213" lvl="1" indent="-214313"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difference between the solutions obtained by the centralized solver and the proposed RL is less than 0.5% of the total achieved welfare. </a:t>
            </a:r>
          </a:p>
          <a:p>
            <a:pPr marL="557213" lvl="1" indent="-214313"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decision time of the proposed RL-based method is much smaller than that of a centralized optimization method.</a:t>
            </a:r>
          </a:p>
          <a:p>
            <a:pPr marL="557213" lvl="1" indent="-214313"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proposed method maintains the privacy of MGs physical model.  </a:t>
            </a:r>
          </a:p>
        </p:txBody>
      </p:sp>
      <p:sp>
        <p:nvSpPr>
          <p:cNvPr id="17" name="TextBox 16"/>
          <p:cNvSpPr txBox="1"/>
          <p:nvPr/>
        </p:nvSpPr>
        <p:spPr>
          <a:xfrm>
            <a:off x="1752600" y="1621725"/>
            <a:ext cx="5785623" cy="369332"/>
          </a:xfrm>
          <a:prstGeom prst="rect">
            <a:avLst/>
          </a:prstGeom>
          <a:noFill/>
        </p:spPr>
        <p:txBody>
          <a:bodyPr wrap="none" rtlCol="0">
            <a:spAutoFit/>
          </a:bodyPr>
          <a:lstStyle/>
          <a:p>
            <a:r>
              <a:rPr lang="en-US" sz="1800" dirty="0">
                <a:latin typeface="Times" panose="02020603050405020304" pitchFamily="18" charset="0"/>
                <a:cs typeface="Times" panose="02020603050405020304" pitchFamily="18" charset="0"/>
              </a:rPr>
              <a:t>Tab. </a:t>
            </a:r>
            <a:r>
              <a:rPr lang="en-US" sz="1800" dirty="0" smtClean="0">
                <a:latin typeface="Times" panose="02020603050405020304" pitchFamily="18" charset="0"/>
                <a:cs typeface="Times" panose="02020603050405020304" pitchFamily="18" charset="0"/>
              </a:rPr>
              <a:t>5 </a:t>
            </a:r>
            <a:r>
              <a:rPr lang="en-US" sz="1800" dirty="0">
                <a:latin typeface="Times" panose="02020603050405020304" pitchFamily="18" charset="0"/>
                <a:cs typeface="Times" panose="02020603050405020304" pitchFamily="18" charset="0"/>
              </a:rPr>
              <a:t>Comparison with A Centralized Optimization Method</a:t>
            </a:r>
          </a:p>
        </p:txBody>
      </p:sp>
    </p:spTree>
    <p:extLst>
      <p:ext uri="{BB962C8B-B14F-4D97-AF65-F5344CB8AC3E}">
        <p14:creationId xmlns:p14="http://schemas.microsoft.com/office/powerpoint/2010/main" val="32280368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15130" y="72847"/>
            <a:ext cx="8515350" cy="457200"/>
          </a:xfrm>
        </p:spPr>
        <p:txBody>
          <a:bodyPr>
            <a:noAutofit/>
          </a:bodyPr>
          <a:lstStyle/>
          <a:p>
            <a:r>
              <a:rPr lang="en-US" sz="2700" dirty="0">
                <a:solidFill>
                  <a:srgbClr val="C00000"/>
                </a:solidFill>
                <a:latin typeface="Times" panose="02020603050405020304" pitchFamily="18" charset="0"/>
                <a:cs typeface="Times" panose="02020603050405020304" pitchFamily="18" charset="0"/>
              </a:rPr>
              <a:t>Benefits of RL-based Method: memory effect</a:t>
            </a:r>
          </a:p>
        </p:txBody>
      </p:sp>
      <p:sp>
        <p:nvSpPr>
          <p:cNvPr id="46" name="TextBox 45"/>
          <p:cNvSpPr txBox="1"/>
          <p:nvPr/>
        </p:nvSpPr>
        <p:spPr>
          <a:xfrm>
            <a:off x="3130345" y="3087944"/>
            <a:ext cx="65" cy="276999"/>
          </a:xfrm>
          <a:prstGeom prst="rect">
            <a:avLst/>
          </a:prstGeom>
          <a:noFill/>
        </p:spPr>
        <p:txBody>
          <a:bodyPr wrap="none" lIns="0" tIns="0" rIns="0" bIns="0" rtlCol="0">
            <a:spAutoFit/>
          </a:bodyPr>
          <a:lstStyle/>
          <a:p>
            <a:endParaRPr lang="en-US" sz="1800" dirty="0">
              <a:latin typeface="Times" panose="02020603050405020304" pitchFamily="18" charset="0"/>
              <a:cs typeface="Times" panose="02020603050405020304" pitchFamily="18" charset="0"/>
            </a:endParaRPr>
          </a:p>
        </p:txBody>
      </p:sp>
      <p:sp>
        <p:nvSpPr>
          <p:cNvPr id="8" name="Rectangle 7"/>
          <p:cNvSpPr/>
          <p:nvPr/>
        </p:nvSpPr>
        <p:spPr>
          <a:xfrm>
            <a:off x="0" y="542955"/>
            <a:ext cx="8857125" cy="1323439"/>
          </a:xfrm>
          <a:prstGeom prst="rect">
            <a:avLst/>
          </a:prstGeom>
        </p:spPr>
        <p:txBody>
          <a:bodyPr wrap="square">
            <a:spAutoFit/>
          </a:bodyPr>
          <a:lstStyle/>
          <a:p>
            <a:pPr algn="just"/>
            <a:r>
              <a:rPr lang="en-US" sz="2000" dirty="0">
                <a:latin typeface="Times New Roman" panose="02020603050405020304" pitchFamily="18" charset="0"/>
                <a:cs typeface="Times New Roman" panose="02020603050405020304" pitchFamily="18" charset="0"/>
              </a:rPr>
              <a:t>To demonstrate the memory effect of RL-based method, we have performed numerical experiments in which the trained state-action value functions of three different decision window have been used for new decision window without re-training. </a:t>
            </a:r>
          </a:p>
        </p:txBody>
      </p:sp>
      <mc:AlternateContent xmlns:mc="http://schemas.openxmlformats.org/markup-compatibility/2006" xmlns:a14="http://schemas.microsoft.com/office/drawing/2010/main">
        <mc:Choice Requires="a14">
          <p:sp>
            <p:nvSpPr>
              <p:cNvPr id="10" name="TextBox 9"/>
              <p:cNvSpPr txBox="1"/>
              <p:nvPr/>
            </p:nvSpPr>
            <p:spPr>
              <a:xfrm>
                <a:off x="762000" y="4604071"/>
                <a:ext cx="5023347" cy="276999"/>
              </a:xfrm>
              <a:prstGeom prst="rect">
                <a:avLst/>
              </a:prstGeom>
              <a:noFill/>
            </p:spPr>
            <p:txBody>
              <a:bodyPr wrap="square" rtlCol="0">
                <a:spAutoFit/>
              </a:bodyPr>
              <a:lstStyle/>
              <a:p>
                <a:r>
                  <a:rPr lang="en-US" sz="1200" dirty="0">
                    <a:latin typeface="Times" panose="02020603050405020304" pitchFamily="18" charset="0"/>
                    <a:cs typeface="Times" panose="02020603050405020304" pitchFamily="18" charset="0"/>
                  </a:rPr>
                  <a:t>Fig. </a:t>
                </a:r>
                <a:r>
                  <a:rPr lang="en-US" sz="1200" dirty="0" smtClean="0">
                    <a:latin typeface="Times" panose="02020603050405020304" pitchFamily="18" charset="0"/>
                    <a:cs typeface="Times" panose="02020603050405020304" pitchFamily="18" charset="0"/>
                  </a:rPr>
                  <a:t>23 </a:t>
                </a:r>
                <a:r>
                  <a:rPr lang="en-US" sz="1200" dirty="0">
                    <a:latin typeface="Times" panose="02020603050405020304" pitchFamily="18" charset="0"/>
                    <a:cs typeface="Times" panose="02020603050405020304" pitchFamily="18" charset="0"/>
                  </a:rPr>
                  <a:t>Verifying the memory effect of the proposed Q-function and </a:t>
                </a:r>
                <a14:m>
                  <m:oMath xmlns:m="http://schemas.openxmlformats.org/officeDocument/2006/math">
                    <m:sSup>
                      <m:sSupPr>
                        <m:ctrlPr>
                          <a:rPr lang="en-US" sz="1200" b="1" i="1">
                            <a:latin typeface="Cambria Math" panose="02040503050406030204" pitchFamily="18" charset="0"/>
                            <a:cs typeface="Times New Roman" panose="02020603050405020304" pitchFamily="18" charset="0"/>
                          </a:rPr>
                        </m:ctrlPr>
                      </m:sSupPr>
                      <m:e>
                        <m:r>
                          <a:rPr lang="en-US" sz="1200" b="1" i="1">
                            <a:latin typeface="Cambria Math" panose="02040503050406030204" pitchFamily="18" charset="0"/>
                          </a:rPr>
                          <m:t>𝜽</m:t>
                        </m:r>
                      </m:e>
                      <m:sup>
                        <m:r>
                          <a:rPr lang="en-US" sz="1200" b="1" i="1">
                            <a:latin typeface="Cambria Math" panose="02040503050406030204" pitchFamily="18" charset="0"/>
                            <a:cs typeface="Times New Roman" panose="02020603050405020304" pitchFamily="18" charset="0"/>
                          </a:rPr>
                          <m:t>∗</m:t>
                        </m:r>
                      </m:sup>
                    </m:sSup>
                  </m:oMath>
                </a14:m>
                <a:endParaRPr lang="en-US" sz="1200" dirty="0">
                  <a:latin typeface="Times" panose="02020603050405020304" pitchFamily="18" charset="0"/>
                  <a:cs typeface="Times" panose="020206030504050203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762000" y="4604071"/>
                <a:ext cx="5023347" cy="276999"/>
              </a:xfrm>
              <a:prstGeom prst="rect">
                <a:avLst/>
              </a:prstGeom>
              <a:blipFill>
                <a:blip r:embed="rId3"/>
                <a:stretch>
                  <a:fillRect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85443" y="4985597"/>
                <a:ext cx="8686238" cy="707886"/>
              </a:xfrm>
              <a:prstGeom prst="rect">
                <a:avLst/>
              </a:prstGeom>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Therefore, it shows that the trained Q-function and </a:t>
                </a:r>
                <a14:m>
                  <m:oMath xmlns:m="http://schemas.openxmlformats.org/officeDocument/2006/math">
                    <m:sSup>
                      <m:sSupPr>
                        <m:ctrlPr>
                          <a:rPr lang="en-US" sz="2000" b="1" i="1">
                            <a:latin typeface="Cambria Math" panose="02040503050406030204" pitchFamily="18" charset="0"/>
                            <a:cs typeface="Times New Roman" panose="02020603050405020304" pitchFamily="18" charset="0"/>
                          </a:rPr>
                        </m:ctrlPr>
                      </m:sSupPr>
                      <m:e>
                        <m:r>
                          <a:rPr lang="en-US" sz="2000" b="1" i="1">
                            <a:latin typeface="Cambria Math" panose="02040503050406030204" pitchFamily="18" charset="0"/>
                          </a:rPr>
                          <m:t>𝜽</m:t>
                        </m:r>
                      </m:e>
                      <m:sup>
                        <m:r>
                          <a:rPr lang="en-US" sz="2000" b="1" i="1">
                            <a:latin typeface="Cambria Math" panose="02040503050406030204" pitchFamily="18" charset="0"/>
                            <a:cs typeface="Times New Roman" panose="02020603050405020304" pitchFamily="18" charset="0"/>
                          </a:rPr>
                          <m:t>∗</m:t>
                        </m:r>
                      </m:sup>
                    </m:sSup>
                  </m:oMath>
                </a14:m>
                <a:r>
                  <a:rPr lang="en-US" sz="2000" b="1" dirty="0">
                    <a:latin typeface="Times New Roman" panose="02020603050405020304" pitchFamily="18" charset="0"/>
                    <a:cs typeface="Times New Roman" panose="02020603050405020304" pitchFamily="18" charset="0"/>
                  </a:rPr>
                  <a:t> having general applicability for different </a:t>
                </a:r>
                <a:r>
                  <a:rPr lang="en-US" altLang="zh-CN" sz="2000" b="1" dirty="0">
                    <a:latin typeface="Times New Roman" panose="02020603050405020304" pitchFamily="18" charset="0"/>
                    <a:cs typeface="Times New Roman" panose="02020603050405020304" pitchFamily="18" charset="0"/>
                  </a:rPr>
                  <a:t>scenarios (with similar state type).</a:t>
                </a:r>
                <a:r>
                  <a:rPr lang="en-US" sz="2000" b="1" dirty="0">
                    <a:latin typeface="Times New Roman" panose="02020603050405020304" pitchFamily="18" charset="0"/>
                    <a:cs typeface="Times New Roman" panose="02020603050405020304" pitchFamily="18" charset="0"/>
                  </a:rPr>
                  <a:t> </a:t>
                </a:r>
              </a:p>
            </p:txBody>
          </p:sp>
        </mc:Choice>
        <mc:Fallback xmlns="">
          <p:sp>
            <p:nvSpPr>
              <p:cNvPr id="2" name="Rectangle 1"/>
              <p:cNvSpPr>
                <a:spLocks noRot="1" noChangeAspect="1" noMove="1" noResize="1" noEditPoints="1" noAdjustHandles="1" noChangeArrowheads="1" noChangeShapeType="1" noTextEdit="1"/>
              </p:cNvSpPr>
              <p:nvPr/>
            </p:nvSpPr>
            <p:spPr>
              <a:xfrm>
                <a:off x="85443" y="4985597"/>
                <a:ext cx="8686238" cy="707886"/>
              </a:xfrm>
              <a:prstGeom prst="rect">
                <a:avLst/>
              </a:prstGeom>
              <a:blipFill>
                <a:blip r:embed="rId4"/>
                <a:stretch>
                  <a:fillRect l="-702" t="-5172" r="-772" b="-14655"/>
                </a:stretch>
              </a:blipFill>
            </p:spPr>
            <p:txBody>
              <a:bodyPr/>
              <a:lstStyle/>
              <a:p>
                <a:r>
                  <a:rPr lang="en-US">
                    <a:noFill/>
                  </a:rPr>
                  <a:t> </a:t>
                </a:r>
              </a:p>
            </p:txBody>
          </p:sp>
        </mc:Fallback>
      </mc:AlternateContent>
      <p:pic>
        <p:nvPicPr>
          <p:cNvPr id="11" name="Picture 10"/>
          <p:cNvPicPr>
            <a:picLocks noChangeAspect="1"/>
          </p:cNvPicPr>
          <p:nvPr/>
        </p:nvPicPr>
        <p:blipFill>
          <a:blip r:embed="rId5"/>
          <a:stretch>
            <a:fillRect/>
          </a:stretch>
        </p:blipFill>
        <p:spPr>
          <a:xfrm>
            <a:off x="6177" y="1915163"/>
            <a:ext cx="2963323" cy="2638080"/>
          </a:xfrm>
          <a:prstGeom prst="rect">
            <a:avLst/>
          </a:prstGeom>
        </p:spPr>
      </p:pic>
      <p:pic>
        <p:nvPicPr>
          <p:cNvPr id="12" name="Picture 11"/>
          <p:cNvPicPr>
            <a:picLocks noChangeAspect="1"/>
          </p:cNvPicPr>
          <p:nvPr/>
        </p:nvPicPr>
        <p:blipFill>
          <a:blip r:embed="rId6"/>
          <a:stretch>
            <a:fillRect/>
          </a:stretch>
        </p:blipFill>
        <p:spPr>
          <a:xfrm>
            <a:off x="2973619" y="1953377"/>
            <a:ext cx="3057733" cy="2543984"/>
          </a:xfrm>
          <a:prstGeom prst="rect">
            <a:avLst/>
          </a:prstGeom>
        </p:spPr>
      </p:pic>
      <p:pic>
        <p:nvPicPr>
          <p:cNvPr id="3" name="Picture 2"/>
          <p:cNvPicPr>
            <a:picLocks noChangeAspect="1"/>
          </p:cNvPicPr>
          <p:nvPr/>
        </p:nvPicPr>
        <p:blipFill>
          <a:blip r:embed="rId7"/>
          <a:stretch>
            <a:fillRect/>
          </a:stretch>
        </p:blipFill>
        <p:spPr>
          <a:xfrm>
            <a:off x="5942751" y="2113561"/>
            <a:ext cx="2686899" cy="2224556"/>
          </a:xfrm>
          <a:prstGeom prst="rect">
            <a:avLst/>
          </a:prstGeom>
        </p:spPr>
      </p:pic>
    </p:spTree>
    <p:extLst>
      <p:ext uri="{BB962C8B-B14F-4D97-AF65-F5344CB8AC3E}">
        <p14:creationId xmlns:p14="http://schemas.microsoft.com/office/powerpoint/2010/main" val="203630469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117312" y="121216"/>
            <a:ext cx="8515350" cy="457200"/>
          </a:xfrm>
        </p:spPr>
        <p:txBody>
          <a:bodyPr>
            <a:noAutofit/>
          </a:bodyPr>
          <a:lstStyle/>
          <a:p>
            <a:r>
              <a:rPr lang="en-US" sz="2700" dirty="0">
                <a:solidFill>
                  <a:srgbClr val="C00000"/>
                </a:solidFill>
                <a:latin typeface="Times" panose="02020603050405020304" pitchFamily="18" charset="0"/>
                <a:cs typeface="Times" panose="02020603050405020304" pitchFamily="18" charset="0"/>
              </a:rPr>
              <a:t>Benefits of RL-based Method</a:t>
            </a:r>
          </a:p>
        </p:txBody>
      </p:sp>
      <p:sp>
        <p:nvSpPr>
          <p:cNvPr id="46" name="TextBox 45"/>
          <p:cNvSpPr txBox="1"/>
          <p:nvPr/>
        </p:nvSpPr>
        <p:spPr>
          <a:xfrm>
            <a:off x="3130345" y="3087944"/>
            <a:ext cx="65" cy="276999"/>
          </a:xfrm>
          <a:prstGeom prst="rect">
            <a:avLst/>
          </a:prstGeom>
          <a:noFill/>
        </p:spPr>
        <p:txBody>
          <a:bodyPr wrap="none" lIns="0" tIns="0" rIns="0" bIns="0" rtlCol="0">
            <a:spAutoFit/>
          </a:bodyPr>
          <a:lstStyle/>
          <a:p>
            <a:endParaRPr lang="en-US" sz="1800" dirty="0">
              <a:latin typeface="Times" panose="02020603050405020304" pitchFamily="18" charset="0"/>
              <a:cs typeface="Times" panose="02020603050405020304" pitchFamily="18" charset="0"/>
            </a:endParaRPr>
          </a:p>
        </p:txBody>
      </p:sp>
      <p:sp>
        <p:nvSpPr>
          <p:cNvPr id="9" name="Rectangle 8"/>
          <p:cNvSpPr/>
          <p:nvPr/>
        </p:nvSpPr>
        <p:spPr>
          <a:xfrm>
            <a:off x="110224" y="1629951"/>
            <a:ext cx="8699687" cy="3970318"/>
          </a:xfrm>
          <a:prstGeom prst="rect">
            <a:avLst/>
          </a:prstGeom>
        </p:spPr>
        <p:txBody>
          <a:bodyPr wrap="square">
            <a:spAutoFit/>
          </a:bodyPr>
          <a:lstStyle/>
          <a:p>
            <a:pPr algn="just"/>
            <a:r>
              <a:rPr lang="en-US" dirty="0">
                <a:latin typeface="Times New Roman" panose="02020603050405020304" pitchFamily="18" charset="0"/>
                <a:cs typeface="Times New Roman" panose="02020603050405020304" pitchFamily="18" charset="0"/>
              </a:rPr>
              <a:t>RL is model-free</a:t>
            </a:r>
          </a:p>
          <a:p>
            <a:pPr marL="257175" indent="-257175"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unlike centralized optimization approaches, the proposed RL-based method does not require detailed private knowledge of MG systems to reach the optimal solution.</a:t>
            </a:r>
          </a:p>
          <a:p>
            <a:pPr algn="just"/>
            <a:endParaRPr lang="en-US" sz="3600"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RL is much faster compared to centralized solvers </a:t>
            </a:r>
          </a:p>
          <a:p>
            <a:pPr marL="342900"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since the </a:t>
            </a:r>
            <a:r>
              <a:rPr lang="en-US" altLang="zh-CN" dirty="0">
                <a:latin typeface="Times New Roman" panose="02020603050405020304" pitchFamily="18" charset="0"/>
                <a:cs typeface="Times New Roman" panose="02020603050405020304" pitchFamily="18" charset="0"/>
              </a:rPr>
              <a:t>trained</a:t>
            </a:r>
            <a:r>
              <a:rPr lang="en-US" dirty="0">
                <a:latin typeface="Times New Roman" panose="02020603050405020304" pitchFamily="18" charset="0"/>
                <a:cs typeface="Times New Roman" panose="02020603050405020304" pitchFamily="18" charset="0"/>
              </a:rPr>
              <a:t> state-action value function (parameterized Q-function), which acts similar to a memory, is able to leverage the cooperative agents past experiences to obtain new optimal solutions by generalizing to new unseen states.</a:t>
            </a:r>
          </a:p>
        </p:txBody>
      </p:sp>
      <p:sp>
        <p:nvSpPr>
          <p:cNvPr id="2" name="Rectangle 1"/>
          <p:cNvSpPr/>
          <p:nvPr/>
        </p:nvSpPr>
        <p:spPr>
          <a:xfrm>
            <a:off x="110224" y="751978"/>
            <a:ext cx="8706775" cy="830997"/>
          </a:xfrm>
          <a:prstGeom prst="rect">
            <a:avLst/>
          </a:prstGeom>
        </p:spPr>
        <p:txBody>
          <a:bodyPr wrap="square">
            <a:spAutoFit/>
          </a:bodyPr>
          <a:lstStyle/>
          <a:p>
            <a:pPr algn="just"/>
            <a:r>
              <a:rPr lang="en-US" dirty="0">
                <a:latin typeface="Times New Roman" panose="02020603050405020304" pitchFamily="18" charset="0"/>
                <a:cs typeface="Times New Roman" panose="02020603050405020304" pitchFamily="18" charset="0"/>
              </a:rPr>
              <a:t>Therefore, the RL-based method has two fundamental advantages over centralized optimization method:</a:t>
            </a:r>
          </a:p>
        </p:txBody>
      </p:sp>
    </p:spTree>
    <p:extLst>
      <p:ext uri="{BB962C8B-B14F-4D97-AF65-F5344CB8AC3E}">
        <p14:creationId xmlns:p14="http://schemas.microsoft.com/office/powerpoint/2010/main" val="12710503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12357" y="10708"/>
            <a:ext cx="8515350" cy="457200"/>
          </a:xfrm>
        </p:spPr>
        <p:txBody>
          <a:bodyPr>
            <a:noAutofit/>
          </a:bodyPr>
          <a:lstStyle/>
          <a:p>
            <a:r>
              <a:rPr lang="en-US" sz="2700" dirty="0">
                <a:solidFill>
                  <a:srgbClr val="C00000"/>
                </a:solidFill>
                <a:latin typeface="Times" panose="02020603050405020304" pitchFamily="18" charset="0"/>
                <a:cs typeface="Times" panose="02020603050405020304" pitchFamily="18" charset="0"/>
              </a:rPr>
              <a:t>Performance of the proposed reward function approximation</a:t>
            </a:r>
          </a:p>
        </p:txBody>
      </p:sp>
      <p:sp>
        <p:nvSpPr>
          <p:cNvPr id="46" name="TextBox 45"/>
          <p:cNvSpPr txBox="1"/>
          <p:nvPr/>
        </p:nvSpPr>
        <p:spPr>
          <a:xfrm>
            <a:off x="3130345" y="3087944"/>
            <a:ext cx="65" cy="276999"/>
          </a:xfrm>
          <a:prstGeom prst="rect">
            <a:avLst/>
          </a:prstGeom>
          <a:noFill/>
        </p:spPr>
        <p:txBody>
          <a:bodyPr wrap="none" lIns="0" tIns="0" rIns="0" bIns="0" rtlCol="0">
            <a:spAutoFit/>
          </a:bodyPr>
          <a:lstStyle/>
          <a:p>
            <a:endParaRPr lang="en-US" sz="1800" dirty="0">
              <a:latin typeface="Times" panose="02020603050405020304" pitchFamily="18" charset="0"/>
              <a:cs typeface="Times" panose="02020603050405020304" pitchFamily="18" charset="0"/>
            </a:endParaRPr>
          </a:p>
        </p:txBody>
      </p:sp>
      <p:sp>
        <p:nvSpPr>
          <p:cNvPr id="16" name="TextBox 15"/>
          <p:cNvSpPr txBox="1"/>
          <p:nvPr/>
        </p:nvSpPr>
        <p:spPr>
          <a:xfrm>
            <a:off x="1219181" y="4581675"/>
            <a:ext cx="3822328" cy="276999"/>
          </a:xfrm>
          <a:prstGeom prst="rect">
            <a:avLst/>
          </a:prstGeom>
          <a:noFill/>
        </p:spPr>
        <p:txBody>
          <a:bodyPr wrap="none" rtlCol="0">
            <a:spAutoFit/>
          </a:bodyPr>
          <a:lstStyle/>
          <a:p>
            <a:r>
              <a:rPr lang="en-US" sz="1200" dirty="0">
                <a:latin typeface="Times" panose="02020603050405020304" pitchFamily="18" charset="0"/>
                <a:cs typeface="Times" panose="02020603050405020304" pitchFamily="18" charset="0"/>
              </a:rPr>
              <a:t>Fig. </a:t>
            </a:r>
            <a:r>
              <a:rPr lang="en-US" sz="1200" dirty="0" smtClean="0">
                <a:latin typeface="Times" panose="02020603050405020304" pitchFamily="18" charset="0"/>
                <a:cs typeface="Times" panose="02020603050405020304" pitchFamily="18" charset="0"/>
              </a:rPr>
              <a:t>24 </a:t>
            </a:r>
            <a:r>
              <a:rPr lang="en-US" sz="1200" dirty="0">
                <a:latin typeface="Times" panose="02020603050405020304" pitchFamily="18" charset="0"/>
                <a:cs typeface="Times" panose="02020603050405020304" pitchFamily="18" charset="0"/>
              </a:rPr>
              <a:t>Estimated utility reward VS actual received reward</a:t>
            </a:r>
          </a:p>
        </p:txBody>
      </p:sp>
      <p:pic>
        <p:nvPicPr>
          <p:cNvPr id="2" name="Picture 1"/>
          <p:cNvPicPr>
            <a:picLocks noChangeAspect="1"/>
          </p:cNvPicPr>
          <p:nvPr/>
        </p:nvPicPr>
        <p:blipFill>
          <a:blip r:embed="rId3"/>
          <a:stretch>
            <a:fillRect/>
          </a:stretch>
        </p:blipFill>
        <p:spPr>
          <a:xfrm>
            <a:off x="143131" y="1836464"/>
            <a:ext cx="5471489" cy="2779958"/>
          </a:xfrm>
          <a:prstGeom prst="rect">
            <a:avLst/>
          </a:prstGeom>
        </p:spPr>
      </p:pic>
      <p:sp>
        <p:nvSpPr>
          <p:cNvPr id="3" name="Rectangle 2"/>
          <p:cNvSpPr/>
          <p:nvPr/>
        </p:nvSpPr>
        <p:spPr>
          <a:xfrm>
            <a:off x="0" y="513008"/>
            <a:ext cx="8931616" cy="1015663"/>
          </a:xfrm>
          <a:prstGeom prst="rect">
            <a:avLst/>
          </a:prstGeom>
        </p:spPr>
        <p:txBody>
          <a:bodyPr wrap="square">
            <a:spAutoFit/>
          </a:bodyPr>
          <a:lstStyle/>
          <a:p>
            <a:pPr algn="just"/>
            <a:r>
              <a:rPr lang="en-US" sz="2000" dirty="0">
                <a:latin typeface="Times New Roman" panose="02020603050405020304" pitchFamily="18" charset="0"/>
                <a:cs typeface="Times New Roman" panose="02020603050405020304" pitchFamily="18" charset="0"/>
              </a:rPr>
              <a:t>To verify the functionality of the RL framework, the estimated reward (value of parameterized Q-function) obtained from the multiple linear regression is compared with the actual reward (value of R-function) at each episode, as shown in Fig. </a:t>
            </a:r>
            <a:r>
              <a:rPr lang="en-US" sz="2000" dirty="0" smtClean="0">
                <a:latin typeface="Times New Roman" panose="02020603050405020304" pitchFamily="18" charset="0"/>
                <a:cs typeface="Times New Roman" panose="02020603050405020304" pitchFamily="18" charset="0"/>
              </a:rPr>
              <a:t>24.</a:t>
            </a:r>
            <a:endParaRPr lang="en-US" sz="2000" dirty="0">
              <a:latin typeface="Times New Roman" panose="02020603050405020304" pitchFamily="18" charset="0"/>
              <a:cs typeface="Times New Roman" panose="02020603050405020304" pitchFamily="18" charset="0"/>
            </a:endParaRPr>
          </a:p>
        </p:txBody>
      </p:sp>
      <p:sp>
        <p:nvSpPr>
          <p:cNvPr id="13" name="Rectangle 12"/>
          <p:cNvSpPr/>
          <p:nvPr/>
        </p:nvSpPr>
        <p:spPr>
          <a:xfrm>
            <a:off x="5614620" y="1914066"/>
            <a:ext cx="3246578" cy="3416320"/>
          </a:xfrm>
          <a:prstGeom prst="rect">
            <a:avLst/>
          </a:prstGeom>
        </p:spPr>
        <p:txBody>
          <a:bodyPr wrap="square">
            <a:spAutoFit/>
          </a:bodyPr>
          <a:lstStyle/>
          <a:p>
            <a:pPr marL="214313" indent="-214313" algn="just">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At the earlier stages of the learning process, the difference between the estimated reward and the real reward is relatively high.</a:t>
            </a:r>
          </a:p>
          <a:p>
            <a:pPr marL="214313" indent="-214313" algn="just">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214313" indent="-214313" algn="just">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However, as the number of episodes increases, this difference drops to within an acceptable range.</a:t>
            </a:r>
          </a:p>
          <a:p>
            <a:pPr marL="214313" indent="-214313" algn="just">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algn="just"/>
            <a:endParaRPr lang="en-US" sz="1800" dirty="0">
              <a:latin typeface="Times New Roman" panose="02020603050405020304" pitchFamily="18" charset="0"/>
              <a:cs typeface="Times New Roman" panose="02020603050405020304" pitchFamily="18" charset="0"/>
            </a:endParaRPr>
          </a:p>
        </p:txBody>
      </p:sp>
      <p:sp>
        <p:nvSpPr>
          <p:cNvPr id="4" name="Rectangle 3"/>
          <p:cNvSpPr/>
          <p:nvPr/>
        </p:nvSpPr>
        <p:spPr>
          <a:xfrm>
            <a:off x="53895" y="5037484"/>
            <a:ext cx="8883899" cy="707886"/>
          </a:xfrm>
          <a:prstGeom prst="rect">
            <a:avLst/>
          </a:prstGeom>
        </p:spPr>
        <p:txBody>
          <a:bodyPr wrap="square">
            <a:spAutoFit/>
          </a:bodyPr>
          <a:lstStyle/>
          <a:p>
            <a:pPr algn="just"/>
            <a:r>
              <a:rPr lang="en-US" sz="2000" dirty="0">
                <a:latin typeface="Times New Roman" panose="02020603050405020304" pitchFamily="18" charset="0"/>
                <a:cs typeface="Times New Roman" panose="02020603050405020304" pitchFamily="18" charset="0"/>
              </a:rPr>
              <a:t>The results imply that the cooperative agent is able to accurately estimate the response of MGs to control actions.</a:t>
            </a:r>
          </a:p>
        </p:txBody>
      </p:sp>
    </p:spTree>
    <p:extLst>
      <p:ext uri="{BB962C8B-B14F-4D97-AF65-F5344CB8AC3E}">
        <p14:creationId xmlns:p14="http://schemas.microsoft.com/office/powerpoint/2010/main" val="19640212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0" y="0"/>
            <a:ext cx="8515350" cy="457200"/>
          </a:xfrm>
        </p:spPr>
        <p:txBody>
          <a:bodyPr>
            <a:noAutofit/>
          </a:bodyPr>
          <a:lstStyle/>
          <a:p>
            <a:r>
              <a:rPr lang="en-US" sz="3000" dirty="0">
                <a:solidFill>
                  <a:srgbClr val="C00000"/>
                </a:solidFill>
                <a:latin typeface="Times" panose="02020603050405020304" pitchFamily="18" charset="0"/>
                <a:cs typeface="Times" panose="02020603050405020304" pitchFamily="18" charset="0"/>
              </a:rPr>
              <a:t>Adaptive RL Results</a:t>
            </a:r>
          </a:p>
        </p:txBody>
      </p:sp>
      <p:sp>
        <p:nvSpPr>
          <p:cNvPr id="46" name="TextBox 45"/>
          <p:cNvSpPr txBox="1"/>
          <p:nvPr/>
        </p:nvSpPr>
        <p:spPr>
          <a:xfrm>
            <a:off x="3130345" y="3087944"/>
            <a:ext cx="65" cy="276999"/>
          </a:xfrm>
          <a:prstGeom prst="rect">
            <a:avLst/>
          </a:prstGeom>
          <a:noFill/>
        </p:spPr>
        <p:txBody>
          <a:bodyPr wrap="none" lIns="0" tIns="0" rIns="0" bIns="0" rtlCol="0">
            <a:spAutoFit/>
          </a:bodyPr>
          <a:lstStyle/>
          <a:p>
            <a:endParaRPr lang="en-US" sz="1800" dirty="0">
              <a:latin typeface="Times" panose="02020603050405020304" pitchFamily="18" charset="0"/>
              <a:cs typeface="Times" panose="02020603050405020304" pitchFamily="18" charset="0"/>
            </a:endParaRPr>
          </a:p>
        </p:txBody>
      </p:sp>
      <p:sp>
        <p:nvSpPr>
          <p:cNvPr id="18" name="TextBox 17"/>
          <p:cNvSpPr txBox="1"/>
          <p:nvPr/>
        </p:nvSpPr>
        <p:spPr>
          <a:xfrm>
            <a:off x="470236" y="5462125"/>
            <a:ext cx="3560142" cy="276999"/>
          </a:xfrm>
          <a:prstGeom prst="rect">
            <a:avLst/>
          </a:prstGeom>
          <a:noFill/>
        </p:spPr>
        <p:txBody>
          <a:bodyPr wrap="none" rtlCol="0">
            <a:spAutoFit/>
          </a:bodyPr>
          <a:lstStyle/>
          <a:p>
            <a:r>
              <a:rPr lang="en-US" sz="1200" dirty="0">
                <a:latin typeface="Times" panose="02020603050405020304" pitchFamily="18" charset="0"/>
                <a:cs typeface="Times" panose="02020603050405020304" pitchFamily="18" charset="0"/>
              </a:rPr>
              <a:t>Fig. </a:t>
            </a:r>
            <a:r>
              <a:rPr lang="en-US" sz="1200" dirty="0" smtClean="0">
                <a:latin typeface="Times" panose="02020603050405020304" pitchFamily="18" charset="0"/>
                <a:cs typeface="Times" panose="02020603050405020304" pitchFamily="18" charset="0"/>
              </a:rPr>
              <a:t>25 </a:t>
            </a:r>
            <a:r>
              <a:rPr lang="en-US" sz="1200" dirty="0">
                <a:latin typeface="Times" panose="02020603050405020304" pitchFamily="18" charset="0"/>
                <a:cs typeface="Times" panose="02020603050405020304" pitchFamily="18" charset="0"/>
              </a:rPr>
              <a:t>Adaptability of the proposed RL-based method</a:t>
            </a:r>
          </a:p>
        </p:txBody>
      </p:sp>
      <p:sp>
        <p:nvSpPr>
          <p:cNvPr id="27" name="Rectangle 26"/>
          <p:cNvSpPr/>
          <p:nvPr/>
        </p:nvSpPr>
        <p:spPr>
          <a:xfrm>
            <a:off x="30382" y="515196"/>
            <a:ext cx="8974214" cy="830997"/>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To test the adaptability of the learning framework against changes in parameters (non-state parameters).</a:t>
            </a:r>
          </a:p>
        </p:txBody>
      </p:sp>
      <p:pic>
        <p:nvPicPr>
          <p:cNvPr id="3" name="Picture 2"/>
          <p:cNvPicPr>
            <a:picLocks noChangeAspect="1"/>
          </p:cNvPicPr>
          <p:nvPr/>
        </p:nvPicPr>
        <p:blipFill>
          <a:blip r:embed="rId3"/>
          <a:stretch>
            <a:fillRect/>
          </a:stretch>
        </p:blipFill>
        <p:spPr>
          <a:xfrm>
            <a:off x="361950" y="1303512"/>
            <a:ext cx="3776713" cy="4135716"/>
          </a:xfrm>
          <a:prstGeom prst="rect">
            <a:avLst/>
          </a:prstGeom>
        </p:spPr>
      </p:pic>
      <p:sp>
        <p:nvSpPr>
          <p:cNvPr id="21" name="Rectangle 20"/>
          <p:cNvSpPr/>
          <p:nvPr/>
        </p:nvSpPr>
        <p:spPr>
          <a:xfrm>
            <a:off x="4138663" y="1457753"/>
            <a:ext cx="4865933" cy="4247317"/>
          </a:xfrm>
          <a:prstGeom prst="rect">
            <a:avLst/>
          </a:prstGeom>
        </p:spPr>
        <p:txBody>
          <a:bodyPr wrap="square">
            <a:spAutoFit/>
          </a:bodyPr>
          <a:lstStyle/>
          <a:p>
            <a:pPr marL="214313" indent="-214313" algn="just">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When episode=250, the DG fuel price is doubled. </a:t>
            </a:r>
          </a:p>
          <a:p>
            <a:pPr marL="214313" indent="-214313" algn="just">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214313" indent="-214313" algn="just">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The proposed RL-based method (with forgetting factor) can track the actual reward signal with the sudden parameter changes.</a:t>
            </a:r>
          </a:p>
          <a:p>
            <a:pPr marL="214313" indent="-214313" algn="just">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214313" indent="-214313" algn="just">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While, the conventional RL-based (without forgetting factor) method shows slow adaptation to changes in parameters. </a:t>
            </a:r>
          </a:p>
          <a:p>
            <a:pPr marL="214313" indent="-214313" algn="just">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214313" indent="-214313" algn="just">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For this case, our proposed RL-based method is able to achieve 25% overall improvement in the convergence constant over conventional RL method.</a:t>
            </a:r>
          </a:p>
        </p:txBody>
      </p:sp>
    </p:spTree>
    <p:extLst>
      <p:ext uri="{BB962C8B-B14F-4D97-AF65-F5344CB8AC3E}">
        <p14:creationId xmlns:p14="http://schemas.microsoft.com/office/powerpoint/2010/main" val="41511859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0" y="16476"/>
            <a:ext cx="8515350" cy="457200"/>
          </a:xfrm>
        </p:spPr>
        <p:txBody>
          <a:bodyPr>
            <a:noAutofit/>
          </a:bodyPr>
          <a:lstStyle/>
          <a:p>
            <a:r>
              <a:rPr lang="en-US" sz="3000" dirty="0">
                <a:solidFill>
                  <a:srgbClr val="C00000"/>
                </a:solidFill>
                <a:latin typeface="Times" panose="02020603050405020304" pitchFamily="18" charset="0"/>
                <a:cs typeface="Times" panose="02020603050405020304" pitchFamily="18" charset="0"/>
              </a:rPr>
              <a:t>Adaptive RL Results</a:t>
            </a:r>
          </a:p>
        </p:txBody>
      </p:sp>
      <p:sp>
        <p:nvSpPr>
          <p:cNvPr id="46" name="TextBox 45"/>
          <p:cNvSpPr txBox="1"/>
          <p:nvPr/>
        </p:nvSpPr>
        <p:spPr>
          <a:xfrm>
            <a:off x="3130345" y="3087944"/>
            <a:ext cx="65" cy="276999"/>
          </a:xfrm>
          <a:prstGeom prst="rect">
            <a:avLst/>
          </a:prstGeom>
          <a:noFill/>
        </p:spPr>
        <p:txBody>
          <a:bodyPr wrap="none" lIns="0" tIns="0" rIns="0" bIns="0" rtlCol="0">
            <a:spAutoFit/>
          </a:bodyPr>
          <a:lstStyle/>
          <a:p>
            <a:endParaRPr lang="en-US" sz="1800" dirty="0">
              <a:latin typeface="Times" panose="02020603050405020304" pitchFamily="18" charset="0"/>
              <a:cs typeface="Times" panose="02020603050405020304" pitchFamily="18" charset="0"/>
            </a:endParaRPr>
          </a:p>
        </p:txBody>
      </p:sp>
      <p:sp>
        <p:nvSpPr>
          <p:cNvPr id="20" name="TextBox 19"/>
          <p:cNvSpPr txBox="1"/>
          <p:nvPr/>
        </p:nvSpPr>
        <p:spPr>
          <a:xfrm>
            <a:off x="1361271" y="4220609"/>
            <a:ext cx="3538148" cy="276999"/>
          </a:xfrm>
          <a:prstGeom prst="rect">
            <a:avLst/>
          </a:prstGeom>
          <a:noFill/>
        </p:spPr>
        <p:txBody>
          <a:bodyPr wrap="none" rtlCol="0">
            <a:spAutoFit/>
          </a:bodyPr>
          <a:lstStyle/>
          <a:p>
            <a:r>
              <a:rPr lang="en-US" sz="1200" dirty="0">
                <a:latin typeface="Times" panose="02020603050405020304" pitchFamily="18" charset="0"/>
                <a:cs typeface="Times" panose="02020603050405020304" pitchFamily="18" charset="0"/>
              </a:rPr>
              <a:t>Fig. </a:t>
            </a:r>
            <a:r>
              <a:rPr lang="en-US" sz="1200" dirty="0" smtClean="0">
                <a:latin typeface="Times" panose="02020603050405020304" pitchFamily="18" charset="0"/>
                <a:cs typeface="Times" panose="02020603050405020304" pitchFamily="18" charset="0"/>
              </a:rPr>
              <a:t>26 </a:t>
            </a:r>
            <a:r>
              <a:rPr lang="en-US" sz="1200" dirty="0">
                <a:latin typeface="Times" panose="02020603050405020304" pitchFamily="18" charset="0"/>
                <a:cs typeface="Times" panose="02020603050405020304" pitchFamily="18" charset="0"/>
              </a:rPr>
              <a:t>Impact of forgetting factor on RL convergence</a:t>
            </a:r>
          </a:p>
        </p:txBody>
      </p:sp>
      <p:pic>
        <p:nvPicPr>
          <p:cNvPr id="2" name="Picture 1"/>
          <p:cNvPicPr>
            <a:picLocks noChangeAspect="1"/>
          </p:cNvPicPr>
          <p:nvPr/>
        </p:nvPicPr>
        <p:blipFill>
          <a:blip r:embed="rId3"/>
          <a:stretch>
            <a:fillRect/>
          </a:stretch>
        </p:blipFill>
        <p:spPr>
          <a:xfrm>
            <a:off x="19881" y="1685505"/>
            <a:ext cx="5341827" cy="2535104"/>
          </a:xfrm>
          <a:prstGeom prst="rect">
            <a:avLst/>
          </a:prstGeom>
        </p:spPr>
      </p:pic>
      <p:sp>
        <p:nvSpPr>
          <p:cNvPr id="4" name="Rectangle 3"/>
          <p:cNvSpPr/>
          <p:nvPr/>
        </p:nvSpPr>
        <p:spPr>
          <a:xfrm>
            <a:off x="5181600" y="1358132"/>
            <a:ext cx="3700509" cy="4093428"/>
          </a:xfrm>
          <a:prstGeom prst="rect">
            <a:avLst/>
          </a:prstGeom>
        </p:spPr>
        <p:txBody>
          <a:bodyPr wrap="square">
            <a:spAutoFit/>
          </a:bodyPr>
          <a:lstStyle/>
          <a:p>
            <a:pPr marL="214313" indent="-214313" algn="jus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14313" indent="-214313"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As the forgetting factor increases from 0.01 to 0.1, the convergence speed of the RL framework has been improved. </a:t>
            </a:r>
          </a:p>
          <a:p>
            <a:pPr marL="214313" indent="-214313" algn="jus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14313" indent="-214313"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However, a tradeoff exists between the rate of convergence and the accuracy of the solution. </a:t>
            </a:r>
          </a:p>
          <a:p>
            <a:pPr marL="214313" indent="-214313" algn="jus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14313" indent="-214313"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Higher forgetting factors also lead to higher variances in the estimation error signal.</a:t>
            </a:r>
          </a:p>
        </p:txBody>
      </p:sp>
      <p:sp>
        <p:nvSpPr>
          <p:cNvPr id="5" name="Rectangle 4"/>
          <p:cNvSpPr/>
          <p:nvPr/>
        </p:nvSpPr>
        <p:spPr>
          <a:xfrm>
            <a:off x="17632" y="486641"/>
            <a:ext cx="8600243" cy="830997"/>
          </a:xfrm>
          <a:prstGeom prst="rect">
            <a:avLst/>
          </a:prstGeom>
        </p:spPr>
        <p:txBody>
          <a:bodyPr wrap="square">
            <a:spAutoFit/>
          </a:bodyPr>
          <a:lstStyle/>
          <a:p>
            <a:pPr algn="just"/>
            <a:r>
              <a:rPr lang="en-US" dirty="0">
                <a:latin typeface="Times New Roman" panose="02020603050405020304" pitchFamily="18" charset="0"/>
                <a:cs typeface="Times New Roman" panose="02020603050405020304" pitchFamily="18" charset="0"/>
              </a:rPr>
              <a:t>In Fig. </a:t>
            </a:r>
            <a:r>
              <a:rPr lang="en-US" dirty="0" smtClean="0">
                <a:latin typeface="Times New Roman" panose="02020603050405020304" pitchFamily="18" charset="0"/>
                <a:cs typeface="Times New Roman" panose="02020603050405020304" pitchFamily="18" charset="0"/>
              </a:rPr>
              <a:t>26, </a:t>
            </a:r>
            <a:r>
              <a:rPr lang="en-US" dirty="0">
                <a:latin typeface="Times New Roman" panose="02020603050405020304" pitchFamily="18" charset="0"/>
                <a:cs typeface="Times New Roman" panose="02020603050405020304" pitchFamily="18" charset="0"/>
              </a:rPr>
              <a:t>the impact of forgetting factor on the convergence of the RL framework is demonstrated. </a:t>
            </a:r>
          </a:p>
        </p:txBody>
      </p:sp>
    </p:spTree>
    <p:extLst>
      <p:ext uri="{BB962C8B-B14F-4D97-AF65-F5344CB8AC3E}">
        <p14:creationId xmlns:p14="http://schemas.microsoft.com/office/powerpoint/2010/main" val="34165031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15130" y="18535"/>
            <a:ext cx="8515350" cy="457200"/>
          </a:xfrm>
        </p:spPr>
        <p:txBody>
          <a:bodyPr>
            <a:noAutofit/>
          </a:bodyPr>
          <a:lstStyle/>
          <a:p>
            <a:r>
              <a:rPr lang="en-US" sz="3000" dirty="0">
                <a:solidFill>
                  <a:srgbClr val="C00000"/>
                </a:solidFill>
                <a:latin typeface="Times" panose="02020603050405020304" pitchFamily="18" charset="0"/>
                <a:cs typeface="Times" panose="02020603050405020304" pitchFamily="18" charset="0"/>
              </a:rPr>
              <a:t>Conclusion</a:t>
            </a:r>
          </a:p>
        </p:txBody>
      </p:sp>
      <p:sp>
        <p:nvSpPr>
          <p:cNvPr id="21" name="Rectangle 20"/>
          <p:cNvSpPr/>
          <p:nvPr/>
        </p:nvSpPr>
        <p:spPr>
          <a:xfrm>
            <a:off x="76200" y="475735"/>
            <a:ext cx="8864493" cy="5632311"/>
          </a:xfrm>
          <a:prstGeom prst="rect">
            <a:avLst/>
          </a:prstGeom>
        </p:spPr>
        <p:txBody>
          <a:bodyPr wrap="square">
            <a:spAutoFit/>
          </a:bodyPr>
          <a:lstStyle/>
          <a:p>
            <a:pPr algn="just"/>
            <a:r>
              <a:rPr lang="en-US" sz="2000" dirty="0">
                <a:latin typeface="Times New Roman" panose="02020603050405020304" pitchFamily="18" charset="0"/>
                <a:cs typeface="Times New Roman" panose="02020603050405020304" pitchFamily="18" charset="0"/>
              </a:rPr>
              <a:t>To summarize, the proposed decision model shows better adaptability, solution quality, and computational time compared to conventional centralized optimization methods. </a:t>
            </a:r>
          </a:p>
          <a:p>
            <a:pPr algn="just"/>
            <a:endParaRPr lang="en-US" sz="2000" dirty="0">
              <a:latin typeface="Times" panose="02020603050405020304" pitchFamily="18" charset="0"/>
              <a:cs typeface="Times" panose="02020603050405020304" pitchFamily="18" charset="0"/>
            </a:endParaRPr>
          </a:p>
          <a:p>
            <a:pPr marL="600075" lvl="1" indent="-257175"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Using the proposed decision method, a cooperative agent is able to accurately track the behavior of multiple networked MGs under incomplete knowledge of operation variables behind the PCCs.</a:t>
            </a:r>
          </a:p>
          <a:p>
            <a:pPr marL="600075" lvl="1" indent="-257175" algn="jus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600075" lvl="1" indent="-257175"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proposed RL-based method is able to generalize from its past experiences to estimate optimal solutions in new situations without re-training from random initial conditions (i.e., fast response under evolving system conditions). This immensely speeds up the power management computational process.</a:t>
            </a:r>
          </a:p>
          <a:p>
            <a:pPr marL="600075" lvl="1" indent="-257175" algn="jus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600075" lvl="1" indent="-257175"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framework is shown to be adaptive against the changes happening to unobserved parameters that are excluded from cooperative agent’s state set. The learning model has been tested and verified using extensive numerical scenarios.</a:t>
            </a:r>
          </a:p>
          <a:p>
            <a:pPr marL="600075" lvl="1" indent="-257175" algn="just">
              <a:buFontTx/>
              <a:buChar char="-"/>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652870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67</a:t>
            </a:fld>
            <a:endParaRPr lang="en-US" dirty="0"/>
          </a:p>
        </p:txBody>
      </p:sp>
      <p:sp>
        <p:nvSpPr>
          <p:cNvPr id="5" name="Text Placeholder 4"/>
          <p:cNvSpPr>
            <a:spLocks noGrp="1"/>
          </p:cNvSpPr>
          <p:nvPr>
            <p:ph type="body" sz="quarter" idx="10"/>
          </p:nvPr>
        </p:nvSpPr>
        <p:spPr/>
        <p:txBody>
          <a:bodyPr/>
          <a:lstStyle/>
          <a:p>
            <a:endParaRPr lang="en-US"/>
          </a:p>
        </p:txBody>
      </p:sp>
      <p:pic>
        <p:nvPicPr>
          <p:cNvPr id="7" name="Rmrll8SZzOs"/>
          <p:cNvPicPr>
            <a:picLocks noRot="1" noChangeAspect="1"/>
          </p:cNvPicPr>
          <p:nvPr>
            <a:videoFile r:link="rId1"/>
          </p:nvPr>
        </p:nvPicPr>
        <p:blipFill>
          <a:blip r:embed="rId3"/>
          <a:stretch>
            <a:fillRect/>
          </a:stretch>
        </p:blipFill>
        <p:spPr>
          <a:xfrm>
            <a:off x="1905000" y="2337953"/>
            <a:ext cx="6178737" cy="3475540"/>
          </a:xfrm>
          <a:prstGeom prst="rect">
            <a:avLst/>
          </a:prstGeom>
        </p:spPr>
      </p:pic>
      <p:sp>
        <p:nvSpPr>
          <p:cNvPr id="3" name="Rectangle 2"/>
          <p:cNvSpPr/>
          <p:nvPr/>
        </p:nvSpPr>
        <p:spPr>
          <a:xfrm>
            <a:off x="76200" y="5813493"/>
            <a:ext cx="8458200" cy="246221"/>
          </a:xfrm>
          <a:prstGeom prst="rect">
            <a:avLst/>
          </a:prstGeom>
        </p:spPr>
        <p:txBody>
          <a:bodyPr wrap="square">
            <a:spAutoFit/>
          </a:bodyPr>
          <a:lstStyle/>
          <a:p>
            <a:pPr algn="just"/>
            <a:r>
              <a:rPr lang="en-US" sz="1000" dirty="0"/>
              <a:t>[</a:t>
            </a:r>
            <a:r>
              <a:rPr lang="en-US" sz="1000" dirty="0" smtClean="0"/>
              <a:t>12] </a:t>
            </a:r>
            <a:r>
              <a:rPr lang="en-US" sz="1000" dirty="0"/>
              <a:t>Micro-grid Project at IIT. </a:t>
            </a:r>
            <a:r>
              <a:rPr lang="en-US" sz="1000" dirty="0">
                <a:hlinkClick r:id="rId4"/>
              </a:rPr>
              <a:t>http://iitmicrogrid.net/microgrid.aspx</a:t>
            </a:r>
            <a:endParaRPr lang="en-US" sz="1000" dirty="0"/>
          </a:p>
        </p:txBody>
      </p:sp>
      <p:sp>
        <p:nvSpPr>
          <p:cNvPr id="8" name="Title 1"/>
          <p:cNvSpPr txBox="1">
            <a:spLocks/>
          </p:cNvSpPr>
          <p:nvPr/>
        </p:nvSpPr>
        <p:spPr bwMode="auto">
          <a:xfrm>
            <a:off x="0" y="62415"/>
            <a:ext cx="8534400" cy="5175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smtClean="0">
                <a:latin typeface="Times New Roman" panose="02020603050405020304" pitchFamily="18" charset="0"/>
                <a:cs typeface="Times New Roman" panose="02020603050405020304" pitchFamily="18" charset="0"/>
              </a:rPr>
              <a:t>Case Study: MG Project at Illinois Institute of Technology</a:t>
            </a:r>
            <a:endParaRPr lang="en-US" sz="2400" kern="0" dirty="0">
              <a:latin typeface="Times New Roman" panose="02020603050405020304" pitchFamily="18" charset="0"/>
              <a:cs typeface="Times New Roman" panose="02020603050405020304" pitchFamily="18" charset="0"/>
            </a:endParaRPr>
          </a:p>
        </p:txBody>
      </p:sp>
      <p:sp>
        <p:nvSpPr>
          <p:cNvPr id="9" name="Rectangle 8"/>
          <p:cNvSpPr/>
          <p:nvPr/>
        </p:nvSpPr>
        <p:spPr>
          <a:xfrm>
            <a:off x="0" y="647641"/>
            <a:ext cx="9144000" cy="1631216"/>
          </a:xfrm>
          <a:prstGeom prst="rect">
            <a:avLst/>
          </a:prstGeom>
        </p:spPr>
        <p:txBody>
          <a:bodyPr wrap="square">
            <a:spAutoFit/>
          </a:bodyPr>
          <a:lstStyle/>
          <a:p>
            <a:pPr algn="just"/>
            <a:r>
              <a:rPr lang="en-US" sz="2000" dirty="0"/>
              <a:t>The $14 million project has equipped IIT's MG with a high-reliability distribution system for enhancing reliability, new sustainable energy sources (roof-top solar panels, wind generation units, flow batteries and charging stations for electric vehicles), and smart building automation technology (building controllers, </a:t>
            </a:r>
            <a:r>
              <a:rPr lang="en-US" sz="2000" dirty="0" err="1"/>
              <a:t>Zigbee</a:t>
            </a:r>
            <a:r>
              <a:rPr lang="en-US" sz="2000" dirty="0"/>
              <a:t> sensors, controllable loads) for energy efficiency and demand response.</a:t>
            </a:r>
          </a:p>
        </p:txBody>
      </p:sp>
    </p:spTree>
    <p:extLst>
      <p:ext uri="{BB962C8B-B14F-4D97-AF65-F5344CB8AC3E}">
        <p14:creationId xmlns:p14="http://schemas.microsoft.com/office/powerpoint/2010/main" val="78055054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2"/>
            <a:ext cx="8534400" cy="517525"/>
          </a:xfrm>
        </p:spPr>
        <p:txBody>
          <a:bodyPr/>
          <a:lstStyle/>
          <a:p>
            <a:r>
              <a:rPr lang="en-US" sz="2400" dirty="0">
                <a:latin typeface="Times New Roman" panose="02020603050405020304" pitchFamily="18" charset="0"/>
                <a:cs typeface="Times New Roman" panose="02020603050405020304" pitchFamily="18" charset="0"/>
              </a:rPr>
              <a:t>Case Study: </a:t>
            </a:r>
            <a:r>
              <a:rPr lang="en-US" sz="2400" dirty="0" smtClean="0">
                <a:latin typeface="Times New Roman" panose="02020603050405020304" pitchFamily="18" charset="0"/>
                <a:cs typeface="Times New Roman" panose="02020603050405020304" pitchFamily="18" charset="0"/>
              </a:rPr>
              <a:t>MG </a:t>
            </a:r>
            <a:r>
              <a:rPr lang="en-US" sz="2400" dirty="0">
                <a:latin typeface="Times New Roman" panose="02020603050405020304" pitchFamily="18" charset="0"/>
                <a:cs typeface="Times New Roman" panose="02020603050405020304" pitchFamily="18" charset="0"/>
              </a:rPr>
              <a:t>Project at Illinois Institute of Technology</a:t>
            </a:r>
          </a:p>
        </p:txBody>
      </p:sp>
      <p:sp>
        <p:nvSpPr>
          <p:cNvPr id="4" name="Slide Number Placeholder 3"/>
          <p:cNvSpPr>
            <a:spLocks noGrp="1"/>
          </p:cNvSpPr>
          <p:nvPr>
            <p:ph type="sldNum" sz="quarter" idx="4"/>
          </p:nvPr>
        </p:nvSpPr>
        <p:spPr/>
        <p:txBody>
          <a:bodyPr/>
          <a:lstStyle/>
          <a:p>
            <a:fld id="{179A9A4E-4C82-4D44-9372-C31BB3818094}" type="slidenum">
              <a:rPr lang="en-US" smtClean="0"/>
              <a:pPr/>
              <a:t>68</a:t>
            </a:fld>
            <a:endParaRPr lang="en-US" dirty="0"/>
          </a:p>
        </p:txBody>
      </p:sp>
      <p:sp>
        <p:nvSpPr>
          <p:cNvPr id="5" name="Text Placeholder 4"/>
          <p:cNvSpPr>
            <a:spLocks noGrp="1"/>
          </p:cNvSpPr>
          <p:nvPr>
            <p:ph type="body" sz="quarter" idx="10"/>
          </p:nvPr>
        </p:nvSpPr>
        <p:spPr/>
        <p:txBody>
          <a:bodyPr/>
          <a:lstStyle/>
          <a:p>
            <a:endParaRPr lang="en-US"/>
          </a:p>
        </p:txBody>
      </p:sp>
      <p:pic>
        <p:nvPicPr>
          <p:cNvPr id="2052" name="Picture 4" descr="http://www.iitmicrogrid.net/microgrid/imgs/all/fig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85800"/>
            <a:ext cx="3340274" cy="4572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110005" y="5332025"/>
            <a:ext cx="5334409" cy="276999"/>
          </a:xfrm>
          <a:prstGeom prst="rect">
            <a:avLst/>
          </a:prstGeom>
          <a:noFill/>
        </p:spPr>
        <p:txBody>
          <a:bodyPr wrap="none" rtlCol="0">
            <a:spAutoFit/>
          </a:bodyPr>
          <a:lstStyle/>
          <a:p>
            <a:r>
              <a:rPr lang="en-US" sz="1200" dirty="0" smtClean="0"/>
              <a:t>Fig. 27 General configuration of </a:t>
            </a:r>
            <a:r>
              <a:rPr lang="en-US" sz="1200" dirty="0" smtClean="0">
                <a:latin typeface="Times New Roman" panose="02020603050405020304" pitchFamily="18" charset="0"/>
                <a:cs typeface="Times New Roman" panose="02020603050405020304" pitchFamily="18" charset="0"/>
              </a:rPr>
              <a:t>MG project </a:t>
            </a:r>
            <a:r>
              <a:rPr lang="en-US" sz="1200" dirty="0">
                <a:latin typeface="Times New Roman" panose="02020603050405020304" pitchFamily="18" charset="0"/>
                <a:cs typeface="Times New Roman" panose="02020603050405020304" pitchFamily="18" charset="0"/>
              </a:rPr>
              <a:t>at Illinois Institute of </a:t>
            </a:r>
            <a:r>
              <a:rPr lang="en-US" sz="1200" dirty="0" smtClean="0">
                <a:latin typeface="Times New Roman" panose="02020603050405020304" pitchFamily="18" charset="0"/>
                <a:cs typeface="Times New Roman" panose="02020603050405020304" pitchFamily="18" charset="0"/>
              </a:rPr>
              <a:t>Technology [12]</a:t>
            </a:r>
            <a:endParaRPr lang="en-US" sz="1200" dirty="0"/>
          </a:p>
        </p:txBody>
      </p:sp>
      <p:pic>
        <p:nvPicPr>
          <p:cNvPr id="8" name="Picture 2" descr="http://www.iitmicrogrid.net/microgrid/imgs/all/fig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4260" y="1066800"/>
            <a:ext cx="4412540" cy="355209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04387" y="5731219"/>
            <a:ext cx="8458200" cy="246221"/>
          </a:xfrm>
          <a:prstGeom prst="rect">
            <a:avLst/>
          </a:prstGeom>
        </p:spPr>
        <p:txBody>
          <a:bodyPr wrap="square">
            <a:spAutoFit/>
          </a:bodyPr>
          <a:lstStyle/>
          <a:p>
            <a:pPr algn="just"/>
            <a:r>
              <a:rPr lang="en-US" sz="1000" dirty="0"/>
              <a:t>[</a:t>
            </a:r>
            <a:r>
              <a:rPr lang="en-US" sz="1000" dirty="0" smtClean="0"/>
              <a:t>12] </a:t>
            </a:r>
            <a:r>
              <a:rPr lang="en-US" sz="1000" dirty="0"/>
              <a:t>Micro-grid Project at IIT. </a:t>
            </a:r>
            <a:r>
              <a:rPr lang="en-US" sz="1000" dirty="0">
                <a:hlinkClick r:id="rId4"/>
              </a:rPr>
              <a:t>http://iitmicrogrid.net/microgrid.aspx</a:t>
            </a:r>
            <a:endParaRPr lang="en-US" sz="1000" dirty="0"/>
          </a:p>
        </p:txBody>
      </p:sp>
    </p:spTree>
    <p:extLst>
      <p:ext uri="{BB962C8B-B14F-4D97-AF65-F5344CB8AC3E}">
        <p14:creationId xmlns:p14="http://schemas.microsoft.com/office/powerpoint/2010/main" val="299265486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69</a:t>
            </a:fld>
            <a:endParaRPr lang="en-US" dirty="0"/>
          </a:p>
        </p:txBody>
      </p:sp>
      <p:sp>
        <p:nvSpPr>
          <p:cNvPr id="5" name="Text Placeholder 4"/>
          <p:cNvSpPr>
            <a:spLocks noGrp="1"/>
          </p:cNvSpPr>
          <p:nvPr>
            <p:ph type="body" sz="quarter" idx="10"/>
          </p:nvPr>
        </p:nvSpPr>
        <p:spPr/>
        <p:txBody>
          <a:bodyPr/>
          <a:lstStyle/>
          <a:p>
            <a:endParaRPr lang="en-US"/>
          </a:p>
        </p:txBody>
      </p:sp>
      <p:sp>
        <p:nvSpPr>
          <p:cNvPr id="3" name="Rectangle 2"/>
          <p:cNvSpPr/>
          <p:nvPr/>
        </p:nvSpPr>
        <p:spPr>
          <a:xfrm>
            <a:off x="204387" y="5731219"/>
            <a:ext cx="8458200" cy="400110"/>
          </a:xfrm>
          <a:prstGeom prst="rect">
            <a:avLst/>
          </a:prstGeom>
        </p:spPr>
        <p:txBody>
          <a:bodyPr wrap="square">
            <a:spAutoFit/>
          </a:bodyPr>
          <a:lstStyle/>
          <a:p>
            <a:pPr algn="just"/>
            <a:r>
              <a:rPr lang="en-US" sz="1000" dirty="0"/>
              <a:t>[</a:t>
            </a:r>
            <a:r>
              <a:rPr lang="en-US" sz="1000" dirty="0" smtClean="0"/>
              <a:t>13] </a:t>
            </a:r>
            <a:r>
              <a:rPr lang="en-US" sz="1000" dirty="0"/>
              <a:t>M. </a:t>
            </a:r>
            <a:r>
              <a:rPr lang="en-US" sz="1000" dirty="0" err="1"/>
              <a:t>Shahidehpour</a:t>
            </a:r>
            <a:r>
              <a:rPr lang="en-US" sz="1000" dirty="0"/>
              <a:t>, Z. Li, S. </a:t>
            </a:r>
            <a:r>
              <a:rPr lang="en-US" sz="1000" dirty="0" err="1"/>
              <a:t>Bahramirad</a:t>
            </a:r>
            <a:r>
              <a:rPr lang="en-US" sz="1000" dirty="0"/>
              <a:t>, Z. Li and W. Tian, "Networked </a:t>
            </a:r>
            <a:r>
              <a:rPr lang="en-US" sz="1000" dirty="0" err="1"/>
              <a:t>Microgrids</a:t>
            </a:r>
            <a:r>
              <a:rPr lang="en-US" sz="1000" dirty="0"/>
              <a:t>: Exploring the Possibilities of the IIT-</a:t>
            </a:r>
            <a:r>
              <a:rPr lang="en-US" sz="1000" dirty="0" err="1"/>
              <a:t>Bronzeville</a:t>
            </a:r>
            <a:r>
              <a:rPr lang="en-US" sz="1000" dirty="0"/>
              <a:t> Grid," in </a:t>
            </a:r>
            <a:r>
              <a:rPr lang="en-US" sz="1000" i="1" dirty="0"/>
              <a:t>IEEE Power and Energy Magazine</a:t>
            </a:r>
            <a:r>
              <a:rPr lang="en-US" sz="1000" dirty="0"/>
              <a:t>, vol. 15, no. 4, pp. 63-71, July-Aug. 2017.</a:t>
            </a:r>
          </a:p>
        </p:txBody>
      </p:sp>
      <p:sp>
        <p:nvSpPr>
          <p:cNvPr id="8" name="Title 1"/>
          <p:cNvSpPr txBox="1">
            <a:spLocks/>
          </p:cNvSpPr>
          <p:nvPr/>
        </p:nvSpPr>
        <p:spPr bwMode="auto">
          <a:xfrm>
            <a:off x="27432" y="71983"/>
            <a:ext cx="8534400" cy="5175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smtClean="0">
                <a:latin typeface="Times New Roman" panose="02020603050405020304" pitchFamily="18" charset="0"/>
                <a:cs typeface="Times New Roman" panose="02020603050405020304" pitchFamily="18" charset="0"/>
              </a:rPr>
              <a:t>Case Study: </a:t>
            </a:r>
            <a:r>
              <a:rPr lang="en-US" sz="2400" dirty="0">
                <a:latin typeface="Times New Roman" panose="02020603050405020304" pitchFamily="18" charset="0"/>
                <a:cs typeface="Times New Roman" panose="02020603050405020304" pitchFamily="18" charset="0"/>
              </a:rPr>
              <a:t>IIT-</a:t>
            </a:r>
            <a:r>
              <a:rPr lang="en-US" sz="2400" dirty="0" err="1">
                <a:latin typeface="Times New Roman" panose="02020603050405020304" pitchFamily="18" charset="0"/>
                <a:cs typeface="Times New Roman" panose="02020603050405020304" pitchFamily="18" charset="0"/>
              </a:rPr>
              <a:t>Bronzeville</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Networked MGs</a:t>
            </a:r>
            <a:endParaRPr lang="en-US" sz="2400" kern="0" dirty="0">
              <a:latin typeface="Times New Roman" panose="02020603050405020304" pitchFamily="18" charset="0"/>
              <a:cs typeface="Times New Roman" panose="02020603050405020304" pitchFamily="18" charset="0"/>
            </a:endParaRPr>
          </a:p>
        </p:txBody>
      </p:sp>
      <p:sp>
        <p:nvSpPr>
          <p:cNvPr id="9" name="Rectangle 8"/>
          <p:cNvSpPr/>
          <p:nvPr/>
        </p:nvSpPr>
        <p:spPr>
          <a:xfrm>
            <a:off x="571500" y="1869539"/>
            <a:ext cx="8305800" cy="3600986"/>
          </a:xfrm>
          <a:prstGeom prst="rect">
            <a:avLst/>
          </a:prstGeom>
        </p:spPr>
        <p:txBody>
          <a:bodyPr wrap="square">
            <a:spAutoFit/>
          </a:bodyPr>
          <a:lstStyle/>
          <a:p>
            <a:r>
              <a:rPr lang="en-US" sz="2000" dirty="0"/>
              <a:t>Phase I </a:t>
            </a:r>
            <a:endParaRPr lang="en-US" sz="2000" dirty="0" smtClean="0"/>
          </a:p>
          <a:p>
            <a:r>
              <a:rPr lang="en-US" sz="2000" dirty="0" smtClean="0"/>
              <a:t>• </a:t>
            </a:r>
            <a:r>
              <a:rPr lang="en-US" sz="2000" dirty="0"/>
              <a:t>~ 362 customers </a:t>
            </a:r>
            <a:endParaRPr lang="en-US" sz="2000" dirty="0" smtClean="0"/>
          </a:p>
          <a:p>
            <a:r>
              <a:rPr lang="en-US" sz="2000" dirty="0" smtClean="0"/>
              <a:t>• </a:t>
            </a:r>
            <a:r>
              <a:rPr lang="en-US" sz="2000" dirty="0"/>
              <a:t>2.5 MW of load </a:t>
            </a:r>
            <a:endParaRPr lang="en-US" sz="2000" dirty="0" smtClean="0"/>
          </a:p>
          <a:p>
            <a:r>
              <a:rPr lang="en-US" sz="2000" dirty="0" smtClean="0"/>
              <a:t>• </a:t>
            </a:r>
            <a:r>
              <a:rPr lang="en-US" sz="2000" dirty="0"/>
              <a:t>Battery storage and solar PV </a:t>
            </a:r>
            <a:endParaRPr lang="en-US" sz="2000" dirty="0" smtClean="0"/>
          </a:p>
          <a:p>
            <a:r>
              <a:rPr lang="en-US" sz="2000" dirty="0" smtClean="0"/>
              <a:t>• </a:t>
            </a:r>
            <a:r>
              <a:rPr lang="en-US" sz="2000" dirty="0"/>
              <a:t>Mobile generation used for testing purposes </a:t>
            </a:r>
            <a:endParaRPr lang="en-US" sz="2000" dirty="0" smtClean="0"/>
          </a:p>
          <a:p>
            <a:endParaRPr lang="en-US" sz="2000" dirty="0"/>
          </a:p>
          <a:p>
            <a:r>
              <a:rPr lang="en-US" sz="2000" dirty="0" smtClean="0"/>
              <a:t>Phase </a:t>
            </a:r>
            <a:r>
              <a:rPr lang="en-US" sz="2000" dirty="0"/>
              <a:t>II </a:t>
            </a:r>
            <a:endParaRPr lang="en-US" sz="2000" dirty="0" smtClean="0"/>
          </a:p>
          <a:p>
            <a:r>
              <a:rPr lang="en-US" sz="2000" dirty="0" smtClean="0"/>
              <a:t>• </a:t>
            </a:r>
            <a:r>
              <a:rPr lang="en-US" sz="2000" dirty="0"/>
              <a:t>~ 748 customers in total </a:t>
            </a:r>
            <a:endParaRPr lang="en-US" sz="2000" dirty="0" smtClean="0"/>
          </a:p>
          <a:p>
            <a:r>
              <a:rPr lang="en-US" sz="2000" dirty="0" smtClean="0"/>
              <a:t>• </a:t>
            </a:r>
            <a:r>
              <a:rPr lang="en-US" sz="2000" dirty="0"/>
              <a:t>5.2 incremental MW of load </a:t>
            </a:r>
            <a:endParaRPr lang="en-US" sz="2000" dirty="0" smtClean="0"/>
          </a:p>
          <a:p>
            <a:r>
              <a:rPr lang="en-US" sz="2000" dirty="0" smtClean="0"/>
              <a:t>• </a:t>
            </a:r>
            <a:r>
              <a:rPr lang="en-US" sz="2000" dirty="0"/>
              <a:t>Sufficient DER to meet the load </a:t>
            </a:r>
            <a:endParaRPr lang="en-US" sz="2000" dirty="0" smtClean="0"/>
          </a:p>
          <a:p>
            <a:r>
              <a:rPr lang="en-US" sz="2000" dirty="0" smtClean="0"/>
              <a:t>• </a:t>
            </a:r>
            <a:r>
              <a:rPr lang="en-US" sz="2000" dirty="0"/>
              <a:t>Connected with the IIT </a:t>
            </a:r>
            <a:r>
              <a:rPr lang="en-US" sz="2000" dirty="0" smtClean="0"/>
              <a:t>MG </a:t>
            </a:r>
            <a:r>
              <a:rPr lang="en-US" sz="2000" dirty="0"/>
              <a:t>to form a </a:t>
            </a:r>
            <a:r>
              <a:rPr lang="en-US" sz="2000" dirty="0" smtClean="0"/>
              <a:t>MG </a:t>
            </a:r>
            <a:r>
              <a:rPr lang="en-US" sz="2000" dirty="0"/>
              <a:t>cluster </a:t>
            </a:r>
          </a:p>
        </p:txBody>
      </p:sp>
      <p:sp>
        <p:nvSpPr>
          <p:cNvPr id="10" name="Rectangle 9"/>
          <p:cNvSpPr/>
          <p:nvPr/>
        </p:nvSpPr>
        <p:spPr>
          <a:xfrm>
            <a:off x="304800" y="686144"/>
            <a:ext cx="8839200" cy="1015663"/>
          </a:xfrm>
          <a:prstGeom prst="rect">
            <a:avLst/>
          </a:prstGeom>
        </p:spPr>
        <p:txBody>
          <a:bodyPr wrap="square">
            <a:spAutoFit/>
          </a:bodyPr>
          <a:lstStyle/>
          <a:p>
            <a:pPr algn="just"/>
            <a:r>
              <a:rPr lang="en-US" sz="2000" dirty="0"/>
              <a:t>The </a:t>
            </a:r>
            <a:r>
              <a:rPr lang="en-US" sz="2000" dirty="0" err="1" smtClean="0"/>
              <a:t>Bronzeville</a:t>
            </a:r>
            <a:r>
              <a:rPr lang="en-US" sz="2000" dirty="0" smtClean="0"/>
              <a:t> community MG [13] is </a:t>
            </a:r>
            <a:r>
              <a:rPr lang="en-US" sz="2000" dirty="0"/>
              <a:t>adjacent to an existing </a:t>
            </a:r>
            <a:r>
              <a:rPr lang="en-US" sz="2000" dirty="0" smtClean="0"/>
              <a:t>MG on </a:t>
            </a:r>
            <a:r>
              <a:rPr lang="en-US" sz="2000" dirty="0"/>
              <a:t>the campus of the Illinois Institute of </a:t>
            </a:r>
            <a:r>
              <a:rPr lang="en-US" sz="2000" dirty="0" smtClean="0"/>
              <a:t>Technology, </a:t>
            </a:r>
            <a:r>
              <a:rPr lang="en-US" sz="2000" dirty="0"/>
              <a:t>which owns, manages, and operates its electric distribution system. </a:t>
            </a:r>
          </a:p>
        </p:txBody>
      </p:sp>
    </p:spTree>
    <p:extLst>
      <p:ext uri="{BB962C8B-B14F-4D97-AF65-F5344CB8AC3E}">
        <p14:creationId xmlns:p14="http://schemas.microsoft.com/office/powerpoint/2010/main" val="2385881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95"/>
            <a:ext cx="7772400" cy="533400"/>
          </a:xfrm>
        </p:spPr>
        <p:txBody>
          <a:bodyPr/>
          <a:lstStyle/>
          <a:p>
            <a:r>
              <a:rPr lang="en-US" sz="2400" dirty="0" smtClean="0">
                <a:latin typeface="Times New Roman" panose="02020603050405020304" pitchFamily="18" charset="0"/>
                <a:cs typeface="Times New Roman" panose="02020603050405020304" pitchFamily="18" charset="0"/>
              </a:rPr>
              <a:t>MG Configuration</a:t>
            </a:r>
            <a:endParaRPr lang="en-US" sz="24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7</a:t>
            </a:fld>
            <a:endParaRPr lang="en-US" dirty="0"/>
          </a:p>
        </p:txBody>
      </p:sp>
      <p:sp>
        <p:nvSpPr>
          <p:cNvPr id="5" name="Text Placeholder 4"/>
          <p:cNvSpPr>
            <a:spLocks noGrp="1"/>
          </p:cNvSpPr>
          <p:nvPr>
            <p:ph type="body" sz="quarter" idx="10"/>
          </p:nvPr>
        </p:nvSpPr>
        <p:spPr/>
        <p:txBody>
          <a:bodyPr/>
          <a:lstStyle/>
          <a:p>
            <a:endParaRPr lang="en-US"/>
          </a:p>
        </p:txBody>
      </p:sp>
      <p:sp>
        <p:nvSpPr>
          <p:cNvPr id="6" name="Rectangle 5"/>
          <p:cNvSpPr/>
          <p:nvPr/>
        </p:nvSpPr>
        <p:spPr>
          <a:xfrm>
            <a:off x="-12107" y="5869076"/>
            <a:ext cx="9144000" cy="246221"/>
          </a:xfrm>
          <a:prstGeom prst="rect">
            <a:avLst/>
          </a:prstGeom>
        </p:spPr>
        <p:txBody>
          <a:bodyPr wrap="square">
            <a:spAutoFit/>
          </a:bodyPr>
          <a:lstStyle/>
          <a:p>
            <a:pPr algn="just"/>
            <a:r>
              <a:rPr lang="en-US" sz="1000" dirty="0" smtClean="0"/>
              <a:t>[2] </a:t>
            </a:r>
            <a:r>
              <a:rPr lang="en-US" sz="1000" dirty="0">
                <a:latin typeface="Times" panose="02020603050405020304" pitchFamily="18" charset="0"/>
                <a:cs typeface="Times" panose="02020603050405020304" pitchFamily="18" charset="0"/>
              </a:rPr>
              <a:t>Series, I. R. E. "</a:t>
            </a:r>
            <a:r>
              <a:rPr lang="en-US" sz="1000" dirty="0" err="1">
                <a:latin typeface="Times" panose="02020603050405020304" pitchFamily="18" charset="0"/>
                <a:cs typeface="Times" panose="02020603050405020304" pitchFamily="18" charset="0"/>
              </a:rPr>
              <a:t>Microgrids</a:t>
            </a:r>
            <a:r>
              <a:rPr lang="en-US" sz="1000" dirty="0">
                <a:latin typeface="Times" panose="02020603050405020304" pitchFamily="18" charset="0"/>
                <a:cs typeface="Times" panose="02020603050405020304" pitchFamily="18" charset="0"/>
              </a:rPr>
              <a:t> and active distribution networks." </a:t>
            </a:r>
            <a:r>
              <a:rPr lang="en-US" sz="1000" i="1" dirty="0">
                <a:latin typeface="Times" panose="02020603050405020304" pitchFamily="18" charset="0"/>
                <a:cs typeface="Times" panose="02020603050405020304" pitchFamily="18" charset="0"/>
              </a:rPr>
              <a:t>The Institution of Engineering and </a:t>
            </a:r>
            <a:r>
              <a:rPr lang="en-US" sz="1000" i="1" dirty="0" smtClean="0">
                <a:latin typeface="Times" panose="02020603050405020304" pitchFamily="18" charset="0"/>
                <a:cs typeface="Times" panose="02020603050405020304" pitchFamily="18" charset="0"/>
              </a:rPr>
              <a:t>Technology</a:t>
            </a:r>
            <a:r>
              <a:rPr lang="en-US" sz="1000" dirty="0" smtClean="0">
                <a:latin typeface="Times" panose="02020603050405020304" pitchFamily="18" charset="0"/>
                <a:cs typeface="Times" panose="02020603050405020304" pitchFamily="18" charset="0"/>
              </a:rPr>
              <a:t>, 2009</a:t>
            </a:r>
            <a:endParaRPr lang="en-US" sz="1000" dirty="0">
              <a:latin typeface="Times" panose="02020603050405020304" pitchFamily="18" charset="0"/>
              <a:cs typeface="Times" panose="02020603050405020304" pitchFamily="18" charset="0"/>
            </a:endParaRPr>
          </a:p>
        </p:txBody>
      </p:sp>
      <p:sp>
        <p:nvSpPr>
          <p:cNvPr id="3" name="Rectangle 2"/>
          <p:cNvSpPr/>
          <p:nvPr/>
        </p:nvSpPr>
        <p:spPr>
          <a:xfrm>
            <a:off x="76200" y="553995"/>
            <a:ext cx="8610600" cy="4154984"/>
          </a:xfrm>
          <a:prstGeom prst="rect">
            <a:avLst/>
          </a:prstGeom>
        </p:spPr>
        <p:txBody>
          <a:bodyPr wrap="square">
            <a:spAutoFit/>
          </a:bodyPr>
          <a:lstStyle/>
          <a:p>
            <a:pPr marL="342900" indent="-342900" algn="just">
              <a:buFont typeface="Arial" panose="020B0604020202020204" pitchFamily="34" charset="0"/>
              <a:buChar char="•"/>
            </a:pPr>
            <a:r>
              <a:rPr lang="en-US" dirty="0" smtClean="0">
                <a:latin typeface="Times" panose="02020603050405020304" pitchFamily="18" charset="0"/>
                <a:cs typeface="Times" panose="02020603050405020304" pitchFamily="18" charset="0"/>
              </a:rPr>
              <a:t>A MG </a:t>
            </a:r>
            <a:r>
              <a:rPr lang="en-US" dirty="0">
                <a:latin typeface="Times" panose="02020603050405020304" pitchFamily="18" charset="0"/>
                <a:cs typeface="Times" panose="02020603050405020304" pitchFamily="18" charset="0"/>
              </a:rPr>
              <a:t>is coupled with the main </a:t>
            </a:r>
            <a:r>
              <a:rPr lang="en-US" dirty="0" smtClean="0">
                <a:latin typeface="Times" panose="02020603050405020304" pitchFamily="18" charset="0"/>
                <a:cs typeface="Times" panose="02020603050405020304" pitchFamily="18" charset="0"/>
              </a:rPr>
              <a:t>utility grid (denoted </a:t>
            </a:r>
            <a:r>
              <a:rPr lang="en-US" dirty="0">
                <a:latin typeface="Times" panose="02020603050405020304" pitchFamily="18" charset="0"/>
                <a:cs typeface="Times" panose="02020603050405020304" pitchFamily="18" charset="0"/>
              </a:rPr>
              <a:t>as ‘main grid’) through the PCC </a:t>
            </a:r>
            <a:r>
              <a:rPr lang="en-US" dirty="0" smtClean="0">
                <a:latin typeface="Times" panose="02020603050405020304" pitchFamily="18" charset="0"/>
                <a:cs typeface="Times" panose="02020603050405020304" pitchFamily="18" charset="0"/>
              </a:rPr>
              <a:t>circuit breaker.</a:t>
            </a:r>
          </a:p>
          <a:p>
            <a:pPr algn="just"/>
            <a:endParaRPr lang="en-US" dirty="0">
              <a:latin typeface="Times" panose="02020603050405020304" pitchFamily="18" charset="0"/>
              <a:cs typeface="Times" panose="02020603050405020304" pitchFamily="18" charset="0"/>
            </a:endParaRPr>
          </a:p>
          <a:p>
            <a:pPr marL="342900" indent="-342900" algn="just">
              <a:buFont typeface="Arial" panose="020B0604020202020204" pitchFamily="34" charset="0"/>
              <a:buChar char="•"/>
            </a:pPr>
            <a:r>
              <a:rPr lang="en-US" dirty="0" smtClean="0">
                <a:latin typeface="Times" panose="02020603050405020304" pitchFamily="18" charset="0"/>
                <a:cs typeface="Times" panose="02020603050405020304" pitchFamily="18" charset="0"/>
              </a:rPr>
              <a:t>A MG </a:t>
            </a:r>
            <a:r>
              <a:rPr lang="en-US" dirty="0">
                <a:latin typeface="Times" panose="02020603050405020304" pitchFamily="18" charset="0"/>
                <a:cs typeface="Times" panose="02020603050405020304" pitchFamily="18" charset="0"/>
              </a:rPr>
              <a:t>is operated in two modes: (1) grid-connected and (2) </a:t>
            </a:r>
            <a:r>
              <a:rPr lang="en-US" dirty="0" smtClean="0">
                <a:latin typeface="Times" panose="02020603050405020304" pitchFamily="18" charset="0"/>
                <a:cs typeface="Times" panose="02020603050405020304" pitchFamily="18" charset="0"/>
              </a:rPr>
              <a:t>standalone [2].</a:t>
            </a:r>
          </a:p>
          <a:p>
            <a:pPr marL="800100" lvl="1" indent="-342900" algn="just">
              <a:buFont typeface="Arial" panose="020B0604020202020204" pitchFamily="34" charset="0"/>
              <a:buChar char="•"/>
            </a:pPr>
            <a:r>
              <a:rPr lang="en-US" dirty="0" smtClean="0">
                <a:latin typeface="Times" panose="02020603050405020304" pitchFamily="18" charset="0"/>
                <a:cs typeface="Times" panose="02020603050405020304" pitchFamily="18" charset="0"/>
              </a:rPr>
              <a:t>In </a:t>
            </a:r>
            <a:r>
              <a:rPr lang="en-US" dirty="0">
                <a:latin typeface="Times" panose="02020603050405020304" pitchFamily="18" charset="0"/>
                <a:cs typeface="Times" panose="02020603050405020304" pitchFamily="18" charset="0"/>
              </a:rPr>
              <a:t>grid-connected mode, </a:t>
            </a:r>
            <a:r>
              <a:rPr lang="en-US" dirty="0" smtClean="0">
                <a:latin typeface="Times" panose="02020603050405020304" pitchFamily="18" charset="0"/>
                <a:cs typeface="Times" panose="02020603050405020304" pitchFamily="18" charset="0"/>
              </a:rPr>
              <a:t>a MG </a:t>
            </a:r>
            <a:r>
              <a:rPr lang="en-US" dirty="0">
                <a:latin typeface="Times" panose="02020603050405020304" pitchFamily="18" charset="0"/>
                <a:cs typeface="Times" panose="02020603050405020304" pitchFamily="18" charset="0"/>
              </a:rPr>
              <a:t>remains connected to the main </a:t>
            </a:r>
            <a:r>
              <a:rPr lang="en-US" dirty="0" smtClean="0">
                <a:latin typeface="Times" panose="02020603050405020304" pitchFamily="18" charset="0"/>
                <a:cs typeface="Times" panose="02020603050405020304" pitchFamily="18" charset="0"/>
              </a:rPr>
              <a:t>grid either </a:t>
            </a:r>
            <a:r>
              <a:rPr lang="en-US" dirty="0">
                <a:latin typeface="Times" panose="02020603050405020304" pitchFamily="18" charset="0"/>
                <a:cs typeface="Times" panose="02020603050405020304" pitchFamily="18" charset="0"/>
              </a:rPr>
              <a:t>totally or partially, and imports or exports power from or to the main grid</a:t>
            </a:r>
            <a:r>
              <a:rPr lang="en-US" dirty="0" smtClean="0">
                <a:latin typeface="Times" panose="02020603050405020304" pitchFamily="18" charset="0"/>
                <a:cs typeface="Times" panose="02020603050405020304" pitchFamily="18" charset="0"/>
              </a:rPr>
              <a:t>.</a:t>
            </a:r>
          </a:p>
          <a:p>
            <a:pPr marL="800100" lvl="1" indent="-342900" algn="just">
              <a:buFont typeface="Arial" panose="020B0604020202020204" pitchFamily="34" charset="0"/>
              <a:buChar char="•"/>
            </a:pPr>
            <a:r>
              <a:rPr lang="en-US" dirty="0" smtClean="0">
                <a:latin typeface="Times" panose="02020603050405020304" pitchFamily="18" charset="0"/>
                <a:cs typeface="Times" panose="02020603050405020304" pitchFamily="18" charset="0"/>
              </a:rPr>
              <a:t>In case of any disturbance in the main gird, the MG switches over to stand-alone mode while still feeding power to the priority loads. </a:t>
            </a:r>
            <a:endParaRPr lang="en-US"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28777429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70</a:t>
            </a:fld>
            <a:endParaRPr lang="en-US" dirty="0"/>
          </a:p>
        </p:txBody>
      </p:sp>
      <p:sp>
        <p:nvSpPr>
          <p:cNvPr id="5" name="Text Placeholder 4"/>
          <p:cNvSpPr>
            <a:spLocks noGrp="1"/>
          </p:cNvSpPr>
          <p:nvPr>
            <p:ph type="body" sz="quarter" idx="10"/>
          </p:nvPr>
        </p:nvSpPr>
        <p:spPr/>
        <p:txBody>
          <a:bodyPr/>
          <a:lstStyle/>
          <a:p>
            <a:endParaRPr lang="en-US"/>
          </a:p>
        </p:txBody>
      </p:sp>
      <p:sp>
        <p:nvSpPr>
          <p:cNvPr id="3" name="Rectangle 2"/>
          <p:cNvSpPr/>
          <p:nvPr/>
        </p:nvSpPr>
        <p:spPr>
          <a:xfrm>
            <a:off x="204387" y="5731219"/>
            <a:ext cx="8458200" cy="400110"/>
          </a:xfrm>
          <a:prstGeom prst="rect">
            <a:avLst/>
          </a:prstGeom>
        </p:spPr>
        <p:txBody>
          <a:bodyPr wrap="square">
            <a:spAutoFit/>
          </a:bodyPr>
          <a:lstStyle/>
          <a:p>
            <a:pPr algn="just"/>
            <a:r>
              <a:rPr lang="en-US" sz="1000" dirty="0"/>
              <a:t>[</a:t>
            </a:r>
            <a:r>
              <a:rPr lang="en-US" sz="1000" dirty="0" smtClean="0"/>
              <a:t>13] </a:t>
            </a:r>
            <a:r>
              <a:rPr lang="en-US" sz="1000" dirty="0"/>
              <a:t>M. </a:t>
            </a:r>
            <a:r>
              <a:rPr lang="en-US" sz="1000" dirty="0" err="1"/>
              <a:t>Shahidehpour</a:t>
            </a:r>
            <a:r>
              <a:rPr lang="en-US" sz="1000" dirty="0"/>
              <a:t>, Z. Li, S. </a:t>
            </a:r>
            <a:r>
              <a:rPr lang="en-US" sz="1000" dirty="0" err="1"/>
              <a:t>Bahramirad</a:t>
            </a:r>
            <a:r>
              <a:rPr lang="en-US" sz="1000" dirty="0"/>
              <a:t>, Z. Li and W. Tian, "Networked </a:t>
            </a:r>
            <a:r>
              <a:rPr lang="en-US" sz="1000" dirty="0" err="1"/>
              <a:t>Microgrids</a:t>
            </a:r>
            <a:r>
              <a:rPr lang="en-US" sz="1000" dirty="0"/>
              <a:t>: Exploring the Possibilities of the IIT-</a:t>
            </a:r>
            <a:r>
              <a:rPr lang="en-US" sz="1000" dirty="0" err="1"/>
              <a:t>Bronzeville</a:t>
            </a:r>
            <a:r>
              <a:rPr lang="en-US" sz="1000" dirty="0"/>
              <a:t> Grid," in </a:t>
            </a:r>
            <a:r>
              <a:rPr lang="en-US" sz="1000" i="1" dirty="0"/>
              <a:t>IEEE Power and Energy Magazine</a:t>
            </a:r>
            <a:r>
              <a:rPr lang="en-US" sz="1000" dirty="0"/>
              <a:t>, vol. 15, no. 4, pp. 63-71, July-Aug. 2017.</a:t>
            </a:r>
          </a:p>
        </p:txBody>
      </p:sp>
      <p:sp>
        <p:nvSpPr>
          <p:cNvPr id="8" name="Title 1"/>
          <p:cNvSpPr txBox="1">
            <a:spLocks/>
          </p:cNvSpPr>
          <p:nvPr/>
        </p:nvSpPr>
        <p:spPr bwMode="auto">
          <a:xfrm>
            <a:off x="0" y="25079"/>
            <a:ext cx="8534400" cy="5175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smtClean="0">
                <a:latin typeface="Times New Roman" panose="02020603050405020304" pitchFamily="18" charset="0"/>
                <a:cs typeface="Times New Roman" panose="02020603050405020304" pitchFamily="18" charset="0"/>
              </a:rPr>
              <a:t>Case Study: </a:t>
            </a:r>
            <a:r>
              <a:rPr lang="en-US" sz="2400" dirty="0">
                <a:latin typeface="Times New Roman" panose="02020603050405020304" pitchFamily="18" charset="0"/>
                <a:cs typeface="Times New Roman" panose="02020603050405020304" pitchFamily="18" charset="0"/>
              </a:rPr>
              <a:t>IIT-</a:t>
            </a:r>
            <a:r>
              <a:rPr lang="en-US" sz="2400" dirty="0" err="1">
                <a:latin typeface="Times New Roman" panose="02020603050405020304" pitchFamily="18" charset="0"/>
                <a:cs typeface="Times New Roman" panose="02020603050405020304" pitchFamily="18" charset="0"/>
              </a:rPr>
              <a:t>Bronzeville</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Networked MGs</a:t>
            </a:r>
            <a:endParaRPr lang="en-US" sz="2400" kern="0" dirty="0">
              <a:latin typeface="Times New Roman" panose="02020603050405020304" pitchFamily="18" charset="0"/>
              <a:cs typeface="Times New Roman" panose="02020603050405020304" pitchFamily="18" charset="0"/>
            </a:endParaRPr>
          </a:p>
        </p:txBody>
      </p:sp>
      <p:sp>
        <p:nvSpPr>
          <p:cNvPr id="2" name="Rectangle 1"/>
          <p:cNvSpPr/>
          <p:nvPr/>
        </p:nvSpPr>
        <p:spPr>
          <a:xfrm>
            <a:off x="251389" y="722464"/>
            <a:ext cx="8534400" cy="1015663"/>
          </a:xfrm>
          <a:prstGeom prst="rect">
            <a:avLst/>
          </a:prstGeom>
        </p:spPr>
        <p:txBody>
          <a:bodyPr wrap="square">
            <a:spAutoFit/>
          </a:bodyPr>
          <a:lstStyle/>
          <a:p>
            <a:pPr algn="just"/>
            <a:r>
              <a:rPr lang="en-US" sz="2000" dirty="0"/>
              <a:t>To explore the possibility and benefits of networking </a:t>
            </a:r>
            <a:r>
              <a:rPr lang="en-US" sz="2000" dirty="0" smtClean="0"/>
              <a:t>MGs</a:t>
            </a:r>
            <a:r>
              <a:rPr lang="en-US" sz="2000" dirty="0"/>
              <a:t>, two adjacent </a:t>
            </a:r>
            <a:r>
              <a:rPr lang="en-US" sz="2000" dirty="0" smtClean="0"/>
              <a:t>MGs, IIT campus MG (ICM</a:t>
            </a:r>
            <a:r>
              <a:rPr lang="en-US" sz="2000" dirty="0"/>
              <a:t>) </a:t>
            </a:r>
            <a:r>
              <a:rPr lang="en-US" sz="2000" dirty="0" smtClean="0"/>
              <a:t>and </a:t>
            </a:r>
            <a:r>
              <a:rPr lang="en-US" sz="2000" dirty="0" err="1" smtClean="0"/>
              <a:t>Bronzeville</a:t>
            </a:r>
            <a:r>
              <a:rPr lang="en-US" sz="2000" dirty="0" smtClean="0"/>
              <a:t> community MG </a:t>
            </a:r>
            <a:r>
              <a:rPr lang="en-US" sz="2000" dirty="0"/>
              <a:t>(BCM) </a:t>
            </a:r>
            <a:r>
              <a:rPr lang="en-US" sz="2000" dirty="0" smtClean="0"/>
              <a:t>are physically </a:t>
            </a:r>
            <a:r>
              <a:rPr lang="en-US" sz="2000" dirty="0"/>
              <a:t>tied together. </a:t>
            </a:r>
          </a:p>
        </p:txBody>
      </p:sp>
      <p:pic>
        <p:nvPicPr>
          <p:cNvPr id="6" name="Picture 5"/>
          <p:cNvPicPr>
            <a:picLocks noChangeAspect="1"/>
          </p:cNvPicPr>
          <p:nvPr/>
        </p:nvPicPr>
        <p:blipFill>
          <a:blip r:embed="rId2"/>
          <a:stretch>
            <a:fillRect/>
          </a:stretch>
        </p:blipFill>
        <p:spPr>
          <a:xfrm>
            <a:off x="1752600" y="1752600"/>
            <a:ext cx="5629275" cy="3497206"/>
          </a:xfrm>
          <a:prstGeom prst="rect">
            <a:avLst/>
          </a:prstGeom>
        </p:spPr>
      </p:pic>
      <p:sp>
        <p:nvSpPr>
          <p:cNvPr id="10" name="TextBox 9"/>
          <p:cNvSpPr txBox="1"/>
          <p:nvPr/>
        </p:nvSpPr>
        <p:spPr>
          <a:xfrm>
            <a:off x="2094175" y="5315163"/>
            <a:ext cx="4848828" cy="276999"/>
          </a:xfrm>
          <a:prstGeom prst="rect">
            <a:avLst/>
          </a:prstGeom>
          <a:noFill/>
        </p:spPr>
        <p:txBody>
          <a:bodyPr wrap="none" rtlCol="0">
            <a:spAutoFit/>
          </a:bodyPr>
          <a:lstStyle/>
          <a:p>
            <a:r>
              <a:rPr lang="en-US" sz="1200" dirty="0" smtClean="0"/>
              <a:t>Fig. 28 A conceptual integration of the IIT-</a:t>
            </a:r>
            <a:r>
              <a:rPr lang="en-US" sz="1200" dirty="0" err="1" smtClean="0"/>
              <a:t>Bronzeville</a:t>
            </a:r>
            <a:r>
              <a:rPr lang="en-US" sz="1200" dirty="0" smtClean="0"/>
              <a:t> networked MGs </a:t>
            </a:r>
            <a:r>
              <a:rPr lang="en-US" sz="1200" dirty="0" smtClean="0">
                <a:latin typeface="Times New Roman" panose="02020603050405020304" pitchFamily="18" charset="0"/>
                <a:cs typeface="Times New Roman" panose="02020603050405020304" pitchFamily="18" charset="0"/>
              </a:rPr>
              <a:t>[13]</a:t>
            </a:r>
            <a:endParaRPr lang="en-US" sz="1200" dirty="0"/>
          </a:p>
        </p:txBody>
      </p:sp>
    </p:spTree>
    <p:extLst>
      <p:ext uri="{BB962C8B-B14F-4D97-AF65-F5344CB8AC3E}">
        <p14:creationId xmlns:p14="http://schemas.microsoft.com/office/powerpoint/2010/main" val="255672012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71</a:t>
            </a:fld>
            <a:endParaRPr lang="en-US" dirty="0"/>
          </a:p>
        </p:txBody>
      </p:sp>
      <p:sp>
        <p:nvSpPr>
          <p:cNvPr id="5" name="Text Placeholder 4"/>
          <p:cNvSpPr>
            <a:spLocks noGrp="1"/>
          </p:cNvSpPr>
          <p:nvPr>
            <p:ph type="body" sz="quarter" idx="10"/>
          </p:nvPr>
        </p:nvSpPr>
        <p:spPr/>
        <p:txBody>
          <a:bodyPr/>
          <a:lstStyle/>
          <a:p>
            <a:endParaRPr lang="en-US"/>
          </a:p>
        </p:txBody>
      </p:sp>
      <p:sp>
        <p:nvSpPr>
          <p:cNvPr id="3" name="Rectangle 2"/>
          <p:cNvSpPr/>
          <p:nvPr/>
        </p:nvSpPr>
        <p:spPr>
          <a:xfrm>
            <a:off x="204387" y="5731219"/>
            <a:ext cx="8458200" cy="400110"/>
          </a:xfrm>
          <a:prstGeom prst="rect">
            <a:avLst/>
          </a:prstGeom>
        </p:spPr>
        <p:txBody>
          <a:bodyPr wrap="square">
            <a:spAutoFit/>
          </a:bodyPr>
          <a:lstStyle/>
          <a:p>
            <a:pPr algn="just"/>
            <a:r>
              <a:rPr lang="en-US" sz="1000" dirty="0"/>
              <a:t>[</a:t>
            </a:r>
            <a:r>
              <a:rPr lang="en-US" sz="1000" dirty="0" smtClean="0"/>
              <a:t>13] </a:t>
            </a:r>
            <a:r>
              <a:rPr lang="en-US" sz="1000" dirty="0"/>
              <a:t>M. </a:t>
            </a:r>
            <a:r>
              <a:rPr lang="en-US" sz="1000" dirty="0" err="1"/>
              <a:t>Shahidehpour</a:t>
            </a:r>
            <a:r>
              <a:rPr lang="en-US" sz="1000" dirty="0"/>
              <a:t>, Z. Li, S. </a:t>
            </a:r>
            <a:r>
              <a:rPr lang="en-US" sz="1000" dirty="0" err="1"/>
              <a:t>Bahramirad</a:t>
            </a:r>
            <a:r>
              <a:rPr lang="en-US" sz="1000" dirty="0"/>
              <a:t>, Z. Li and W. Tian, "Networked </a:t>
            </a:r>
            <a:r>
              <a:rPr lang="en-US" sz="1000" dirty="0" err="1"/>
              <a:t>Microgrids</a:t>
            </a:r>
            <a:r>
              <a:rPr lang="en-US" sz="1000" dirty="0"/>
              <a:t>: Exploring the Possibilities of the IIT-</a:t>
            </a:r>
            <a:r>
              <a:rPr lang="en-US" sz="1000" dirty="0" err="1"/>
              <a:t>Bronzeville</a:t>
            </a:r>
            <a:r>
              <a:rPr lang="en-US" sz="1000" dirty="0"/>
              <a:t> Grid," in </a:t>
            </a:r>
            <a:r>
              <a:rPr lang="en-US" sz="1000" i="1" dirty="0"/>
              <a:t>IEEE Power and Energy Magazine</a:t>
            </a:r>
            <a:r>
              <a:rPr lang="en-US" sz="1000" dirty="0"/>
              <a:t>, vol. 15, no. 4, pp. 63-71, July-Aug. 2017.</a:t>
            </a:r>
          </a:p>
        </p:txBody>
      </p:sp>
      <p:sp>
        <p:nvSpPr>
          <p:cNvPr id="8" name="Title 1"/>
          <p:cNvSpPr txBox="1">
            <a:spLocks/>
          </p:cNvSpPr>
          <p:nvPr/>
        </p:nvSpPr>
        <p:spPr bwMode="auto">
          <a:xfrm>
            <a:off x="0" y="63248"/>
            <a:ext cx="8534400" cy="5175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smtClean="0">
                <a:latin typeface="Times New Roman" panose="02020603050405020304" pitchFamily="18" charset="0"/>
                <a:cs typeface="Times New Roman" panose="02020603050405020304" pitchFamily="18" charset="0"/>
              </a:rPr>
              <a:t>Case Study: </a:t>
            </a:r>
            <a:r>
              <a:rPr lang="en-US" sz="2400" dirty="0">
                <a:latin typeface="Times New Roman" panose="02020603050405020304" pitchFamily="18" charset="0"/>
                <a:cs typeface="Times New Roman" panose="02020603050405020304" pitchFamily="18" charset="0"/>
              </a:rPr>
              <a:t>IIT-</a:t>
            </a:r>
            <a:r>
              <a:rPr lang="en-US" sz="2400" dirty="0" err="1">
                <a:latin typeface="Times New Roman" panose="02020603050405020304" pitchFamily="18" charset="0"/>
                <a:cs typeface="Times New Roman" panose="02020603050405020304" pitchFamily="18" charset="0"/>
              </a:rPr>
              <a:t>Bronzeville</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Networked MGs</a:t>
            </a:r>
            <a:endParaRPr lang="en-US" sz="2400" kern="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387849" y="5430115"/>
            <a:ext cx="4119782" cy="276999"/>
          </a:xfrm>
          <a:prstGeom prst="rect">
            <a:avLst/>
          </a:prstGeom>
          <a:noFill/>
        </p:spPr>
        <p:txBody>
          <a:bodyPr wrap="none" rtlCol="0">
            <a:spAutoFit/>
          </a:bodyPr>
          <a:lstStyle/>
          <a:p>
            <a:r>
              <a:rPr lang="en-US" sz="1200" dirty="0" smtClean="0"/>
              <a:t>Fig. 29 Two-layer energy management for networked MGs </a:t>
            </a:r>
            <a:r>
              <a:rPr lang="en-US" sz="1200" dirty="0" smtClean="0">
                <a:latin typeface="Times New Roman" panose="02020603050405020304" pitchFamily="18" charset="0"/>
                <a:cs typeface="Times New Roman" panose="02020603050405020304" pitchFamily="18" charset="0"/>
              </a:rPr>
              <a:t>[13]</a:t>
            </a:r>
            <a:endParaRPr lang="en-US" sz="1200" dirty="0"/>
          </a:p>
        </p:txBody>
      </p:sp>
      <p:pic>
        <p:nvPicPr>
          <p:cNvPr id="7" name="Picture 6"/>
          <p:cNvPicPr>
            <a:picLocks noChangeAspect="1"/>
          </p:cNvPicPr>
          <p:nvPr/>
        </p:nvPicPr>
        <p:blipFill>
          <a:blip r:embed="rId2"/>
          <a:stretch>
            <a:fillRect/>
          </a:stretch>
        </p:blipFill>
        <p:spPr>
          <a:xfrm>
            <a:off x="418730" y="708933"/>
            <a:ext cx="4058020" cy="4697078"/>
          </a:xfrm>
          <a:prstGeom prst="rect">
            <a:avLst/>
          </a:prstGeom>
        </p:spPr>
      </p:pic>
      <p:sp>
        <p:nvSpPr>
          <p:cNvPr id="9" name="Rectangle 8"/>
          <p:cNvSpPr/>
          <p:nvPr/>
        </p:nvSpPr>
        <p:spPr>
          <a:xfrm>
            <a:off x="4572000" y="863196"/>
            <a:ext cx="4572000" cy="3785652"/>
          </a:xfrm>
          <a:prstGeom prst="rect">
            <a:avLst/>
          </a:prstGeom>
        </p:spPr>
        <p:txBody>
          <a:bodyPr>
            <a:spAutoFit/>
          </a:bodyPr>
          <a:lstStyle/>
          <a:p>
            <a:pPr algn="just"/>
            <a:r>
              <a:rPr lang="en-US" sz="1600" dirty="0" smtClean="0"/>
              <a:t>Fig.29 </a:t>
            </a:r>
            <a:r>
              <a:rPr lang="en-US" sz="1600" dirty="0"/>
              <a:t>shows the composition of the proposed coordinated control mechanism, which is divided into two coordinated layers for facilitating the operation of the networked </a:t>
            </a:r>
            <a:r>
              <a:rPr lang="en-US" sz="1600" dirty="0" smtClean="0"/>
              <a:t>MGs.</a:t>
            </a:r>
          </a:p>
          <a:p>
            <a:pPr algn="just"/>
            <a:endParaRPr lang="en-US" sz="1600" dirty="0"/>
          </a:p>
          <a:p>
            <a:pPr marL="285750" indent="-285750" algn="just">
              <a:buFont typeface="Arial" panose="020B0604020202020204" pitchFamily="34" charset="0"/>
              <a:buChar char="•"/>
            </a:pPr>
            <a:r>
              <a:rPr lang="en-US" sz="1600" dirty="0" smtClean="0"/>
              <a:t>Upper layer: </a:t>
            </a:r>
            <a:r>
              <a:rPr lang="en-US" sz="1600" dirty="0"/>
              <a:t>the MC in the BCM determines the optimal exchange of power with the utility grid and between the two </a:t>
            </a:r>
            <a:r>
              <a:rPr lang="en-US" sz="1600" dirty="0" smtClean="0"/>
              <a:t>MGs.</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smtClean="0"/>
              <a:t>Lower layer: </a:t>
            </a:r>
            <a:r>
              <a:rPr lang="en-US" sz="1600" dirty="0"/>
              <a:t>the MC in each </a:t>
            </a:r>
            <a:r>
              <a:rPr lang="en-US" sz="1600" dirty="0" smtClean="0"/>
              <a:t>MG </a:t>
            </a:r>
            <a:r>
              <a:rPr lang="en-US" sz="1600" dirty="0"/>
              <a:t>manages operation independently for satisfying the designated power exchanges. Each MC will communicate with its </a:t>
            </a:r>
            <a:r>
              <a:rPr lang="en-US" sz="1600" dirty="0" smtClean="0"/>
              <a:t>LCs </a:t>
            </a:r>
            <a:r>
              <a:rPr lang="en-US" sz="1600" dirty="0"/>
              <a:t>in response to any changes in </a:t>
            </a:r>
            <a:r>
              <a:rPr lang="en-US" sz="1600" dirty="0" smtClean="0"/>
              <a:t>real-time </a:t>
            </a:r>
            <a:r>
              <a:rPr lang="en-US" sz="1600" dirty="0"/>
              <a:t>operating conditions to regulate </a:t>
            </a:r>
            <a:r>
              <a:rPr lang="en-US" sz="1600" dirty="0" smtClean="0"/>
              <a:t>MG </a:t>
            </a:r>
            <a:r>
              <a:rPr lang="en-US" sz="1600" dirty="0"/>
              <a:t>frequency and voltages.</a:t>
            </a:r>
          </a:p>
        </p:txBody>
      </p:sp>
    </p:spTree>
    <p:extLst>
      <p:ext uri="{BB962C8B-B14F-4D97-AF65-F5344CB8AC3E}">
        <p14:creationId xmlns:p14="http://schemas.microsoft.com/office/powerpoint/2010/main" val="336642812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72</a:t>
            </a:fld>
            <a:endParaRPr lang="en-US" dirty="0"/>
          </a:p>
        </p:txBody>
      </p:sp>
      <p:sp>
        <p:nvSpPr>
          <p:cNvPr id="19" name="Title 1"/>
          <p:cNvSpPr>
            <a:spLocks noGrp="1"/>
          </p:cNvSpPr>
          <p:nvPr>
            <p:ph type="title"/>
          </p:nvPr>
        </p:nvSpPr>
        <p:spPr>
          <a:xfrm>
            <a:off x="152400" y="76200"/>
            <a:ext cx="7747233" cy="457200"/>
          </a:xfrm>
        </p:spPr>
        <p:txBody>
          <a:bodyPr/>
          <a:lstStyle/>
          <a:p>
            <a:r>
              <a:rPr lang="en-US" sz="2800" dirty="0" smtClean="0">
                <a:latin typeface="Times New Roman" panose="02020603050405020304" pitchFamily="18" charset="0"/>
                <a:cs typeface="Times New Roman" panose="02020603050405020304" pitchFamily="18" charset="0"/>
              </a:rPr>
              <a:t>References</a:t>
            </a:r>
            <a:endParaRPr lang="en-US" sz="2800" dirty="0">
              <a:latin typeface="Times New Roman" panose="02020603050405020304" pitchFamily="18" charset="0"/>
              <a:cs typeface="Times New Roman" panose="02020603050405020304" pitchFamily="18" charset="0"/>
            </a:endParaRPr>
          </a:p>
        </p:txBody>
      </p:sp>
      <p:sp>
        <p:nvSpPr>
          <p:cNvPr id="11" name="Rectangle 10"/>
          <p:cNvSpPr/>
          <p:nvPr/>
        </p:nvSpPr>
        <p:spPr>
          <a:xfrm>
            <a:off x="152401" y="564292"/>
            <a:ext cx="8839200" cy="7201972"/>
          </a:xfrm>
          <a:prstGeom prst="rect">
            <a:avLst/>
          </a:prstGeom>
        </p:spPr>
        <p:txBody>
          <a:bodyPr wrap="square">
            <a:spAutoFit/>
          </a:bodyPr>
          <a:lstStyle/>
          <a:p>
            <a:pPr algn="just"/>
            <a:r>
              <a:rPr lang="en-US" sz="1400" dirty="0"/>
              <a:t>[1] D. E. Olivares </a:t>
            </a:r>
            <a:r>
              <a:rPr lang="en-US" sz="1400" i="1" dirty="0"/>
              <a:t>et al</a:t>
            </a:r>
            <a:r>
              <a:rPr lang="en-US" sz="1400" dirty="0"/>
              <a:t>., "Trends in Microgrid Control," in </a:t>
            </a:r>
            <a:r>
              <a:rPr lang="en-US" sz="1400" i="1" dirty="0"/>
              <a:t>IEEE Transactions on Smart Grid</a:t>
            </a:r>
            <a:r>
              <a:rPr lang="en-US" sz="1400" dirty="0"/>
              <a:t>, vol. 5, no. 4, pp. 1905-1919, July 2014.</a:t>
            </a:r>
          </a:p>
          <a:p>
            <a:pPr algn="just"/>
            <a:r>
              <a:rPr lang="en-US" sz="1400" dirty="0"/>
              <a:t>[2] </a:t>
            </a:r>
            <a:r>
              <a:rPr lang="en-US" sz="1400" dirty="0">
                <a:latin typeface="Times" panose="02020603050405020304" pitchFamily="18" charset="0"/>
                <a:cs typeface="Times" panose="02020603050405020304" pitchFamily="18" charset="0"/>
              </a:rPr>
              <a:t>Series, I. R. E. "Microgrids and active distribution networks." </a:t>
            </a:r>
            <a:r>
              <a:rPr lang="en-US" sz="1400" i="1" dirty="0">
                <a:latin typeface="Times" panose="02020603050405020304" pitchFamily="18" charset="0"/>
                <a:cs typeface="Times" panose="02020603050405020304" pitchFamily="18" charset="0"/>
              </a:rPr>
              <a:t>The Institution of Engineering and Technology</a:t>
            </a:r>
            <a:r>
              <a:rPr lang="en-US" sz="1400" dirty="0">
                <a:latin typeface="Times" panose="02020603050405020304" pitchFamily="18" charset="0"/>
                <a:cs typeface="Times" panose="02020603050405020304" pitchFamily="18" charset="0"/>
              </a:rPr>
              <a:t>, 2009</a:t>
            </a:r>
          </a:p>
          <a:p>
            <a:pPr algn="just"/>
            <a:r>
              <a:rPr lang="en-US" sz="1400" dirty="0"/>
              <a:t>[3] Z. Liang, H. Chen, X. Wang, S. Chen and C. Zhang, "A Risk-Based Uncertainty Set Optimization Method for the Energy Management of Hybrid AC/DC Microgrids with Uncertain Renewable Generation," in </a:t>
            </a:r>
            <a:r>
              <a:rPr lang="en-US" sz="1400" i="1" dirty="0"/>
              <a:t>IEEE Transactions on Smart Grid</a:t>
            </a:r>
            <a:r>
              <a:rPr lang="en-US" sz="1400" dirty="0"/>
              <a:t>, Early access.</a:t>
            </a:r>
            <a:endParaRPr lang="en-US" sz="1400" dirty="0">
              <a:latin typeface="Times" panose="02020603050405020304" pitchFamily="18" charset="0"/>
              <a:cs typeface="Times" panose="02020603050405020304" pitchFamily="18" charset="0"/>
            </a:endParaRPr>
          </a:p>
          <a:p>
            <a:pPr algn="just"/>
            <a:r>
              <a:rPr lang="en-US" sz="1400" dirty="0"/>
              <a:t>[4] Ward Bower, Dan Ton, Ross </a:t>
            </a:r>
            <a:r>
              <a:rPr lang="en-US" sz="1400" dirty="0" err="1"/>
              <a:t>Guttromson</a:t>
            </a:r>
            <a:r>
              <a:rPr lang="en-US" sz="1400" dirty="0"/>
              <a:t>, “The Advanced Micro-grid Integration and Interoperability,“ Sandia National Laboratories, </a:t>
            </a:r>
            <a:r>
              <a:rPr lang="en-US" sz="1400" dirty="0" smtClean="0"/>
              <a:t>2014</a:t>
            </a:r>
          </a:p>
          <a:p>
            <a:pPr algn="just"/>
            <a:r>
              <a:rPr lang="en-US" sz="1400" dirty="0" smtClean="0"/>
              <a:t>[</a:t>
            </a:r>
            <a:r>
              <a:rPr lang="en-US" sz="1400" dirty="0"/>
              <a:t>5] A. </a:t>
            </a:r>
            <a:r>
              <a:rPr lang="en-US" sz="1400" dirty="0" err="1"/>
              <a:t>Bidram</a:t>
            </a:r>
            <a:r>
              <a:rPr lang="en-US" sz="1400" dirty="0"/>
              <a:t> and A. </a:t>
            </a:r>
            <a:r>
              <a:rPr lang="en-US" sz="1400" dirty="0" err="1"/>
              <a:t>Davoudi</a:t>
            </a:r>
            <a:r>
              <a:rPr lang="en-US" sz="1400" dirty="0"/>
              <a:t>, "Hierarchical Structure of Microgrids Control System," in </a:t>
            </a:r>
            <a:r>
              <a:rPr lang="en-US" sz="1400" i="1" dirty="0"/>
              <a:t>IEEE Transactions on Smart Grid</a:t>
            </a:r>
            <a:r>
              <a:rPr lang="en-US" sz="1400" dirty="0"/>
              <a:t>, vol. 3, no. 4, pp. 1963-1976, Dec. 2012</a:t>
            </a:r>
            <a:r>
              <a:rPr lang="en-US" sz="1400" dirty="0" smtClean="0"/>
              <a:t>.</a:t>
            </a:r>
            <a:endParaRPr lang="en-US" sz="1400" dirty="0"/>
          </a:p>
          <a:p>
            <a:pPr algn="just"/>
            <a:r>
              <a:rPr lang="en-US" sz="1400" dirty="0" smtClean="0">
                <a:solidFill>
                  <a:prstClr val="black"/>
                </a:solidFill>
                <a:latin typeface="Times New Roman" panose="02020603050405020304" pitchFamily="18" charset="0"/>
                <a:cs typeface="Times New Roman" panose="02020603050405020304" pitchFamily="18" charset="0"/>
              </a:rPr>
              <a:t>[</a:t>
            </a:r>
            <a:r>
              <a:rPr lang="en-US" sz="1400" dirty="0">
                <a:solidFill>
                  <a:prstClr val="black"/>
                </a:solidFill>
                <a:latin typeface="Times New Roman" panose="02020603050405020304" pitchFamily="18" charset="0"/>
                <a:cs typeface="Times New Roman" panose="02020603050405020304" pitchFamily="18" charset="0"/>
              </a:rPr>
              <a:t>6] Z. Wang, B. Chen, J. Wang, and C. Chen, "Networked Microgrids for Self-healing Power Systems,"</a:t>
            </a:r>
            <a:r>
              <a:rPr lang="en-US" sz="1400" i="1" dirty="0">
                <a:solidFill>
                  <a:prstClr val="black"/>
                </a:solidFill>
                <a:latin typeface="Times New Roman" panose="02020603050405020304" pitchFamily="18" charset="0"/>
                <a:cs typeface="Times New Roman" panose="02020603050405020304" pitchFamily="18" charset="0"/>
              </a:rPr>
              <a:t> IEEE Transactions on Smart Grid</a:t>
            </a:r>
            <a:r>
              <a:rPr lang="en-US" sz="1400" dirty="0">
                <a:solidFill>
                  <a:prstClr val="black"/>
                </a:solidFill>
                <a:latin typeface="Times New Roman" panose="02020603050405020304" pitchFamily="18" charset="0"/>
                <a:cs typeface="Times New Roman" panose="02020603050405020304" pitchFamily="18" charset="0"/>
              </a:rPr>
              <a:t>, vol. 7, no. 1, pp. 310-319, January 2016. </a:t>
            </a:r>
            <a:endParaRPr lang="en-US" sz="1400" dirty="0" smtClean="0">
              <a:solidFill>
                <a:prstClr val="black"/>
              </a:solidFill>
              <a:latin typeface="Times New Roman" panose="02020603050405020304" pitchFamily="18" charset="0"/>
              <a:cs typeface="Times New Roman" panose="02020603050405020304" pitchFamily="18" charset="0"/>
            </a:endParaRPr>
          </a:p>
          <a:p>
            <a:pPr algn="just"/>
            <a:r>
              <a:rPr lang="en-US" sz="1400" dirty="0" smtClean="0">
                <a:latin typeface="Times" panose="02020603050405020304" pitchFamily="18" charset="0"/>
                <a:cs typeface="Times" panose="02020603050405020304" pitchFamily="18" charset="0"/>
              </a:rPr>
              <a:t>[7] </a:t>
            </a:r>
            <a:r>
              <a:rPr lang="en-US" sz="1400" dirty="0">
                <a:solidFill>
                  <a:srgbClr val="000000"/>
                </a:solidFill>
                <a:latin typeface="Times" panose="02020603050405020304" pitchFamily="18" charset="0"/>
                <a:cs typeface="Times" panose="02020603050405020304" pitchFamily="18" charset="0"/>
              </a:rPr>
              <a:t>Z. Wang, B. Chen, J. Wang, M. </a:t>
            </a:r>
            <a:r>
              <a:rPr lang="en-US" sz="1400" dirty="0" err="1">
                <a:solidFill>
                  <a:srgbClr val="000000"/>
                </a:solidFill>
                <a:latin typeface="Times" panose="02020603050405020304" pitchFamily="18" charset="0"/>
                <a:cs typeface="Times" panose="02020603050405020304" pitchFamily="18" charset="0"/>
              </a:rPr>
              <a:t>Begovic</a:t>
            </a:r>
            <a:r>
              <a:rPr lang="en-US" sz="1400" dirty="0">
                <a:solidFill>
                  <a:srgbClr val="000000"/>
                </a:solidFill>
                <a:latin typeface="Times" panose="02020603050405020304" pitchFamily="18" charset="0"/>
                <a:cs typeface="Times" panose="02020603050405020304" pitchFamily="18" charset="0"/>
              </a:rPr>
              <a:t>, and C. Chen, "Coordinated Energy Management of Networked Microgrids in Distribution Systems," IEEE Transactions on Smart Grid, vol. 6, no. 1, pp. 45-53, January 2015.</a:t>
            </a:r>
          </a:p>
          <a:p>
            <a:pPr algn="just"/>
            <a:r>
              <a:rPr lang="en-US" sz="1400" dirty="0" smtClean="0">
                <a:solidFill>
                  <a:prstClr val="black"/>
                </a:solidFill>
                <a:latin typeface="Times New Roman" panose="02020603050405020304" pitchFamily="18" charset="0"/>
                <a:cs typeface="Times New Roman" panose="02020603050405020304" pitchFamily="18" charset="0"/>
              </a:rPr>
              <a:t>[8] </a:t>
            </a:r>
            <a:r>
              <a:rPr lang="en-US" sz="1400" dirty="0">
                <a:latin typeface="Times New Roman" panose="02020603050405020304" pitchFamily="18" charset="0"/>
                <a:cs typeface="Times New Roman" panose="02020603050405020304" pitchFamily="18" charset="0"/>
              </a:rPr>
              <a:t>Z. Wang, B. Chen, J. Wang, and J. Kim, "Decentralized Energy Management System for Networked Microgrids in Grid-connected and Islanded Modes," </a:t>
            </a:r>
            <a:r>
              <a:rPr lang="en-US" sz="1400" i="1" dirty="0">
                <a:latin typeface="Times New Roman" panose="02020603050405020304" pitchFamily="18" charset="0"/>
                <a:cs typeface="Times New Roman" panose="02020603050405020304" pitchFamily="18" charset="0"/>
              </a:rPr>
              <a:t>IEEE Transactions on Smart Grid</a:t>
            </a:r>
            <a:r>
              <a:rPr lang="en-US" sz="1400" dirty="0">
                <a:latin typeface="Times New Roman" panose="02020603050405020304" pitchFamily="18" charset="0"/>
                <a:cs typeface="Times New Roman" panose="02020603050405020304" pitchFamily="18" charset="0"/>
              </a:rPr>
              <a:t>, vol. 7, no. 2, pp. 1097-1105, March 2016</a:t>
            </a:r>
            <a:r>
              <a:rPr lang="en-US" sz="1400" dirty="0" smtClean="0">
                <a:latin typeface="Times New Roman" panose="02020603050405020304" pitchFamily="18" charset="0"/>
                <a:cs typeface="Times New Roman" panose="02020603050405020304" pitchFamily="18" charset="0"/>
              </a:rPr>
              <a:t>.</a:t>
            </a:r>
            <a:endParaRPr lang="en-US" sz="1400" dirty="0" smtClean="0">
              <a:solidFill>
                <a:prstClr val="black"/>
              </a:solidFill>
              <a:latin typeface="Times New Roman" panose="02020603050405020304" pitchFamily="18" charset="0"/>
              <a:cs typeface="Times New Roman" panose="02020603050405020304" pitchFamily="18" charset="0"/>
            </a:endParaRPr>
          </a:p>
          <a:p>
            <a:pPr algn="just"/>
            <a:r>
              <a:rPr lang="en-US" altLang="zh-CN" sz="1400" dirty="0" smtClean="0">
                <a:latin typeface="Times New Roman" pitchFamily="18" charset="0"/>
                <a:cs typeface="Times New Roman" pitchFamily="18" charset="0"/>
              </a:rPr>
              <a:t>[9] </a:t>
            </a:r>
            <a:r>
              <a:rPr lang="en-US" altLang="zh-CN" sz="1400" dirty="0">
                <a:latin typeface="Times New Roman" pitchFamily="18" charset="0"/>
                <a:cs typeface="Times New Roman" pitchFamily="18" charset="0"/>
              </a:rPr>
              <a:t>Z. Wang and J. Wang, "Self-healing Resilient Distribution Systems based on </a:t>
            </a:r>
            <a:r>
              <a:rPr lang="en-US" altLang="zh-CN" sz="1400" dirty="0" err="1">
                <a:latin typeface="Times New Roman" pitchFamily="18" charset="0"/>
                <a:cs typeface="Times New Roman" pitchFamily="18" charset="0"/>
              </a:rPr>
              <a:t>Sectionalization</a:t>
            </a:r>
            <a:r>
              <a:rPr lang="en-US" altLang="zh-CN" sz="1400" dirty="0">
                <a:latin typeface="Times New Roman" pitchFamily="18" charset="0"/>
                <a:cs typeface="Times New Roman" pitchFamily="18" charset="0"/>
              </a:rPr>
              <a:t> into Microgrids," </a:t>
            </a:r>
            <a:r>
              <a:rPr lang="en-US" altLang="zh-CN" sz="1400" i="1" dirty="0">
                <a:latin typeface="Times New Roman" pitchFamily="18" charset="0"/>
                <a:cs typeface="Times New Roman" pitchFamily="18" charset="0"/>
              </a:rPr>
              <a:t>IEEE Transactions on Power Systems</a:t>
            </a:r>
            <a:r>
              <a:rPr lang="en-US" altLang="zh-CN" sz="1400" dirty="0">
                <a:latin typeface="Times New Roman" pitchFamily="18" charset="0"/>
                <a:cs typeface="Times New Roman" pitchFamily="18" charset="0"/>
              </a:rPr>
              <a:t>, vol. 30, no. 6, pp.3139-3149, November 2015</a:t>
            </a:r>
            <a:r>
              <a:rPr lang="en-US" altLang="zh-CN" sz="1400" dirty="0" smtClean="0">
                <a:latin typeface="Times New Roman" pitchFamily="18" charset="0"/>
                <a:cs typeface="Times New Roman" pitchFamily="18" charset="0"/>
              </a:rPr>
              <a:t>.</a:t>
            </a:r>
          </a:p>
          <a:p>
            <a:pPr algn="just"/>
            <a:r>
              <a:rPr lang="en-US" sz="1400" dirty="0" smtClean="0">
                <a:latin typeface="Times" panose="02020603050405020304" pitchFamily="18" charset="0"/>
                <a:cs typeface="Times" panose="02020603050405020304" pitchFamily="18" charset="0"/>
              </a:rPr>
              <a:t>[10] </a:t>
            </a:r>
            <a:r>
              <a:rPr lang="en-US" sz="1400" dirty="0">
                <a:latin typeface="Times" panose="02020603050405020304" pitchFamily="18" charset="0"/>
                <a:cs typeface="Times" panose="02020603050405020304" pitchFamily="18" charset="0"/>
              </a:rPr>
              <a:t>R. S. Sutton and A. G. </a:t>
            </a:r>
            <a:r>
              <a:rPr lang="en-US" sz="1400" dirty="0" err="1">
                <a:latin typeface="Times" panose="02020603050405020304" pitchFamily="18" charset="0"/>
                <a:cs typeface="Times" panose="02020603050405020304" pitchFamily="18" charset="0"/>
              </a:rPr>
              <a:t>Barto</a:t>
            </a:r>
            <a:r>
              <a:rPr lang="en-US" sz="1400" dirty="0">
                <a:latin typeface="Times" panose="02020603050405020304" pitchFamily="18" charset="0"/>
                <a:cs typeface="Times" panose="02020603050405020304" pitchFamily="18" charset="0"/>
              </a:rPr>
              <a:t>, “Reinforcement Learning: An Introduction”, The MIT Press, London, England, 2017.  </a:t>
            </a:r>
          </a:p>
          <a:p>
            <a:pPr algn="just"/>
            <a:r>
              <a:rPr lang="en-US" sz="1400" dirty="0" smtClean="0">
                <a:solidFill>
                  <a:srgbClr val="000000"/>
                </a:solidFill>
                <a:latin typeface="Times New Roman" panose="02020603050405020304" pitchFamily="18" charset="0"/>
              </a:rPr>
              <a:t>[11] </a:t>
            </a:r>
            <a:r>
              <a:rPr lang="en-US" sz="1400" dirty="0">
                <a:solidFill>
                  <a:srgbClr val="000000"/>
                </a:solidFill>
                <a:latin typeface="Times New Roman" panose="02020603050405020304" pitchFamily="18" charset="0"/>
              </a:rPr>
              <a:t>Q. Zhang, K. </a:t>
            </a:r>
            <a:r>
              <a:rPr lang="en-US" sz="1400" dirty="0" err="1">
                <a:solidFill>
                  <a:srgbClr val="000000"/>
                </a:solidFill>
                <a:latin typeface="Times New Roman" panose="02020603050405020304" pitchFamily="18" charset="0"/>
              </a:rPr>
              <a:t>Dehghanpour</a:t>
            </a:r>
            <a:r>
              <a:rPr lang="en-US" sz="1400" dirty="0">
                <a:solidFill>
                  <a:srgbClr val="000000"/>
                </a:solidFill>
                <a:latin typeface="Times New Roman" panose="02020603050405020304" pitchFamily="18" charset="0"/>
              </a:rPr>
              <a:t>, Z. Wang, Q. Huang, “A Learning based Power Management for Networked Under Incomplete Information”, in </a:t>
            </a:r>
            <a:r>
              <a:rPr lang="en-US" sz="1400" i="1" dirty="0">
                <a:solidFill>
                  <a:srgbClr val="000000"/>
                </a:solidFill>
                <a:latin typeface="Times New Roman" panose="02020603050405020304" pitchFamily="18" charset="0"/>
              </a:rPr>
              <a:t>IEEE Trans. Smart Grid</a:t>
            </a:r>
            <a:r>
              <a:rPr lang="en-US" sz="1400" dirty="0">
                <a:solidFill>
                  <a:srgbClr val="000000"/>
                </a:solidFill>
                <a:latin typeface="Times New Roman" panose="02020603050405020304" pitchFamily="18" charset="0"/>
              </a:rPr>
              <a:t>, Early Access</a:t>
            </a:r>
            <a:r>
              <a:rPr lang="en-US" sz="1400" dirty="0" smtClean="0">
                <a:solidFill>
                  <a:srgbClr val="000000"/>
                </a:solidFill>
                <a:latin typeface="Times New Roman" panose="02020603050405020304" pitchFamily="18" charset="0"/>
              </a:rPr>
              <a:t>.</a:t>
            </a:r>
          </a:p>
          <a:p>
            <a:pPr algn="just"/>
            <a:r>
              <a:rPr lang="en-US" sz="1400" dirty="0"/>
              <a:t>[12] Micro-grid Project at IIT. </a:t>
            </a:r>
            <a:r>
              <a:rPr lang="en-US" sz="1400" dirty="0">
                <a:hlinkClick r:id="rId3"/>
              </a:rPr>
              <a:t>http://</a:t>
            </a:r>
            <a:r>
              <a:rPr lang="en-US" sz="1400" dirty="0" smtClean="0">
                <a:hlinkClick r:id="rId3"/>
              </a:rPr>
              <a:t>iitmicrogrid.net/microgrid.aspx</a:t>
            </a:r>
            <a:endParaRPr lang="en-US" sz="1400" dirty="0" smtClean="0">
              <a:solidFill>
                <a:srgbClr val="000000"/>
              </a:solidFill>
              <a:latin typeface="Times New Roman" panose="02020603050405020304" pitchFamily="18" charset="0"/>
            </a:endParaRPr>
          </a:p>
          <a:p>
            <a:pPr algn="just"/>
            <a:r>
              <a:rPr lang="en-US" sz="1400" dirty="0"/>
              <a:t>[13] M. </a:t>
            </a:r>
            <a:r>
              <a:rPr lang="en-US" sz="1400" dirty="0" err="1"/>
              <a:t>Shahidehpour</a:t>
            </a:r>
            <a:r>
              <a:rPr lang="en-US" sz="1400" dirty="0"/>
              <a:t>, Z. Li, S. </a:t>
            </a:r>
            <a:r>
              <a:rPr lang="en-US" sz="1400" dirty="0" err="1"/>
              <a:t>Bahramirad</a:t>
            </a:r>
            <a:r>
              <a:rPr lang="en-US" sz="1400" dirty="0"/>
              <a:t>, Z. Li and W. Tian, "Networked Microgrids: Exploring the Possibilities of the IIT-</a:t>
            </a:r>
            <a:r>
              <a:rPr lang="en-US" sz="1400" dirty="0" err="1"/>
              <a:t>Bronzeville</a:t>
            </a:r>
            <a:r>
              <a:rPr lang="en-US" sz="1400" dirty="0"/>
              <a:t> Grid," in </a:t>
            </a:r>
            <a:r>
              <a:rPr lang="en-US" sz="1400" i="1" dirty="0"/>
              <a:t>IEEE Power and Energy Magazine</a:t>
            </a:r>
            <a:r>
              <a:rPr lang="en-US" sz="1400" dirty="0"/>
              <a:t>, vol. 15, no. 4, pp. 63-71, July-Aug. 2017.</a:t>
            </a:r>
          </a:p>
          <a:p>
            <a:pPr algn="just"/>
            <a:endParaRPr lang="en-US" sz="1400" dirty="0">
              <a:solidFill>
                <a:prstClr val="black"/>
              </a:solidFill>
              <a:latin typeface="Times New Roman" panose="02020603050405020304" pitchFamily="18" charset="0"/>
              <a:cs typeface="Times New Roman" panose="02020603050405020304" pitchFamily="18" charset="0"/>
            </a:endParaRPr>
          </a:p>
          <a:p>
            <a:pPr algn="just"/>
            <a:endParaRPr lang="zh-CN" altLang="en-US" sz="1400" dirty="0">
              <a:latin typeface="Times New Roman" panose="02020603050405020304" pitchFamily="18" charset="0"/>
              <a:cs typeface="Times New Roman" panose="02020603050405020304" pitchFamily="18" charset="0"/>
            </a:endParaRPr>
          </a:p>
          <a:p>
            <a:endParaRPr lang="zh-CN" altLang="en-US" sz="1400" dirty="0">
              <a:latin typeface="Times New Roman" panose="02020603050405020304" pitchFamily="18" charset="0"/>
              <a:cs typeface="Times New Roman" panose="02020603050405020304" pitchFamily="18" charset="0"/>
            </a:endParaRPr>
          </a:p>
          <a:p>
            <a:endParaRPr lang="en-US" sz="1400" dirty="0" smtClean="0">
              <a:solidFill>
                <a:srgbClr val="000000"/>
              </a:solidFill>
              <a:latin typeface="Times New Roman" panose="02020603050405020304" pitchFamily="18" charset="0"/>
            </a:endParaRPr>
          </a:p>
          <a:p>
            <a:endParaRPr lang="en-US" sz="1400" dirty="0">
              <a:solidFill>
                <a:srgbClr val="000000"/>
              </a:solidFill>
              <a:latin typeface="Times New Roman" panose="02020603050405020304" pitchFamily="18" charset="0"/>
            </a:endParaRPr>
          </a:p>
          <a:p>
            <a:endParaRPr lang="en-US" sz="1400" dirty="0" smtClean="0">
              <a:solidFill>
                <a:srgbClr val="000000"/>
              </a:solidFill>
              <a:latin typeface="Times New Roman" panose="02020603050405020304" pitchFamily="18" charset="0"/>
            </a:endParaRPr>
          </a:p>
          <a:p>
            <a:endParaRPr lang="en-US" sz="1400" dirty="0" smtClean="0">
              <a:solidFill>
                <a:srgbClr val="000000"/>
              </a:solidFill>
              <a:latin typeface="Times New Roman" panose="02020603050405020304" pitchFamily="18" charset="0"/>
            </a:endParaRPr>
          </a:p>
          <a:p>
            <a:endParaRPr lang="en-US" sz="1400" dirty="0"/>
          </a:p>
        </p:txBody>
      </p:sp>
    </p:spTree>
    <p:extLst>
      <p:ext uri="{BB962C8B-B14F-4D97-AF65-F5344CB8AC3E}">
        <p14:creationId xmlns:p14="http://schemas.microsoft.com/office/powerpoint/2010/main" val="7937458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73</a:t>
            </a:fld>
            <a:endParaRPr lang="en-US" dirty="0"/>
          </a:p>
        </p:txBody>
      </p:sp>
      <p:sp>
        <p:nvSpPr>
          <p:cNvPr id="5" name="Text Placeholder 4"/>
          <p:cNvSpPr>
            <a:spLocks noGrp="1"/>
          </p:cNvSpPr>
          <p:nvPr>
            <p:ph type="body" sz="quarter" idx="10"/>
          </p:nvPr>
        </p:nvSpPr>
        <p:spPr/>
        <p:txBody>
          <a:bodyPr/>
          <a:lstStyle/>
          <a:p>
            <a:endParaRPr lang="en-US" dirty="0"/>
          </a:p>
        </p:txBody>
      </p:sp>
      <p:sp>
        <p:nvSpPr>
          <p:cNvPr id="19" name="Title 1"/>
          <p:cNvSpPr>
            <a:spLocks noGrp="1"/>
          </p:cNvSpPr>
          <p:nvPr>
            <p:ph type="title"/>
          </p:nvPr>
        </p:nvSpPr>
        <p:spPr>
          <a:xfrm>
            <a:off x="3657600" y="2667000"/>
            <a:ext cx="1905000" cy="457200"/>
          </a:xfrm>
        </p:spPr>
        <p:txBody>
          <a:bodyPr/>
          <a:lstStyle/>
          <a:p>
            <a:r>
              <a:rPr lang="en-US" sz="2800" dirty="0">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2297233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07" y="9727"/>
            <a:ext cx="7772400" cy="533400"/>
          </a:xfrm>
        </p:spPr>
        <p:txBody>
          <a:bodyPr/>
          <a:lstStyle/>
          <a:p>
            <a:r>
              <a:rPr lang="en-US" sz="2400" dirty="0" smtClean="0">
                <a:latin typeface="Times New Roman" panose="02020603050405020304" pitchFamily="18" charset="0"/>
                <a:cs typeface="Times New Roman" panose="02020603050405020304" pitchFamily="18" charset="0"/>
              </a:rPr>
              <a:t>Typical Configuration of hybrid AC/DC MG</a:t>
            </a:r>
            <a:endParaRPr lang="en-US" sz="24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8</a:t>
            </a:fld>
            <a:endParaRPr lang="en-US" dirty="0"/>
          </a:p>
        </p:txBody>
      </p:sp>
      <p:sp>
        <p:nvSpPr>
          <p:cNvPr id="5" name="Text Placeholder 4"/>
          <p:cNvSpPr>
            <a:spLocks noGrp="1"/>
          </p:cNvSpPr>
          <p:nvPr>
            <p:ph type="body" sz="quarter" idx="10"/>
          </p:nvPr>
        </p:nvSpPr>
        <p:spPr/>
        <p:txBody>
          <a:bodyPr/>
          <a:lstStyle/>
          <a:p>
            <a:endParaRPr lang="en-US"/>
          </a:p>
        </p:txBody>
      </p:sp>
      <p:sp>
        <p:nvSpPr>
          <p:cNvPr id="6" name="Rectangle 5"/>
          <p:cNvSpPr/>
          <p:nvPr/>
        </p:nvSpPr>
        <p:spPr>
          <a:xfrm>
            <a:off x="-38880" y="5757865"/>
            <a:ext cx="9144000" cy="400110"/>
          </a:xfrm>
          <a:prstGeom prst="rect">
            <a:avLst/>
          </a:prstGeom>
        </p:spPr>
        <p:txBody>
          <a:bodyPr wrap="square">
            <a:spAutoFit/>
          </a:bodyPr>
          <a:lstStyle/>
          <a:p>
            <a:pPr algn="just"/>
            <a:r>
              <a:rPr lang="en-US" sz="1000" dirty="0" smtClean="0"/>
              <a:t>[3] </a:t>
            </a:r>
            <a:r>
              <a:rPr lang="en-US" sz="1000" dirty="0"/>
              <a:t>Z. Liang, H. Chen, X. Wang, S. Chen and C. Zhang, "A Risk-Based Uncertainty Set Optimization Method for the Energy Management of Hybrid AC/DC Microgrids with Uncertain Renewable Generation," in </a:t>
            </a:r>
            <a:r>
              <a:rPr lang="en-US" sz="1000" i="1" dirty="0"/>
              <a:t>IEEE Transactions on Smart </a:t>
            </a:r>
            <a:r>
              <a:rPr lang="en-US" sz="1000" i="1" dirty="0" smtClean="0"/>
              <a:t>Grid</a:t>
            </a:r>
            <a:r>
              <a:rPr lang="en-US" sz="1000" dirty="0" smtClean="0"/>
              <a:t>, Early access.</a:t>
            </a:r>
            <a:endParaRPr lang="en-US" sz="1000" dirty="0">
              <a:latin typeface="Times" panose="02020603050405020304" pitchFamily="18" charset="0"/>
              <a:cs typeface="Times" panose="02020603050405020304" pitchFamily="18" charset="0"/>
            </a:endParaRPr>
          </a:p>
        </p:txBody>
      </p:sp>
      <p:sp>
        <p:nvSpPr>
          <p:cNvPr id="8" name="TextBox 7"/>
          <p:cNvSpPr txBox="1"/>
          <p:nvPr/>
        </p:nvSpPr>
        <p:spPr>
          <a:xfrm>
            <a:off x="1486986" y="5503672"/>
            <a:ext cx="2579809" cy="276999"/>
          </a:xfrm>
          <a:prstGeom prst="rect">
            <a:avLst/>
          </a:prstGeom>
          <a:noFill/>
        </p:spPr>
        <p:txBody>
          <a:bodyPr wrap="none" rtlCol="0">
            <a:spAutoFit/>
          </a:bodyPr>
          <a:lstStyle/>
          <a:p>
            <a:r>
              <a:rPr lang="en-US" sz="1200" dirty="0" smtClean="0"/>
              <a:t>Fig. 3 A typical hybrid AC/DC MG [3]</a:t>
            </a:r>
            <a:endParaRPr lang="en-US" sz="1200" dirty="0"/>
          </a:p>
        </p:txBody>
      </p:sp>
      <p:pic>
        <p:nvPicPr>
          <p:cNvPr id="3" name="Picture 2"/>
          <p:cNvPicPr>
            <a:picLocks noChangeAspect="1"/>
          </p:cNvPicPr>
          <p:nvPr/>
        </p:nvPicPr>
        <p:blipFill rotWithShape="1">
          <a:blip r:embed="rId3"/>
          <a:srcRect b="5100"/>
          <a:stretch/>
        </p:blipFill>
        <p:spPr>
          <a:xfrm>
            <a:off x="152400" y="2182908"/>
            <a:ext cx="5248983" cy="3177797"/>
          </a:xfrm>
          <a:prstGeom prst="rect">
            <a:avLst/>
          </a:prstGeom>
        </p:spPr>
      </p:pic>
      <p:sp>
        <p:nvSpPr>
          <p:cNvPr id="7" name="TextBox 6"/>
          <p:cNvSpPr txBox="1"/>
          <p:nvPr/>
        </p:nvSpPr>
        <p:spPr>
          <a:xfrm>
            <a:off x="50706" y="418653"/>
            <a:ext cx="9169494" cy="1692771"/>
          </a:xfrm>
          <a:prstGeom prst="rect">
            <a:avLst/>
          </a:prstGeom>
          <a:noFill/>
        </p:spPr>
        <p:txBody>
          <a:bodyPr wrap="square" rtlCol="0">
            <a:spAutoFit/>
          </a:bodyPr>
          <a:lstStyle/>
          <a:p>
            <a:r>
              <a:rPr lang="en-US" sz="1600" dirty="0" smtClean="0"/>
              <a:t>Compared to conventional AC and DC MG, hybrid</a:t>
            </a:r>
            <a:r>
              <a:rPr lang="en-US" dirty="0"/>
              <a:t> </a:t>
            </a:r>
            <a:r>
              <a:rPr lang="en-US" sz="1600" dirty="0"/>
              <a:t>can provide a </a:t>
            </a:r>
            <a:r>
              <a:rPr lang="en-US" sz="1600" dirty="0" smtClean="0"/>
              <a:t>more effective </a:t>
            </a:r>
            <a:r>
              <a:rPr lang="en-US" sz="1600" dirty="0"/>
              <a:t>solution for </a:t>
            </a:r>
            <a:r>
              <a:rPr lang="en-US" sz="1600" dirty="0" smtClean="0"/>
              <a:t>the integration </a:t>
            </a:r>
            <a:r>
              <a:rPr lang="en-US" sz="1600" dirty="0"/>
              <a:t>of system </a:t>
            </a:r>
            <a:r>
              <a:rPr lang="en-US" sz="1600" dirty="0" smtClean="0"/>
              <a:t>components that </a:t>
            </a:r>
            <a:r>
              <a:rPr lang="en-US" sz="1600" dirty="0"/>
              <a:t>are inherently AC and DC </a:t>
            </a:r>
            <a:r>
              <a:rPr lang="en-US" sz="1600" dirty="0" smtClean="0"/>
              <a:t>oriented. A typical </a:t>
            </a:r>
            <a:r>
              <a:rPr lang="en-US" altLang="zh-CN" sz="1600" dirty="0" smtClean="0"/>
              <a:t>configuration</a:t>
            </a:r>
            <a:r>
              <a:rPr lang="en-US" sz="1600" dirty="0" smtClean="0"/>
              <a:t> of a hybrid AC/DC can be divided into two components:</a:t>
            </a:r>
          </a:p>
          <a:p>
            <a:pPr marL="742950" lvl="1" indent="-285750">
              <a:buFont typeface="Arial" panose="020B0604020202020204" pitchFamily="34" charset="0"/>
              <a:buChar char="•"/>
            </a:pPr>
            <a:r>
              <a:rPr lang="en-US" sz="1600" dirty="0" smtClean="0"/>
              <a:t>an AC-based </a:t>
            </a:r>
            <a:r>
              <a:rPr lang="en-US" sz="1600" dirty="0" err="1" smtClean="0"/>
              <a:t>subgrid</a:t>
            </a:r>
            <a:r>
              <a:rPr lang="en-US" sz="1600" dirty="0" smtClean="0"/>
              <a:t> connected with diesel generator, wind turbines and AC loads</a:t>
            </a:r>
          </a:p>
          <a:p>
            <a:pPr marL="742950" lvl="1" indent="-285750">
              <a:buFont typeface="Arial" panose="020B0604020202020204" pitchFamily="34" charset="0"/>
              <a:buChar char="•"/>
            </a:pPr>
            <a:r>
              <a:rPr lang="en-US" sz="1600" dirty="0"/>
              <a:t>a</a:t>
            </a:r>
            <a:r>
              <a:rPr lang="en-US" sz="1600" dirty="0" smtClean="0"/>
              <a:t>n DC-based </a:t>
            </a:r>
            <a:r>
              <a:rPr lang="en-US" sz="1600" dirty="0" err="1" smtClean="0"/>
              <a:t>subgrid</a:t>
            </a:r>
            <a:r>
              <a:rPr lang="en-US" sz="1600" dirty="0" smtClean="0"/>
              <a:t> integrating fuel cells, PVs, electric vehicles and DC loads</a:t>
            </a:r>
          </a:p>
          <a:p>
            <a:r>
              <a:rPr lang="en-US" sz="1600" dirty="0" smtClean="0"/>
              <a:t>The two </a:t>
            </a:r>
            <a:r>
              <a:rPr lang="en-US" sz="1600" dirty="0" err="1" smtClean="0"/>
              <a:t>subgrids</a:t>
            </a:r>
            <a:r>
              <a:rPr lang="en-US" sz="1600" dirty="0" smtClean="0"/>
              <a:t> are linked by a bi-directional converters.</a:t>
            </a:r>
          </a:p>
        </p:txBody>
      </p:sp>
      <p:sp>
        <p:nvSpPr>
          <p:cNvPr id="9" name="TextBox 8"/>
          <p:cNvSpPr txBox="1"/>
          <p:nvPr/>
        </p:nvSpPr>
        <p:spPr>
          <a:xfrm>
            <a:off x="5257800" y="2325256"/>
            <a:ext cx="3962400" cy="2893100"/>
          </a:xfrm>
          <a:prstGeom prst="rect">
            <a:avLst/>
          </a:prstGeom>
          <a:noFill/>
        </p:spPr>
        <p:txBody>
          <a:bodyPr wrap="square" rtlCol="0">
            <a:spAutoFit/>
          </a:bodyPr>
          <a:lstStyle/>
          <a:p>
            <a:r>
              <a:rPr lang="en-US" sz="1400" dirty="0" smtClean="0"/>
              <a:t>Advantages of Hybrid AC/DC MGs :</a:t>
            </a:r>
          </a:p>
          <a:p>
            <a:pPr marL="800100" lvl="1" indent="-342900">
              <a:buFont typeface="Arial" panose="020B0604020202020204" pitchFamily="34" charset="0"/>
              <a:buChar char="•"/>
            </a:pPr>
            <a:r>
              <a:rPr lang="en-US" sz="1400" dirty="0" smtClean="0"/>
              <a:t>Reduce investment costs by greatly reducing the number of electronic power converters</a:t>
            </a:r>
          </a:p>
          <a:p>
            <a:pPr marL="800100" lvl="1" indent="-342900">
              <a:buFont typeface="Arial" panose="020B0604020202020204" pitchFamily="34" charset="0"/>
              <a:buChar char="•"/>
            </a:pPr>
            <a:r>
              <a:rPr lang="en-US" sz="1400" dirty="0" smtClean="0"/>
              <a:t>Minimize conversion loss by eliminating unnecessary multi-conversion processes</a:t>
            </a:r>
          </a:p>
          <a:p>
            <a:pPr marL="800100" lvl="1" indent="-342900">
              <a:buFont typeface="Arial" panose="020B0604020202020204" pitchFamily="34" charset="0"/>
              <a:buChar char="•"/>
            </a:pPr>
            <a:r>
              <a:rPr lang="en-US" sz="1400" dirty="0" smtClean="0"/>
              <a:t>Enhance nodal reliability because of the availability of alternative resources</a:t>
            </a:r>
          </a:p>
          <a:p>
            <a:pPr marL="800100" lvl="1" indent="-342900">
              <a:buFont typeface="Arial" panose="020B0604020202020204" pitchFamily="34" charset="0"/>
              <a:buChar char="•"/>
            </a:pPr>
            <a:r>
              <a:rPr lang="en-US" sz="1400" dirty="0" smtClean="0"/>
              <a:t>Maximize the utilization of renewable power generation</a:t>
            </a:r>
          </a:p>
          <a:p>
            <a:pPr marL="800100" lvl="1" indent="-342900">
              <a:buFont typeface="Arial" panose="020B0604020202020204" pitchFamily="34" charset="0"/>
              <a:buChar char="•"/>
            </a:pPr>
            <a:r>
              <a:rPr lang="en-US" sz="1400" dirty="0" smtClean="0"/>
              <a:t>Realize power mutual-balance </a:t>
            </a:r>
            <a:r>
              <a:rPr lang="en-US" sz="1400" dirty="0"/>
              <a:t>through the bi-directional </a:t>
            </a:r>
            <a:r>
              <a:rPr lang="en-US" sz="1400" dirty="0" smtClean="0"/>
              <a:t>converter between the AC and DC </a:t>
            </a:r>
            <a:r>
              <a:rPr lang="en-US" sz="1400" dirty="0" err="1" smtClean="0"/>
              <a:t>subgrids</a:t>
            </a:r>
            <a:r>
              <a:rPr lang="en-US" sz="1400" dirty="0" smtClean="0"/>
              <a:t>  </a:t>
            </a:r>
          </a:p>
        </p:txBody>
      </p:sp>
    </p:spTree>
    <p:extLst>
      <p:ext uri="{BB962C8B-B14F-4D97-AF65-F5344CB8AC3E}">
        <p14:creationId xmlns:p14="http://schemas.microsoft.com/office/powerpoint/2010/main" val="2969726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07" y="9727"/>
            <a:ext cx="7772400" cy="533400"/>
          </a:xfrm>
        </p:spPr>
        <p:txBody>
          <a:bodyPr/>
          <a:lstStyle/>
          <a:p>
            <a:r>
              <a:rPr lang="en-US" sz="2400" dirty="0" smtClean="0">
                <a:latin typeface="Times New Roman" panose="02020603050405020304" pitchFamily="18" charset="0"/>
                <a:cs typeface="Times New Roman" panose="02020603050405020304" pitchFamily="18" charset="0"/>
              </a:rPr>
              <a:t>Typical Configuration of hybrid AC/DC MG</a:t>
            </a:r>
            <a:endParaRPr lang="en-US" sz="24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9</a:t>
            </a:fld>
            <a:endParaRPr lang="en-US" dirty="0"/>
          </a:p>
        </p:txBody>
      </p:sp>
      <p:sp>
        <p:nvSpPr>
          <p:cNvPr id="5" name="Text Placeholder 4"/>
          <p:cNvSpPr>
            <a:spLocks noGrp="1"/>
          </p:cNvSpPr>
          <p:nvPr>
            <p:ph type="body" sz="quarter" idx="10"/>
          </p:nvPr>
        </p:nvSpPr>
        <p:spPr/>
        <p:txBody>
          <a:bodyPr/>
          <a:lstStyle/>
          <a:p>
            <a:endParaRPr lang="en-US"/>
          </a:p>
        </p:txBody>
      </p:sp>
      <p:sp>
        <p:nvSpPr>
          <p:cNvPr id="6" name="Rectangle 5"/>
          <p:cNvSpPr/>
          <p:nvPr/>
        </p:nvSpPr>
        <p:spPr>
          <a:xfrm>
            <a:off x="-38880" y="5757865"/>
            <a:ext cx="9144000" cy="400110"/>
          </a:xfrm>
          <a:prstGeom prst="rect">
            <a:avLst/>
          </a:prstGeom>
        </p:spPr>
        <p:txBody>
          <a:bodyPr wrap="square">
            <a:spAutoFit/>
          </a:bodyPr>
          <a:lstStyle/>
          <a:p>
            <a:pPr algn="just"/>
            <a:r>
              <a:rPr lang="en-US" sz="1000" dirty="0" smtClean="0"/>
              <a:t>[3] </a:t>
            </a:r>
            <a:r>
              <a:rPr lang="en-US" sz="1000" dirty="0"/>
              <a:t>Z. Liang, H. Chen, X. Wang, S. Chen and C. Zhang, "A Risk-Based Uncertainty Set Optimization Method for the Energy Management of Hybrid AC/DC Microgrids with Uncertain Renewable Generation," in </a:t>
            </a:r>
            <a:r>
              <a:rPr lang="en-US" sz="1000" i="1" dirty="0"/>
              <a:t>IEEE Transactions on Smart </a:t>
            </a:r>
            <a:r>
              <a:rPr lang="en-US" sz="1000" i="1" dirty="0" smtClean="0"/>
              <a:t>Grid</a:t>
            </a:r>
            <a:r>
              <a:rPr lang="en-US" sz="1000" dirty="0" smtClean="0"/>
              <a:t>, Early access.</a:t>
            </a:r>
            <a:endParaRPr lang="en-US" sz="1000" dirty="0">
              <a:latin typeface="Times" panose="02020603050405020304" pitchFamily="18" charset="0"/>
              <a:cs typeface="Times" panose="02020603050405020304" pitchFamily="18" charset="0"/>
            </a:endParaRPr>
          </a:p>
        </p:txBody>
      </p:sp>
      <p:sp>
        <p:nvSpPr>
          <p:cNvPr id="7" name="TextBox 6"/>
          <p:cNvSpPr txBox="1"/>
          <p:nvPr/>
        </p:nvSpPr>
        <p:spPr>
          <a:xfrm>
            <a:off x="16725" y="534889"/>
            <a:ext cx="8964827" cy="646331"/>
          </a:xfrm>
          <a:prstGeom prst="rect">
            <a:avLst/>
          </a:prstGeom>
          <a:noFill/>
        </p:spPr>
        <p:txBody>
          <a:bodyPr wrap="square" rtlCol="0">
            <a:spAutoFit/>
          </a:bodyPr>
          <a:lstStyle/>
          <a:p>
            <a:r>
              <a:rPr lang="en-US" sz="1800" dirty="0" smtClean="0"/>
              <a:t>The </a:t>
            </a:r>
            <a:r>
              <a:rPr lang="en-US" sz="1800" dirty="0"/>
              <a:t>bi-directional </a:t>
            </a:r>
            <a:r>
              <a:rPr lang="en-US" sz="1800" dirty="0" smtClean="0"/>
              <a:t>converter (BDC) has a critical role in balancing power flow between the AC and DC </a:t>
            </a:r>
            <a:r>
              <a:rPr lang="en-US" sz="1800" dirty="0" err="1" smtClean="0"/>
              <a:t>subgrids</a:t>
            </a:r>
            <a:r>
              <a:rPr lang="en-US" sz="1800" dirty="0" smtClean="0"/>
              <a:t>. The detailed constraints of the BDC are presented as follows:</a:t>
            </a:r>
          </a:p>
        </p:txBody>
      </p:sp>
      <p:sp>
        <p:nvSpPr>
          <p:cNvPr id="9" name="TextBox 8"/>
          <p:cNvSpPr txBox="1"/>
          <p:nvPr/>
        </p:nvSpPr>
        <p:spPr>
          <a:xfrm>
            <a:off x="4852962" y="1134560"/>
            <a:ext cx="4128590" cy="523220"/>
          </a:xfrm>
          <a:prstGeom prst="rect">
            <a:avLst/>
          </a:prstGeom>
          <a:noFill/>
        </p:spPr>
        <p:txBody>
          <a:bodyPr wrap="square" rtlCol="0">
            <a:spAutoFit/>
          </a:bodyPr>
          <a:lstStyle/>
          <a:p>
            <a:pPr algn="l"/>
            <a:r>
              <a:rPr lang="en-US" sz="1400" dirty="0" smtClean="0">
                <a:latin typeface="Times" panose="02020603050405020304" pitchFamily="18" charset="0"/>
                <a:cs typeface="Times" panose="02020603050405020304" pitchFamily="18" charset="0"/>
              </a:rPr>
              <a:t>BDC state constraint, which ensures that power does not flow in both direction simultaneously</a:t>
            </a:r>
            <a:endParaRPr lang="en-US" sz="1400" dirty="0">
              <a:latin typeface="Times" panose="02020603050405020304" pitchFamily="18" charset="0"/>
              <a:cs typeface="Times" panose="02020603050405020304" pitchFamily="18" charset="0"/>
            </a:endParaRPr>
          </a:p>
        </p:txBody>
      </p:sp>
      <p:sp>
        <p:nvSpPr>
          <p:cNvPr id="10" name="Right Brace 9"/>
          <p:cNvSpPr/>
          <p:nvPr/>
        </p:nvSpPr>
        <p:spPr>
          <a:xfrm>
            <a:off x="4355801" y="1256546"/>
            <a:ext cx="232431" cy="312083"/>
          </a:xfrm>
          <a:prstGeom prst="rightBrace">
            <a:avLst/>
          </a:prstGeom>
          <a:ln w="19050">
            <a:solidFill>
              <a:srgbClr val="01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latin typeface="Times" panose="02020603050405020304" pitchFamily="18" charset="0"/>
              <a:cs typeface="Times" panose="02020603050405020304" pitchFamily="18" charset="0"/>
            </a:endParaRPr>
          </a:p>
        </p:txBody>
      </p:sp>
      <mc:AlternateContent xmlns:mc="http://schemas.openxmlformats.org/markup-compatibility/2006" xmlns:a14="http://schemas.microsoft.com/office/drawing/2010/main">
        <mc:Choice Requires="a14">
          <p:sp>
            <p:nvSpPr>
              <p:cNvPr id="11" name="Rectangle 10"/>
              <p:cNvSpPr/>
              <p:nvPr/>
            </p:nvSpPr>
            <p:spPr>
              <a:xfrm>
                <a:off x="533400" y="1166556"/>
                <a:ext cx="3429000" cy="430374"/>
              </a:xfrm>
              <a:prstGeom prst="rect">
                <a:avLst/>
              </a:prstGeom>
            </p:spPr>
            <p:txBody>
              <a:bodyPr>
                <a:spAutoFit/>
              </a:bodyPr>
              <a:lstStyle/>
              <a:p>
                <a:pPr>
                  <a:lnSpc>
                    <a:spcPct val="107000"/>
                  </a:lnSpc>
                  <a:spcBef>
                    <a:spcPts val="0"/>
                  </a:spcBef>
                  <a:spcAft>
                    <a:spcPts val="600"/>
                  </a:spcAft>
                </a:pPr>
                <a14:m>
                  <m:oMathPara xmlns:m="http://schemas.openxmlformats.org/officeDocument/2006/math">
                    <m:oMathParaPr>
                      <m:jc m:val="centerGroup"/>
                    </m:oMathParaPr>
                    <m:oMath xmlns:m="http://schemas.openxmlformats.org/officeDocument/2006/math">
                      <m:sSubSup>
                        <m:sSubSupPr>
                          <m:ctrlPr>
                            <a:rPr lang="en-US" sz="1200" i="1" smtClean="0">
                              <a:latin typeface="Cambria Math" panose="02040503050406030204" pitchFamily="18" charset="0"/>
                              <a:ea typeface="DengXian" panose="02010600030101010101" pitchFamily="2" charset="-122"/>
                              <a:cs typeface="Times New Roman" panose="02020603050405020304" pitchFamily="18" charset="0"/>
                            </a:rPr>
                          </m:ctrlPr>
                        </m:sSubSupPr>
                        <m:e>
                          <m:r>
                            <a:rPr lang="en-US" sz="1200" b="0" i="1" smtClean="0">
                              <a:latin typeface="Cambria Math" panose="02040503050406030204" pitchFamily="18" charset="0"/>
                              <a:ea typeface="DengXian" panose="02010600030101010101" pitchFamily="2" charset="-122"/>
                              <a:cs typeface="Times New Roman" panose="02020603050405020304" pitchFamily="18" charset="0"/>
                            </a:rPr>
                            <m:t>𝐼</m:t>
                          </m:r>
                        </m:e>
                        <m:sub>
                          <m:r>
                            <a:rPr lang="en-US" sz="1200" b="0" i="1" smtClean="0">
                              <a:latin typeface="Cambria Math" panose="02040503050406030204" pitchFamily="18" charset="0"/>
                              <a:ea typeface="DengXian" panose="02010600030101010101" pitchFamily="2" charset="-122"/>
                              <a:cs typeface="Times New Roman" panose="02020603050405020304" pitchFamily="18" charset="0"/>
                            </a:rPr>
                            <m:t>𝐵𝐷𝐶</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b="0" i="1" smtClean="0">
                              <a:latin typeface="Cambria Math" panose="02040503050406030204" pitchFamily="18" charset="0"/>
                              <a:ea typeface="DengXian" panose="02010600030101010101" pitchFamily="2" charset="-122"/>
                              <a:cs typeface="Times New Roman" panose="02020603050405020304" pitchFamily="18" charset="0"/>
                            </a:rPr>
                            <m:t>𝑡</m:t>
                          </m:r>
                        </m:sub>
                        <m:sup>
                          <m:r>
                            <a:rPr lang="en-US" sz="1200" b="0" i="1" smtClean="0">
                              <a:latin typeface="Cambria Math" panose="02040503050406030204" pitchFamily="18" charset="0"/>
                              <a:ea typeface="DengXian" panose="02010600030101010101" pitchFamily="2" charset="-122"/>
                              <a:cs typeface="Times New Roman" panose="02020603050405020304" pitchFamily="18" charset="0"/>
                            </a:rPr>
                            <m:t>𝑎𝑐</m:t>
                          </m:r>
                          <m:r>
                            <a:rPr lang="en-US" sz="1200" b="0" i="1" smtClean="0">
                              <a:latin typeface="Cambria Math" panose="02040503050406030204" pitchFamily="18" charset="0"/>
                              <a:ea typeface="DengXian" panose="02010600030101010101" pitchFamily="2" charset="-122"/>
                              <a:cs typeface="Times New Roman" panose="02020603050405020304" pitchFamily="18" charset="0"/>
                            </a:rPr>
                            <m:t>/</m:t>
                          </m:r>
                          <m:r>
                            <a:rPr lang="en-US" sz="1200" b="0" i="1" smtClean="0">
                              <a:latin typeface="Cambria Math" panose="02040503050406030204" pitchFamily="18" charset="0"/>
                              <a:ea typeface="DengXian" panose="02010600030101010101" pitchFamily="2" charset="-122"/>
                              <a:cs typeface="Times New Roman" panose="02020603050405020304" pitchFamily="18" charset="0"/>
                            </a:rPr>
                            <m:t>𝑑𝑐</m:t>
                          </m:r>
                        </m:sup>
                      </m:sSubSup>
                      <m:r>
                        <a:rPr lang="en-US" sz="1200" b="0" i="1" smtClean="0">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sz="120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200" i="1">
                              <a:latin typeface="Cambria Math" panose="02040503050406030204" pitchFamily="18" charset="0"/>
                              <a:ea typeface="DengXian" panose="02010600030101010101" pitchFamily="2" charset="-122"/>
                              <a:cs typeface="Times New Roman" panose="02020603050405020304" pitchFamily="18" charset="0"/>
                            </a:rPr>
                            <m:t>𝐼</m:t>
                          </m:r>
                        </m:e>
                        <m:sub>
                          <m:r>
                            <a:rPr lang="en-US" sz="1200" i="1">
                              <a:latin typeface="Cambria Math" panose="02040503050406030204" pitchFamily="18" charset="0"/>
                              <a:ea typeface="DengXian" panose="02010600030101010101" pitchFamily="2" charset="-122"/>
                              <a:cs typeface="Times New Roman" panose="02020603050405020304" pitchFamily="18" charset="0"/>
                            </a:rPr>
                            <m:t>𝐵𝐷𝐶</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𝑡</m:t>
                          </m:r>
                        </m:sub>
                        <m:sup>
                          <m:r>
                            <a:rPr lang="en-US" sz="1200" b="0" i="1" smtClean="0">
                              <a:latin typeface="Cambria Math" panose="02040503050406030204" pitchFamily="18" charset="0"/>
                              <a:ea typeface="DengXian" panose="02010600030101010101" pitchFamily="2" charset="-122"/>
                              <a:cs typeface="Times New Roman" panose="02020603050405020304" pitchFamily="18" charset="0"/>
                            </a:rPr>
                            <m:t>𝑑</m:t>
                          </m:r>
                          <m:r>
                            <a:rPr lang="en-US" sz="1200" i="1">
                              <a:latin typeface="Cambria Math" panose="02040503050406030204" pitchFamily="18" charset="0"/>
                              <a:ea typeface="DengXian" panose="02010600030101010101" pitchFamily="2" charset="-122"/>
                              <a:cs typeface="Times New Roman" panose="02020603050405020304" pitchFamily="18" charset="0"/>
                            </a:rPr>
                            <m:t>𝑐</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b="0" i="1" smtClean="0">
                              <a:latin typeface="Cambria Math" panose="02040503050406030204" pitchFamily="18" charset="0"/>
                              <a:ea typeface="DengXian" panose="02010600030101010101" pitchFamily="2" charset="-122"/>
                              <a:cs typeface="Times New Roman" panose="02020603050405020304" pitchFamily="18" charset="0"/>
                            </a:rPr>
                            <m:t>𝑎</m:t>
                          </m:r>
                          <m:r>
                            <a:rPr lang="en-US" sz="1200" i="1">
                              <a:latin typeface="Cambria Math" panose="02040503050406030204" pitchFamily="18" charset="0"/>
                              <a:ea typeface="DengXian" panose="02010600030101010101" pitchFamily="2" charset="-122"/>
                              <a:cs typeface="Times New Roman" panose="02020603050405020304" pitchFamily="18" charset="0"/>
                            </a:rPr>
                            <m:t>𝑐</m:t>
                          </m:r>
                        </m:sup>
                      </m:sSubSup>
                      <m:r>
                        <a:rPr lang="en-US" sz="1200" i="1" smtClean="0">
                          <a:latin typeface="Cambria Math" panose="02040503050406030204" pitchFamily="18" charset="0"/>
                          <a:ea typeface="Cambria Math" panose="02040503050406030204" pitchFamily="18" charset="0"/>
                          <a:cs typeface="Times New Roman" panose="02020603050405020304" pitchFamily="18" charset="0"/>
                        </a:rPr>
                        <m:t>≤</m:t>
                      </m:r>
                      <m:r>
                        <a:rPr lang="en-US" sz="1200" b="0" i="1" smtClean="0">
                          <a:latin typeface="Cambria Math" panose="02040503050406030204" pitchFamily="18" charset="0"/>
                          <a:ea typeface="Cambria Math" panose="02040503050406030204" pitchFamily="18" charset="0"/>
                          <a:cs typeface="Times New Roman" panose="02020603050405020304" pitchFamily="18" charset="0"/>
                        </a:rPr>
                        <m:t>1,</m:t>
                      </m:r>
                      <m:sSubSup>
                        <m:sSubSupPr>
                          <m:ctrlPr>
                            <a:rPr lang="en-US" sz="120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200" i="1">
                              <a:latin typeface="Cambria Math" panose="02040503050406030204" pitchFamily="18" charset="0"/>
                              <a:ea typeface="DengXian" panose="02010600030101010101" pitchFamily="2" charset="-122"/>
                              <a:cs typeface="Times New Roman" panose="02020603050405020304" pitchFamily="18" charset="0"/>
                            </a:rPr>
                            <m:t>𝐼</m:t>
                          </m:r>
                        </m:e>
                        <m:sub>
                          <m:r>
                            <a:rPr lang="en-US" sz="1200" i="1">
                              <a:latin typeface="Cambria Math" panose="02040503050406030204" pitchFamily="18" charset="0"/>
                              <a:ea typeface="DengXian" panose="02010600030101010101" pitchFamily="2" charset="-122"/>
                              <a:cs typeface="Times New Roman" panose="02020603050405020304" pitchFamily="18" charset="0"/>
                            </a:rPr>
                            <m:t>𝐵𝐷𝐶</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𝑡</m:t>
                          </m:r>
                        </m:sub>
                        <m:sup>
                          <m:r>
                            <a:rPr lang="en-US" sz="1200" i="1">
                              <a:latin typeface="Cambria Math" panose="02040503050406030204" pitchFamily="18" charset="0"/>
                              <a:ea typeface="DengXian" panose="02010600030101010101" pitchFamily="2" charset="-122"/>
                              <a:cs typeface="Times New Roman" panose="02020603050405020304" pitchFamily="18" charset="0"/>
                            </a:rPr>
                            <m:t>𝑎𝑐</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𝑑𝑐</m:t>
                          </m:r>
                        </m:sup>
                      </m:sSubSup>
                      <m:r>
                        <a:rPr lang="en-US" sz="1200" b="0" i="1" smtClean="0">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sz="120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200" i="1">
                              <a:latin typeface="Cambria Math" panose="02040503050406030204" pitchFamily="18" charset="0"/>
                              <a:ea typeface="DengXian" panose="02010600030101010101" pitchFamily="2" charset="-122"/>
                              <a:cs typeface="Times New Roman" panose="02020603050405020304" pitchFamily="18" charset="0"/>
                            </a:rPr>
                            <m:t>𝐼</m:t>
                          </m:r>
                        </m:e>
                        <m:sub>
                          <m:r>
                            <a:rPr lang="en-US" sz="1200" i="1">
                              <a:latin typeface="Cambria Math" panose="02040503050406030204" pitchFamily="18" charset="0"/>
                              <a:ea typeface="DengXian" panose="02010600030101010101" pitchFamily="2" charset="-122"/>
                              <a:cs typeface="Times New Roman" panose="02020603050405020304" pitchFamily="18" charset="0"/>
                            </a:rPr>
                            <m:t>𝐵𝐷𝐶</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𝑡</m:t>
                          </m:r>
                        </m:sub>
                        <m:sup>
                          <m:r>
                            <a:rPr lang="en-US" sz="1200" b="0" i="1" smtClean="0">
                              <a:latin typeface="Cambria Math" panose="02040503050406030204" pitchFamily="18" charset="0"/>
                              <a:ea typeface="DengXian" panose="02010600030101010101" pitchFamily="2" charset="-122"/>
                              <a:cs typeface="Times New Roman" panose="02020603050405020304" pitchFamily="18" charset="0"/>
                            </a:rPr>
                            <m:t>𝑑</m:t>
                          </m:r>
                          <m:r>
                            <a:rPr lang="en-US" sz="1200" i="1">
                              <a:latin typeface="Cambria Math" panose="02040503050406030204" pitchFamily="18" charset="0"/>
                              <a:ea typeface="DengXian" panose="02010600030101010101" pitchFamily="2" charset="-122"/>
                              <a:cs typeface="Times New Roman" panose="02020603050405020304" pitchFamily="18" charset="0"/>
                            </a:rPr>
                            <m:t>𝑐</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b="0" i="1" smtClean="0">
                              <a:latin typeface="Cambria Math" panose="02040503050406030204" pitchFamily="18" charset="0"/>
                              <a:ea typeface="DengXian" panose="02010600030101010101" pitchFamily="2" charset="-122"/>
                              <a:cs typeface="Times New Roman" panose="02020603050405020304" pitchFamily="18" charset="0"/>
                            </a:rPr>
                            <m:t>𝑎</m:t>
                          </m:r>
                          <m:r>
                            <a:rPr lang="en-US" sz="1200" i="1">
                              <a:latin typeface="Cambria Math" panose="02040503050406030204" pitchFamily="18" charset="0"/>
                              <a:ea typeface="DengXian" panose="02010600030101010101" pitchFamily="2" charset="-122"/>
                              <a:cs typeface="Times New Roman" panose="02020603050405020304" pitchFamily="18" charset="0"/>
                            </a:rPr>
                            <m:t>𝑐</m:t>
                          </m:r>
                        </m:sup>
                      </m:sSubSup>
                      <m:r>
                        <a:rPr lang="en-US" sz="1200" i="1" smtClean="0">
                          <a:latin typeface="Cambria Math" panose="02040503050406030204" pitchFamily="18" charset="0"/>
                          <a:ea typeface="Cambria Math" panose="02040503050406030204" pitchFamily="18" charset="0"/>
                          <a:cs typeface="Times New Roman" panose="02020603050405020304" pitchFamily="18" charset="0"/>
                        </a:rPr>
                        <m:t>∈</m:t>
                      </m:r>
                      <m:r>
                        <a:rPr lang="en-US" sz="1200" b="0" i="1" smtClean="0">
                          <a:latin typeface="Cambria Math" panose="02040503050406030204" pitchFamily="18" charset="0"/>
                          <a:ea typeface="Cambria Math" panose="02040503050406030204" pitchFamily="18" charset="0"/>
                          <a:cs typeface="Times New Roman" panose="02020603050405020304" pitchFamily="18" charset="0"/>
                        </a:rPr>
                        <m:t>{0,1}</m:t>
                      </m:r>
                    </m:oMath>
                  </m:oMathPara>
                </a14:m>
                <a:endParaRPr lang="en-US" sz="1200" dirty="0">
                  <a:latin typeface="Times" panose="02020603050405020304" pitchFamily="18" charset="0"/>
                  <a:ea typeface="DengXian" panose="02010600030101010101" pitchFamily="2" charset="-122"/>
                  <a:cs typeface="Times"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33400" y="1166556"/>
                <a:ext cx="3429000" cy="430374"/>
              </a:xfrm>
              <a:prstGeom prst="rect">
                <a:avLst/>
              </a:prstGeom>
              <a:blipFill>
                <a:blip r:embed="rId3"/>
                <a:stretch>
                  <a:fillRect/>
                </a:stretch>
              </a:blipFill>
            </p:spPr>
            <p:txBody>
              <a:bodyPr/>
              <a:lstStyle/>
              <a:p>
                <a:r>
                  <a:rPr lang="en-US">
                    <a:noFill/>
                  </a:rPr>
                  <a:t> </a:t>
                </a:r>
              </a:p>
            </p:txBody>
          </p:sp>
        </mc:Fallback>
      </mc:AlternateContent>
      <p:sp>
        <p:nvSpPr>
          <p:cNvPr id="12" name="TextBox 11"/>
          <p:cNvSpPr txBox="1"/>
          <p:nvPr/>
        </p:nvSpPr>
        <p:spPr>
          <a:xfrm>
            <a:off x="4842599" y="1803519"/>
            <a:ext cx="4128590" cy="307777"/>
          </a:xfrm>
          <a:prstGeom prst="rect">
            <a:avLst/>
          </a:prstGeom>
          <a:noFill/>
        </p:spPr>
        <p:txBody>
          <a:bodyPr wrap="square" rtlCol="0">
            <a:spAutoFit/>
          </a:bodyPr>
          <a:lstStyle/>
          <a:p>
            <a:pPr algn="l"/>
            <a:r>
              <a:rPr lang="en-US" sz="1400" dirty="0" smtClean="0">
                <a:latin typeface="Times" panose="02020603050405020304" pitchFamily="18" charset="0"/>
                <a:cs typeface="Times" panose="02020603050405020304" pitchFamily="18" charset="0"/>
              </a:rPr>
              <a:t>Constraints of the range of the BDC exchange power</a:t>
            </a:r>
            <a:endParaRPr lang="en-US" sz="1400" dirty="0">
              <a:latin typeface="Times" panose="02020603050405020304" pitchFamily="18" charset="0"/>
              <a:cs typeface="Times" panose="02020603050405020304" pitchFamily="18" charset="0"/>
            </a:endParaRPr>
          </a:p>
        </p:txBody>
      </p:sp>
      <p:sp>
        <p:nvSpPr>
          <p:cNvPr id="13" name="Right Brace 12"/>
          <p:cNvSpPr/>
          <p:nvPr/>
        </p:nvSpPr>
        <p:spPr>
          <a:xfrm>
            <a:off x="4355800" y="1816984"/>
            <a:ext cx="232431" cy="312083"/>
          </a:xfrm>
          <a:prstGeom prst="rightBrace">
            <a:avLst/>
          </a:prstGeom>
          <a:ln w="19050">
            <a:solidFill>
              <a:srgbClr val="01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latin typeface="Times" panose="02020603050405020304" pitchFamily="18" charset="0"/>
              <a:cs typeface="Times" panose="02020603050405020304"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533400" y="1587370"/>
                <a:ext cx="3429000" cy="768415"/>
              </a:xfrm>
              <a:prstGeom prst="rect">
                <a:avLst/>
              </a:prstGeom>
            </p:spPr>
            <p:txBody>
              <a:bodyPr>
                <a:spAutoFit/>
              </a:bodyPr>
              <a:lstStyle/>
              <a:p>
                <a:pPr>
                  <a:lnSpc>
                    <a:spcPct val="107000"/>
                  </a:lnSpc>
                  <a:spcBef>
                    <a:spcPts val="0"/>
                  </a:spcBef>
                  <a:spcAft>
                    <a:spcPts val="600"/>
                  </a:spcAft>
                </a:pPr>
                <a14:m>
                  <m:oMathPara xmlns:m="http://schemas.openxmlformats.org/officeDocument/2006/math">
                    <m:oMathParaPr>
                      <m:jc m:val="centerGroup"/>
                    </m:oMathParaPr>
                    <m:oMath xmlns:m="http://schemas.openxmlformats.org/officeDocument/2006/math">
                      <m:sSubSup>
                        <m:sSubSupPr>
                          <m:ctrlPr>
                            <a:rPr lang="en-US" sz="1200" i="1" smtClean="0">
                              <a:latin typeface="Cambria Math" panose="02040503050406030204" pitchFamily="18" charset="0"/>
                              <a:ea typeface="DengXian" panose="02010600030101010101" pitchFamily="2" charset="-122"/>
                              <a:cs typeface="Times New Roman" panose="02020603050405020304" pitchFamily="18" charset="0"/>
                            </a:rPr>
                          </m:ctrlPr>
                        </m:sSubSupPr>
                        <m:e>
                          <m:r>
                            <a:rPr lang="en-US" sz="1200" b="0" i="1" smtClean="0">
                              <a:latin typeface="Cambria Math" panose="02040503050406030204" pitchFamily="18" charset="0"/>
                              <a:ea typeface="DengXian" panose="02010600030101010101" pitchFamily="2" charset="-122"/>
                              <a:cs typeface="Times New Roman" panose="02020603050405020304" pitchFamily="18" charset="0"/>
                            </a:rPr>
                            <m:t>0</m:t>
                          </m:r>
                          <m:r>
                            <a:rPr lang="en-US" sz="1200" i="1" smtClean="0">
                              <a:latin typeface="Cambria Math" panose="02040503050406030204" pitchFamily="18" charset="0"/>
                              <a:ea typeface="Cambria Math" panose="02040503050406030204" pitchFamily="18" charset="0"/>
                              <a:cs typeface="Times New Roman" panose="02020603050405020304" pitchFamily="18" charset="0"/>
                            </a:rPr>
                            <m:t>≤</m:t>
                          </m:r>
                          <m:r>
                            <a:rPr lang="en-US" sz="1200" b="0" i="1" smtClean="0">
                              <a:latin typeface="Cambria Math" panose="02040503050406030204" pitchFamily="18" charset="0"/>
                              <a:ea typeface="DengXian" panose="02010600030101010101" pitchFamily="2" charset="-122"/>
                              <a:cs typeface="Times New Roman" panose="02020603050405020304" pitchFamily="18" charset="0"/>
                            </a:rPr>
                            <m:t>𝑃</m:t>
                          </m:r>
                        </m:e>
                        <m:sub>
                          <m:r>
                            <a:rPr lang="en-US" sz="1200" i="1">
                              <a:latin typeface="Cambria Math" panose="02040503050406030204" pitchFamily="18" charset="0"/>
                              <a:ea typeface="DengXian" panose="02010600030101010101" pitchFamily="2" charset="-122"/>
                              <a:cs typeface="Times New Roman" panose="02020603050405020304" pitchFamily="18" charset="0"/>
                            </a:rPr>
                            <m:t>𝐵𝐷𝐶</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𝑡</m:t>
                          </m:r>
                        </m:sub>
                        <m:sup>
                          <m:r>
                            <a:rPr lang="en-US" sz="1200" i="1">
                              <a:latin typeface="Cambria Math" panose="02040503050406030204" pitchFamily="18" charset="0"/>
                              <a:ea typeface="DengXian" panose="02010600030101010101" pitchFamily="2" charset="-122"/>
                              <a:cs typeface="Times New Roman" panose="02020603050405020304" pitchFamily="18" charset="0"/>
                            </a:rPr>
                            <m:t>𝑎𝑐</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𝑑𝑐</m:t>
                          </m:r>
                        </m:sup>
                      </m:sSubSup>
                      <m:r>
                        <a:rPr lang="en-US" sz="1200" i="1" smtClean="0">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en-US" sz="1200" i="1" smtClean="0">
                              <a:latin typeface="Cambria Math" panose="02040503050406030204" pitchFamily="18" charset="0"/>
                              <a:ea typeface="DengXian" panose="02010600030101010101" pitchFamily="2" charset="-122"/>
                              <a:cs typeface="Times New Roman" panose="02020603050405020304" pitchFamily="18" charset="0"/>
                            </a:rPr>
                          </m:ctrlPr>
                        </m:sSubSupPr>
                        <m:e>
                          <m:r>
                            <a:rPr lang="en-US" sz="1200" b="0" i="1" smtClean="0">
                              <a:latin typeface="Cambria Math" panose="02040503050406030204" pitchFamily="18" charset="0"/>
                              <a:ea typeface="DengXian" panose="02010600030101010101" pitchFamily="2" charset="-122"/>
                              <a:cs typeface="Times New Roman" panose="02020603050405020304" pitchFamily="18" charset="0"/>
                            </a:rPr>
                            <m:t>𝐼</m:t>
                          </m:r>
                        </m:e>
                        <m:sub>
                          <m:r>
                            <a:rPr lang="en-US" sz="1200" b="0" i="1" smtClean="0">
                              <a:latin typeface="Cambria Math" panose="02040503050406030204" pitchFamily="18" charset="0"/>
                              <a:ea typeface="DengXian" panose="02010600030101010101" pitchFamily="2" charset="-122"/>
                              <a:cs typeface="Times New Roman" panose="02020603050405020304" pitchFamily="18" charset="0"/>
                            </a:rPr>
                            <m:t>𝐵𝐷𝐶</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b="0" i="1" smtClean="0">
                              <a:latin typeface="Cambria Math" panose="02040503050406030204" pitchFamily="18" charset="0"/>
                              <a:ea typeface="DengXian" panose="02010600030101010101" pitchFamily="2" charset="-122"/>
                              <a:cs typeface="Times New Roman" panose="02020603050405020304" pitchFamily="18" charset="0"/>
                            </a:rPr>
                            <m:t>𝑡</m:t>
                          </m:r>
                        </m:sub>
                        <m:sup>
                          <m:r>
                            <a:rPr lang="en-US" sz="1200" b="0" i="1" smtClean="0">
                              <a:latin typeface="Cambria Math" panose="02040503050406030204" pitchFamily="18" charset="0"/>
                              <a:ea typeface="DengXian" panose="02010600030101010101" pitchFamily="2" charset="-122"/>
                              <a:cs typeface="Times New Roman" panose="02020603050405020304" pitchFamily="18" charset="0"/>
                            </a:rPr>
                            <m:t>𝑎𝑐</m:t>
                          </m:r>
                          <m:r>
                            <a:rPr lang="en-US" sz="1200" b="0" i="1" smtClean="0">
                              <a:latin typeface="Cambria Math" panose="02040503050406030204" pitchFamily="18" charset="0"/>
                              <a:ea typeface="DengXian" panose="02010600030101010101" pitchFamily="2" charset="-122"/>
                              <a:cs typeface="Times New Roman" panose="02020603050405020304" pitchFamily="18" charset="0"/>
                            </a:rPr>
                            <m:t>/</m:t>
                          </m:r>
                          <m:r>
                            <a:rPr lang="en-US" sz="1200" b="0" i="1" smtClean="0">
                              <a:latin typeface="Cambria Math" panose="02040503050406030204" pitchFamily="18" charset="0"/>
                              <a:ea typeface="DengXian" panose="02010600030101010101" pitchFamily="2" charset="-122"/>
                              <a:cs typeface="Times New Roman" panose="02020603050405020304" pitchFamily="18" charset="0"/>
                            </a:rPr>
                            <m:t>𝑑𝑐</m:t>
                          </m:r>
                        </m:sup>
                      </m:sSubSup>
                      <m:sSubSup>
                        <m:sSubSupPr>
                          <m:ctrlPr>
                            <a:rPr lang="en-US" sz="120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200" i="1">
                              <a:latin typeface="Cambria Math" panose="02040503050406030204" pitchFamily="18" charset="0"/>
                              <a:ea typeface="Cambria Math" panose="02040503050406030204" pitchFamily="18" charset="0"/>
                              <a:cs typeface="Times New Roman" panose="02020603050405020304" pitchFamily="18" charset="0"/>
                            </a:rPr>
                            <m:t>∗</m:t>
                          </m:r>
                          <m:r>
                            <a:rPr lang="en-US" sz="1200" b="0" i="1" smtClean="0">
                              <a:latin typeface="Cambria Math" panose="02040503050406030204" pitchFamily="18" charset="0"/>
                              <a:ea typeface="DengXian" panose="02010600030101010101" pitchFamily="2" charset="-122"/>
                              <a:cs typeface="Times New Roman" panose="02020603050405020304" pitchFamily="18" charset="0"/>
                            </a:rPr>
                            <m:t>𝑃</m:t>
                          </m:r>
                        </m:e>
                        <m:sub>
                          <m:r>
                            <a:rPr lang="en-US" sz="1200" i="1">
                              <a:latin typeface="Cambria Math" panose="02040503050406030204" pitchFamily="18" charset="0"/>
                              <a:ea typeface="DengXian" panose="02010600030101010101" pitchFamily="2" charset="-122"/>
                              <a:cs typeface="Times New Roman" panose="02020603050405020304" pitchFamily="18" charset="0"/>
                            </a:rPr>
                            <m:t>𝐵𝐷𝐶</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𝑡</m:t>
                          </m:r>
                        </m:sub>
                        <m:sup>
                          <m:r>
                            <a:rPr lang="en-US" sz="1200" i="1">
                              <a:latin typeface="Cambria Math" panose="02040503050406030204" pitchFamily="18" charset="0"/>
                              <a:ea typeface="DengXian" panose="02010600030101010101" pitchFamily="2" charset="-122"/>
                              <a:cs typeface="Times New Roman" panose="02020603050405020304" pitchFamily="18" charset="0"/>
                            </a:rPr>
                            <m:t>𝑎𝑐</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𝑑𝑐</m:t>
                          </m:r>
                          <m:r>
                            <a:rPr lang="en-US" sz="1200" b="0" i="1" smtClean="0">
                              <a:latin typeface="Cambria Math" panose="02040503050406030204" pitchFamily="18" charset="0"/>
                              <a:ea typeface="DengXian" panose="02010600030101010101" pitchFamily="2" charset="-122"/>
                              <a:cs typeface="Times New Roman" panose="02020603050405020304" pitchFamily="18" charset="0"/>
                            </a:rPr>
                            <m:t>, </m:t>
                          </m:r>
                          <m:r>
                            <a:rPr lang="en-US" sz="1200" b="0" i="1" smtClean="0">
                              <a:latin typeface="Cambria Math" panose="02040503050406030204" pitchFamily="18" charset="0"/>
                              <a:ea typeface="DengXian" panose="02010600030101010101" pitchFamily="2" charset="-122"/>
                              <a:cs typeface="Times New Roman" panose="02020603050405020304" pitchFamily="18" charset="0"/>
                            </a:rPr>
                            <m:t>𝐶𝑎𝑝</m:t>
                          </m:r>
                        </m:sup>
                      </m:sSubSup>
                    </m:oMath>
                  </m:oMathPara>
                </a14:m>
                <a:endParaRPr lang="en-US" sz="1200" dirty="0">
                  <a:latin typeface="Times" panose="02020603050405020304" pitchFamily="18" charset="0"/>
                  <a:ea typeface="DengXian" panose="02010600030101010101" pitchFamily="2" charset="-122"/>
                  <a:cs typeface="Times" panose="02020603050405020304" pitchFamily="18" charset="0"/>
                </a:endParaRPr>
              </a:p>
              <a:p>
                <a:pPr>
                  <a:lnSpc>
                    <a:spcPct val="107000"/>
                  </a:lnSpc>
                  <a:spcBef>
                    <a:spcPts val="0"/>
                  </a:spcBef>
                  <a:spcAft>
                    <a:spcPts val="600"/>
                  </a:spcAft>
                </a:pPr>
                <a14:m>
                  <m:oMathPara xmlns:m="http://schemas.openxmlformats.org/officeDocument/2006/math">
                    <m:oMathParaPr>
                      <m:jc m:val="centerGroup"/>
                    </m:oMathParaPr>
                    <m:oMath xmlns:m="http://schemas.openxmlformats.org/officeDocument/2006/math">
                      <m:sSubSup>
                        <m:sSubSupPr>
                          <m:ctrlPr>
                            <a:rPr lang="en-US" sz="120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200" i="1">
                              <a:latin typeface="Cambria Math" panose="02040503050406030204" pitchFamily="18" charset="0"/>
                              <a:ea typeface="DengXian" panose="02010600030101010101" pitchFamily="2" charset="-122"/>
                              <a:cs typeface="Times New Roman" panose="02020603050405020304" pitchFamily="18" charset="0"/>
                            </a:rPr>
                            <m:t>0</m:t>
                          </m:r>
                          <m:r>
                            <a:rPr lang="en-US" sz="1200" i="1">
                              <a:latin typeface="Cambria Math" panose="02040503050406030204" pitchFamily="18" charset="0"/>
                              <a:ea typeface="Cambria Math" panose="02040503050406030204" pitchFamily="18" charset="0"/>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𝑃</m:t>
                          </m:r>
                        </m:e>
                        <m:sub>
                          <m:r>
                            <a:rPr lang="en-US" sz="1200" i="1">
                              <a:latin typeface="Cambria Math" panose="02040503050406030204" pitchFamily="18" charset="0"/>
                              <a:ea typeface="DengXian" panose="02010600030101010101" pitchFamily="2" charset="-122"/>
                              <a:cs typeface="Times New Roman" panose="02020603050405020304" pitchFamily="18" charset="0"/>
                            </a:rPr>
                            <m:t>𝐵𝐷𝐶</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𝑡</m:t>
                          </m:r>
                        </m:sub>
                        <m:sup>
                          <m:r>
                            <a:rPr lang="en-US" sz="1200" b="0" i="1" smtClean="0">
                              <a:latin typeface="Cambria Math" panose="02040503050406030204" pitchFamily="18" charset="0"/>
                              <a:ea typeface="DengXian" panose="02010600030101010101" pitchFamily="2" charset="-122"/>
                              <a:cs typeface="Times New Roman" panose="02020603050405020304" pitchFamily="18" charset="0"/>
                            </a:rPr>
                            <m:t>𝑑</m:t>
                          </m:r>
                          <m:r>
                            <a:rPr lang="en-US" sz="1200" i="1">
                              <a:latin typeface="Cambria Math" panose="02040503050406030204" pitchFamily="18" charset="0"/>
                              <a:ea typeface="DengXian" panose="02010600030101010101" pitchFamily="2" charset="-122"/>
                              <a:cs typeface="Times New Roman" panose="02020603050405020304" pitchFamily="18" charset="0"/>
                            </a:rPr>
                            <m:t>𝑐</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b="0" i="1" smtClean="0">
                              <a:latin typeface="Cambria Math" panose="02040503050406030204" pitchFamily="18" charset="0"/>
                              <a:ea typeface="DengXian" panose="02010600030101010101" pitchFamily="2" charset="-122"/>
                              <a:cs typeface="Times New Roman" panose="02020603050405020304" pitchFamily="18" charset="0"/>
                            </a:rPr>
                            <m:t>𝑎</m:t>
                          </m:r>
                          <m:r>
                            <a:rPr lang="en-US" sz="1200" i="1">
                              <a:latin typeface="Cambria Math" panose="02040503050406030204" pitchFamily="18" charset="0"/>
                              <a:ea typeface="DengXian" panose="02010600030101010101" pitchFamily="2" charset="-122"/>
                              <a:cs typeface="Times New Roman" panose="02020603050405020304" pitchFamily="18" charset="0"/>
                            </a:rPr>
                            <m:t>𝑐</m:t>
                          </m:r>
                        </m:sup>
                      </m:sSubSup>
                      <m:r>
                        <a:rPr lang="en-US" sz="1200" i="1">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en-US" sz="120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200" i="1">
                              <a:latin typeface="Cambria Math" panose="02040503050406030204" pitchFamily="18" charset="0"/>
                              <a:ea typeface="DengXian" panose="02010600030101010101" pitchFamily="2" charset="-122"/>
                              <a:cs typeface="Times New Roman" panose="02020603050405020304" pitchFamily="18" charset="0"/>
                            </a:rPr>
                            <m:t>𝐼</m:t>
                          </m:r>
                        </m:e>
                        <m:sub>
                          <m:r>
                            <a:rPr lang="en-US" sz="1200" i="1">
                              <a:latin typeface="Cambria Math" panose="02040503050406030204" pitchFamily="18" charset="0"/>
                              <a:ea typeface="DengXian" panose="02010600030101010101" pitchFamily="2" charset="-122"/>
                              <a:cs typeface="Times New Roman" panose="02020603050405020304" pitchFamily="18" charset="0"/>
                            </a:rPr>
                            <m:t>𝐵𝐷𝐶</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𝑡</m:t>
                          </m:r>
                        </m:sub>
                        <m:sup>
                          <m:r>
                            <a:rPr lang="en-US" sz="1200" b="0" i="1" smtClean="0">
                              <a:latin typeface="Cambria Math" panose="02040503050406030204" pitchFamily="18" charset="0"/>
                              <a:ea typeface="DengXian" panose="02010600030101010101" pitchFamily="2" charset="-122"/>
                              <a:cs typeface="Times New Roman" panose="02020603050405020304" pitchFamily="18" charset="0"/>
                            </a:rPr>
                            <m:t>𝑑</m:t>
                          </m:r>
                          <m:r>
                            <a:rPr lang="en-US" sz="1200" i="1">
                              <a:latin typeface="Cambria Math" panose="02040503050406030204" pitchFamily="18" charset="0"/>
                              <a:ea typeface="DengXian" panose="02010600030101010101" pitchFamily="2" charset="-122"/>
                              <a:cs typeface="Times New Roman" panose="02020603050405020304" pitchFamily="18" charset="0"/>
                            </a:rPr>
                            <m:t>𝑐</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b="0" i="1" smtClean="0">
                              <a:latin typeface="Cambria Math" panose="02040503050406030204" pitchFamily="18" charset="0"/>
                              <a:ea typeface="DengXian" panose="02010600030101010101" pitchFamily="2" charset="-122"/>
                              <a:cs typeface="Times New Roman" panose="02020603050405020304" pitchFamily="18" charset="0"/>
                            </a:rPr>
                            <m:t>𝑎</m:t>
                          </m:r>
                          <m:r>
                            <a:rPr lang="en-US" sz="1200" i="1">
                              <a:latin typeface="Cambria Math" panose="02040503050406030204" pitchFamily="18" charset="0"/>
                              <a:ea typeface="DengXian" panose="02010600030101010101" pitchFamily="2" charset="-122"/>
                              <a:cs typeface="Times New Roman" panose="02020603050405020304" pitchFamily="18" charset="0"/>
                            </a:rPr>
                            <m:t>𝑐</m:t>
                          </m:r>
                        </m:sup>
                      </m:sSubSup>
                      <m:sSubSup>
                        <m:sSubSupPr>
                          <m:ctrlPr>
                            <a:rPr lang="en-US" sz="120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200" i="1">
                              <a:latin typeface="Cambria Math" panose="02040503050406030204" pitchFamily="18" charset="0"/>
                              <a:ea typeface="Cambria Math" panose="02040503050406030204" pitchFamily="18" charset="0"/>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𝑃</m:t>
                          </m:r>
                        </m:e>
                        <m:sub>
                          <m:r>
                            <a:rPr lang="en-US" sz="1200" i="1">
                              <a:latin typeface="Cambria Math" panose="02040503050406030204" pitchFamily="18" charset="0"/>
                              <a:ea typeface="DengXian" panose="02010600030101010101" pitchFamily="2" charset="-122"/>
                              <a:cs typeface="Times New Roman" panose="02020603050405020304" pitchFamily="18" charset="0"/>
                            </a:rPr>
                            <m:t>𝐵𝐷𝐶</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𝑡</m:t>
                          </m:r>
                        </m:sub>
                        <m:sup>
                          <m:r>
                            <a:rPr lang="en-US" sz="1200" b="0" i="1" smtClean="0">
                              <a:latin typeface="Cambria Math" panose="02040503050406030204" pitchFamily="18" charset="0"/>
                              <a:ea typeface="DengXian" panose="02010600030101010101" pitchFamily="2" charset="-122"/>
                              <a:cs typeface="Times New Roman" panose="02020603050405020304" pitchFamily="18" charset="0"/>
                            </a:rPr>
                            <m:t>𝑑</m:t>
                          </m:r>
                          <m:r>
                            <a:rPr lang="en-US" sz="1200" i="1">
                              <a:latin typeface="Cambria Math" panose="02040503050406030204" pitchFamily="18" charset="0"/>
                              <a:ea typeface="DengXian" panose="02010600030101010101" pitchFamily="2" charset="-122"/>
                              <a:cs typeface="Times New Roman" panose="02020603050405020304" pitchFamily="18" charset="0"/>
                            </a:rPr>
                            <m:t>𝑐</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b="0" i="1" smtClean="0">
                              <a:latin typeface="Cambria Math" panose="02040503050406030204" pitchFamily="18" charset="0"/>
                              <a:ea typeface="DengXian" panose="02010600030101010101" pitchFamily="2" charset="-122"/>
                              <a:cs typeface="Times New Roman" panose="02020603050405020304" pitchFamily="18" charset="0"/>
                            </a:rPr>
                            <m:t>𝑎</m:t>
                          </m:r>
                          <m:r>
                            <a:rPr lang="en-US" sz="1200" i="1">
                              <a:latin typeface="Cambria Math" panose="02040503050406030204" pitchFamily="18" charset="0"/>
                              <a:ea typeface="DengXian" panose="02010600030101010101" pitchFamily="2" charset="-122"/>
                              <a:cs typeface="Times New Roman" panose="02020603050405020304" pitchFamily="18" charset="0"/>
                            </a:rPr>
                            <m:t>𝑐</m:t>
                          </m:r>
                          <m:r>
                            <a:rPr lang="en-US" sz="1200" i="1">
                              <a:latin typeface="Cambria Math" panose="02040503050406030204" pitchFamily="18" charset="0"/>
                              <a:ea typeface="DengXian" panose="02010600030101010101" pitchFamily="2" charset="-122"/>
                              <a:cs typeface="Times New Roman" panose="02020603050405020304" pitchFamily="18" charset="0"/>
                            </a:rPr>
                            <m:t>, </m:t>
                          </m:r>
                          <m:r>
                            <a:rPr lang="en-US" sz="1200" i="1">
                              <a:latin typeface="Cambria Math" panose="02040503050406030204" pitchFamily="18" charset="0"/>
                              <a:ea typeface="DengXian" panose="02010600030101010101" pitchFamily="2" charset="-122"/>
                              <a:cs typeface="Times New Roman" panose="02020603050405020304" pitchFamily="18" charset="0"/>
                            </a:rPr>
                            <m:t>𝐶𝑎𝑝</m:t>
                          </m:r>
                        </m:sup>
                      </m:sSubSup>
                    </m:oMath>
                  </m:oMathPara>
                </a14:m>
                <a:endParaRPr lang="en-US" sz="1200" dirty="0">
                  <a:latin typeface="Times" panose="02020603050405020304" pitchFamily="18" charset="0"/>
                  <a:ea typeface="DengXian" panose="02010600030101010101" pitchFamily="2" charset="-122"/>
                  <a:cs typeface="Times"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533400" y="1587370"/>
                <a:ext cx="3429000" cy="768415"/>
              </a:xfrm>
              <a:prstGeom prst="rect">
                <a:avLst/>
              </a:prstGeom>
              <a:blipFill>
                <a:blip r:embed="rId4"/>
                <a:stretch>
                  <a:fillRect/>
                </a:stretch>
              </a:blipFill>
            </p:spPr>
            <p:txBody>
              <a:bodyPr/>
              <a:lstStyle/>
              <a:p>
                <a:r>
                  <a:rPr lang="en-US">
                    <a:noFill/>
                  </a:rPr>
                  <a:t> </a:t>
                </a:r>
              </a:p>
            </p:txBody>
          </p:sp>
        </mc:Fallback>
      </mc:AlternateContent>
      <p:sp>
        <p:nvSpPr>
          <p:cNvPr id="15" name="TextBox 14"/>
          <p:cNvSpPr txBox="1"/>
          <p:nvPr/>
        </p:nvSpPr>
        <p:spPr>
          <a:xfrm>
            <a:off x="4874908" y="2363182"/>
            <a:ext cx="4128590" cy="523220"/>
          </a:xfrm>
          <a:prstGeom prst="rect">
            <a:avLst/>
          </a:prstGeom>
          <a:noFill/>
        </p:spPr>
        <p:txBody>
          <a:bodyPr wrap="square" rtlCol="0">
            <a:spAutoFit/>
          </a:bodyPr>
          <a:lstStyle/>
          <a:p>
            <a:pPr algn="l"/>
            <a:r>
              <a:rPr lang="en-US" sz="1400" dirty="0" smtClean="0">
                <a:latin typeface="Times" panose="02020603050405020304" pitchFamily="18" charset="0"/>
                <a:cs typeface="Times" panose="02020603050405020304" pitchFamily="18" charset="0"/>
              </a:rPr>
              <a:t>Constraints of the ramping power exchange limits of the BDC</a:t>
            </a:r>
            <a:endParaRPr lang="en-US" sz="1400" dirty="0">
              <a:latin typeface="Times" panose="02020603050405020304" pitchFamily="18" charset="0"/>
              <a:cs typeface="Times" panose="02020603050405020304" pitchFamily="18" charset="0"/>
            </a:endParaRPr>
          </a:p>
        </p:txBody>
      </p:sp>
      <p:sp>
        <p:nvSpPr>
          <p:cNvPr id="16" name="Right Brace 15"/>
          <p:cNvSpPr/>
          <p:nvPr/>
        </p:nvSpPr>
        <p:spPr>
          <a:xfrm>
            <a:off x="4355800" y="2460215"/>
            <a:ext cx="232431" cy="312083"/>
          </a:xfrm>
          <a:prstGeom prst="rightBrace">
            <a:avLst/>
          </a:prstGeom>
          <a:ln w="19050">
            <a:solidFill>
              <a:srgbClr val="01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latin typeface="Times" panose="02020603050405020304" pitchFamily="18" charset="0"/>
              <a:cs typeface="Times" panose="02020603050405020304" pitchFamily="18" charset="0"/>
            </a:endParaRPr>
          </a:p>
        </p:txBody>
      </p:sp>
      <mc:AlternateContent xmlns:mc="http://schemas.openxmlformats.org/markup-compatibility/2006" xmlns:a14="http://schemas.microsoft.com/office/drawing/2010/main">
        <mc:Choice Requires="a14">
          <p:sp>
            <p:nvSpPr>
              <p:cNvPr id="17" name="Rectangle 16"/>
              <p:cNvSpPr/>
              <p:nvPr/>
            </p:nvSpPr>
            <p:spPr>
              <a:xfrm>
                <a:off x="228600" y="2279585"/>
                <a:ext cx="3945675" cy="768415"/>
              </a:xfrm>
              <a:prstGeom prst="rect">
                <a:avLst/>
              </a:prstGeom>
            </p:spPr>
            <p:txBody>
              <a:bodyPr wrap="square">
                <a:spAutoFit/>
              </a:bodyPr>
              <a:lstStyle/>
              <a:p>
                <a:pPr>
                  <a:lnSpc>
                    <a:spcPct val="107000"/>
                  </a:lnSpc>
                  <a:spcBef>
                    <a:spcPts val="0"/>
                  </a:spcBef>
                  <a:spcAft>
                    <a:spcPts val="600"/>
                  </a:spcAft>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sz="1200" i="1" smtClean="0">
                              <a:latin typeface="Cambria Math" panose="02040503050406030204" pitchFamily="18" charset="0"/>
                              <a:ea typeface="DengXian" panose="02010600030101010101" pitchFamily="2" charset="-122"/>
                              <a:cs typeface="Times New Roman" panose="02020603050405020304" pitchFamily="18" charset="0"/>
                            </a:rPr>
                          </m:ctrlPr>
                        </m:sSubSupPr>
                        <m:e>
                          <m:sSubSup>
                            <m:sSubSupPr>
                              <m:ctrlPr>
                                <a:rPr lang="en-US" sz="120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200" i="1">
                                  <a:latin typeface="Cambria Math" panose="02040503050406030204" pitchFamily="18" charset="0"/>
                                  <a:ea typeface="Cambria Math" panose="02040503050406030204" pitchFamily="18" charset="0"/>
                                  <a:cs typeface="Times New Roman" panose="02020603050405020304" pitchFamily="18" charset="0"/>
                                </a:rPr>
                                <m:t>∆</m:t>
                              </m:r>
                              <m:r>
                                <a:rPr lang="en-US" sz="1200" i="1">
                                  <a:latin typeface="Cambria Math" panose="02040503050406030204" pitchFamily="18" charset="0"/>
                                  <a:ea typeface="Cambria Math" panose="02040503050406030204" pitchFamily="18" charset="0"/>
                                  <a:cs typeface="Times New Roman" panose="02020603050405020304" pitchFamily="18" charset="0"/>
                                </a:rPr>
                                <m:t>𝑡</m:t>
                              </m:r>
                              <m:r>
                                <a:rPr lang="en-US" sz="1200" i="1">
                                  <a:latin typeface="Cambria Math" panose="02040503050406030204" pitchFamily="18" charset="0"/>
                                  <a:ea typeface="Cambria Math" panose="02040503050406030204" pitchFamily="18" charset="0"/>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𝑅𝑎𝑚𝑝</m:t>
                              </m:r>
                            </m:e>
                            <m:sub>
                              <m:r>
                                <a:rPr lang="en-US" sz="1200" i="1">
                                  <a:latin typeface="Cambria Math" panose="02040503050406030204" pitchFamily="18" charset="0"/>
                                  <a:ea typeface="DengXian" panose="02010600030101010101" pitchFamily="2" charset="-122"/>
                                  <a:cs typeface="Times New Roman" panose="02020603050405020304" pitchFamily="18" charset="0"/>
                                </a:rPr>
                                <m:t>𝐵𝐷𝐶</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𝑡</m:t>
                              </m:r>
                            </m:sub>
                            <m:sup>
                              <m:r>
                                <a:rPr lang="en-US" sz="1200" i="1">
                                  <a:latin typeface="Cambria Math" panose="02040503050406030204" pitchFamily="18" charset="0"/>
                                  <a:ea typeface="DengXian" panose="02010600030101010101" pitchFamily="2" charset="-122"/>
                                  <a:cs typeface="Times New Roman" panose="02020603050405020304" pitchFamily="18" charset="0"/>
                                </a:rPr>
                                <m:t>𝑎𝑐</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𝑑𝑐</m:t>
                              </m:r>
                            </m:sup>
                          </m:sSubSup>
                          <m:r>
                            <a:rPr lang="en-US" sz="1200" i="1" smtClean="0">
                              <a:latin typeface="Cambria Math" panose="02040503050406030204" pitchFamily="18" charset="0"/>
                              <a:ea typeface="Cambria Math" panose="02040503050406030204" pitchFamily="18" charset="0"/>
                              <a:cs typeface="Times New Roman" panose="02020603050405020304" pitchFamily="18" charset="0"/>
                            </a:rPr>
                            <m:t>≤</m:t>
                          </m:r>
                          <m:r>
                            <a:rPr lang="en-US" sz="1200" b="0" i="1" smtClean="0">
                              <a:latin typeface="Cambria Math" panose="02040503050406030204" pitchFamily="18" charset="0"/>
                              <a:ea typeface="DengXian" panose="02010600030101010101" pitchFamily="2" charset="-122"/>
                              <a:cs typeface="Times New Roman" panose="02020603050405020304" pitchFamily="18" charset="0"/>
                            </a:rPr>
                            <m:t>𝑃</m:t>
                          </m:r>
                        </m:e>
                        <m:sub>
                          <m:r>
                            <a:rPr lang="en-US" sz="1200" i="1">
                              <a:latin typeface="Cambria Math" panose="02040503050406030204" pitchFamily="18" charset="0"/>
                              <a:ea typeface="DengXian" panose="02010600030101010101" pitchFamily="2" charset="-122"/>
                              <a:cs typeface="Times New Roman" panose="02020603050405020304" pitchFamily="18" charset="0"/>
                            </a:rPr>
                            <m:t>𝐵𝐷𝐶</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𝑡</m:t>
                          </m:r>
                        </m:sub>
                        <m:sup>
                          <m:r>
                            <a:rPr lang="en-US" sz="1200" i="1">
                              <a:latin typeface="Cambria Math" panose="02040503050406030204" pitchFamily="18" charset="0"/>
                              <a:ea typeface="DengXian" panose="02010600030101010101" pitchFamily="2" charset="-122"/>
                              <a:cs typeface="Times New Roman" panose="02020603050405020304" pitchFamily="18" charset="0"/>
                            </a:rPr>
                            <m:t>𝑎𝑐</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𝑑𝑐</m:t>
                          </m:r>
                        </m:sup>
                      </m:sSubSup>
                      <m:r>
                        <a:rPr lang="en-US" sz="1200" b="0" i="1" smtClean="0">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sz="120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200" i="1">
                              <a:latin typeface="Cambria Math" panose="02040503050406030204" pitchFamily="18" charset="0"/>
                              <a:ea typeface="DengXian" panose="02010600030101010101" pitchFamily="2" charset="-122"/>
                              <a:cs typeface="Times New Roman" panose="02020603050405020304" pitchFamily="18" charset="0"/>
                            </a:rPr>
                            <m:t>𝑃</m:t>
                          </m:r>
                        </m:e>
                        <m:sub>
                          <m:r>
                            <a:rPr lang="en-US" sz="1200" i="1">
                              <a:latin typeface="Cambria Math" panose="02040503050406030204" pitchFamily="18" charset="0"/>
                              <a:ea typeface="DengXian" panose="02010600030101010101" pitchFamily="2" charset="-122"/>
                              <a:cs typeface="Times New Roman" panose="02020603050405020304" pitchFamily="18" charset="0"/>
                            </a:rPr>
                            <m:t>𝐵𝐷𝐶</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𝑡</m:t>
                          </m:r>
                          <m:r>
                            <a:rPr lang="en-US" sz="1200" b="0" i="1" smtClean="0">
                              <a:latin typeface="Cambria Math" panose="02040503050406030204" pitchFamily="18" charset="0"/>
                              <a:ea typeface="DengXian" panose="02010600030101010101" pitchFamily="2" charset="-122"/>
                              <a:cs typeface="Times New Roman" panose="02020603050405020304" pitchFamily="18" charset="0"/>
                            </a:rPr>
                            <m:t>−1</m:t>
                          </m:r>
                        </m:sub>
                        <m:sup>
                          <m:r>
                            <a:rPr lang="en-US" sz="1200" i="1">
                              <a:latin typeface="Cambria Math" panose="02040503050406030204" pitchFamily="18" charset="0"/>
                              <a:ea typeface="DengXian" panose="02010600030101010101" pitchFamily="2" charset="-122"/>
                              <a:cs typeface="Times New Roman" panose="02020603050405020304" pitchFamily="18" charset="0"/>
                            </a:rPr>
                            <m:t>𝑎𝑐</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𝑑𝑐</m:t>
                          </m:r>
                          <m:r>
                            <a:rPr lang="en-US" sz="1200" i="1" smtClean="0">
                              <a:latin typeface="Cambria Math" panose="02040503050406030204" pitchFamily="18" charset="0"/>
                              <a:ea typeface="DengXian" panose="02010600030101010101" pitchFamily="2" charset="-122"/>
                              <a:cs typeface="Times New Roman" panose="02020603050405020304" pitchFamily="18" charset="0"/>
                            </a:rPr>
                            <m:t> </m:t>
                          </m:r>
                        </m:sup>
                      </m:sSubSup>
                      <m:r>
                        <a:rPr lang="en-US" sz="1200" i="1" smtClean="0">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en-US" sz="1200" i="1" smtClean="0">
                              <a:latin typeface="Cambria Math" panose="02040503050406030204" pitchFamily="18" charset="0"/>
                              <a:ea typeface="DengXian" panose="02010600030101010101" pitchFamily="2" charset="-122"/>
                              <a:cs typeface="Times New Roman" panose="02020603050405020304" pitchFamily="18" charset="0"/>
                            </a:rPr>
                          </m:ctrlPr>
                        </m:sSubSupPr>
                        <m:e>
                          <m:r>
                            <a:rPr lang="en-US" sz="1200" i="1" smtClean="0">
                              <a:latin typeface="Cambria Math" panose="02040503050406030204" pitchFamily="18" charset="0"/>
                              <a:ea typeface="Cambria Math" panose="02040503050406030204" pitchFamily="18" charset="0"/>
                              <a:cs typeface="Times New Roman" panose="02020603050405020304" pitchFamily="18" charset="0"/>
                            </a:rPr>
                            <m:t>∆</m:t>
                          </m:r>
                          <m:r>
                            <a:rPr lang="en-US" sz="1200" b="0" i="1" smtClean="0">
                              <a:latin typeface="Cambria Math" panose="02040503050406030204" pitchFamily="18" charset="0"/>
                              <a:ea typeface="Cambria Math" panose="02040503050406030204" pitchFamily="18" charset="0"/>
                              <a:cs typeface="Times New Roman" panose="02020603050405020304" pitchFamily="18" charset="0"/>
                            </a:rPr>
                            <m:t>𝑡</m:t>
                          </m:r>
                          <m:r>
                            <a:rPr lang="en-US" sz="12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1200" b="0" i="1" smtClean="0">
                              <a:latin typeface="Cambria Math" panose="02040503050406030204" pitchFamily="18" charset="0"/>
                              <a:ea typeface="DengXian" panose="02010600030101010101" pitchFamily="2" charset="-122"/>
                              <a:cs typeface="Times New Roman" panose="02020603050405020304" pitchFamily="18" charset="0"/>
                            </a:rPr>
                            <m:t>𝑅𝑎𝑚𝑝</m:t>
                          </m:r>
                        </m:e>
                        <m:sub>
                          <m:r>
                            <a:rPr lang="en-US" sz="1200" i="1">
                              <a:latin typeface="Cambria Math" panose="02040503050406030204" pitchFamily="18" charset="0"/>
                              <a:ea typeface="DengXian" panose="02010600030101010101" pitchFamily="2" charset="-122"/>
                              <a:cs typeface="Times New Roman" panose="02020603050405020304" pitchFamily="18" charset="0"/>
                            </a:rPr>
                            <m:t>𝐵𝐷𝐶</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𝑡</m:t>
                          </m:r>
                        </m:sub>
                        <m:sup>
                          <m:r>
                            <a:rPr lang="en-US" sz="1200" i="1">
                              <a:latin typeface="Cambria Math" panose="02040503050406030204" pitchFamily="18" charset="0"/>
                              <a:ea typeface="DengXian" panose="02010600030101010101" pitchFamily="2" charset="-122"/>
                              <a:cs typeface="Times New Roman" panose="02020603050405020304" pitchFamily="18" charset="0"/>
                            </a:rPr>
                            <m:t>𝑎𝑐</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𝑑𝑐</m:t>
                          </m:r>
                        </m:sup>
                      </m:sSubSup>
                    </m:oMath>
                  </m:oMathPara>
                </a14:m>
                <a:endParaRPr lang="en-US" sz="1200" dirty="0">
                  <a:latin typeface="Times" panose="02020603050405020304" pitchFamily="18" charset="0"/>
                  <a:ea typeface="DengXian" panose="02010600030101010101" pitchFamily="2" charset="-122"/>
                  <a:cs typeface="Times" panose="02020603050405020304" pitchFamily="18" charset="0"/>
                </a:endParaRPr>
              </a:p>
              <a:p>
                <a:pPr>
                  <a:lnSpc>
                    <a:spcPct val="107000"/>
                  </a:lnSpc>
                  <a:spcBef>
                    <a:spcPts val="0"/>
                  </a:spcBef>
                  <a:spcAft>
                    <a:spcPts val="600"/>
                  </a:spcAft>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sz="1200" i="1">
                              <a:latin typeface="Cambria Math" panose="02040503050406030204" pitchFamily="18" charset="0"/>
                              <a:ea typeface="DengXian" panose="02010600030101010101" pitchFamily="2" charset="-122"/>
                              <a:cs typeface="Times New Roman" panose="02020603050405020304" pitchFamily="18" charset="0"/>
                            </a:rPr>
                          </m:ctrlPr>
                        </m:sSubSupPr>
                        <m:e>
                          <m:sSubSup>
                            <m:sSubSupPr>
                              <m:ctrlPr>
                                <a:rPr lang="en-US" sz="120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200" i="1">
                                  <a:latin typeface="Cambria Math" panose="02040503050406030204" pitchFamily="18" charset="0"/>
                                  <a:ea typeface="Cambria Math" panose="02040503050406030204" pitchFamily="18" charset="0"/>
                                  <a:cs typeface="Times New Roman" panose="02020603050405020304" pitchFamily="18" charset="0"/>
                                </a:rPr>
                                <m:t>∆</m:t>
                              </m:r>
                              <m:r>
                                <a:rPr lang="en-US" sz="1200" i="1">
                                  <a:latin typeface="Cambria Math" panose="02040503050406030204" pitchFamily="18" charset="0"/>
                                  <a:ea typeface="Cambria Math" panose="02040503050406030204" pitchFamily="18" charset="0"/>
                                  <a:cs typeface="Times New Roman" panose="02020603050405020304" pitchFamily="18" charset="0"/>
                                </a:rPr>
                                <m:t>𝑡</m:t>
                              </m:r>
                              <m:r>
                                <a:rPr lang="en-US" sz="1200" i="1">
                                  <a:latin typeface="Cambria Math" panose="02040503050406030204" pitchFamily="18" charset="0"/>
                                  <a:ea typeface="Cambria Math" panose="02040503050406030204" pitchFamily="18" charset="0"/>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𝑅𝑎𝑚𝑝</m:t>
                              </m:r>
                            </m:e>
                            <m:sub>
                              <m:r>
                                <a:rPr lang="en-US" sz="1200" i="1">
                                  <a:latin typeface="Cambria Math" panose="02040503050406030204" pitchFamily="18" charset="0"/>
                                  <a:ea typeface="DengXian" panose="02010600030101010101" pitchFamily="2" charset="-122"/>
                                  <a:cs typeface="Times New Roman" panose="02020603050405020304" pitchFamily="18" charset="0"/>
                                </a:rPr>
                                <m:t>𝐵𝐷𝐶</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𝑡</m:t>
                              </m:r>
                            </m:sub>
                            <m:sup>
                              <m:r>
                                <a:rPr lang="en-US" sz="1200" b="0" i="1" smtClean="0">
                                  <a:latin typeface="Cambria Math" panose="02040503050406030204" pitchFamily="18" charset="0"/>
                                  <a:ea typeface="DengXian" panose="02010600030101010101" pitchFamily="2" charset="-122"/>
                                  <a:cs typeface="Times New Roman" panose="02020603050405020304" pitchFamily="18" charset="0"/>
                                </a:rPr>
                                <m:t>𝑑</m:t>
                              </m:r>
                              <m:r>
                                <a:rPr lang="en-US" sz="1200" i="1">
                                  <a:latin typeface="Cambria Math" panose="02040503050406030204" pitchFamily="18" charset="0"/>
                                  <a:ea typeface="DengXian" panose="02010600030101010101" pitchFamily="2" charset="-122"/>
                                  <a:cs typeface="Times New Roman" panose="02020603050405020304" pitchFamily="18" charset="0"/>
                                </a:rPr>
                                <m:t>𝑐</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b="0" i="1" smtClean="0">
                                  <a:latin typeface="Cambria Math" panose="02040503050406030204" pitchFamily="18" charset="0"/>
                                  <a:ea typeface="DengXian" panose="02010600030101010101" pitchFamily="2" charset="-122"/>
                                  <a:cs typeface="Times New Roman" panose="02020603050405020304" pitchFamily="18" charset="0"/>
                                </a:rPr>
                                <m:t>𝑎</m:t>
                              </m:r>
                              <m:r>
                                <a:rPr lang="en-US" sz="1200" i="1">
                                  <a:latin typeface="Cambria Math" panose="02040503050406030204" pitchFamily="18" charset="0"/>
                                  <a:ea typeface="DengXian" panose="02010600030101010101" pitchFamily="2" charset="-122"/>
                                  <a:cs typeface="Times New Roman" panose="02020603050405020304" pitchFamily="18" charset="0"/>
                                </a:rPr>
                                <m:t>𝑐</m:t>
                              </m:r>
                            </m:sup>
                          </m:sSubSup>
                          <m:r>
                            <a:rPr lang="en-US" sz="1200" i="1">
                              <a:latin typeface="Cambria Math" panose="02040503050406030204" pitchFamily="18" charset="0"/>
                              <a:ea typeface="Cambria Math" panose="02040503050406030204" pitchFamily="18" charset="0"/>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𝑃</m:t>
                          </m:r>
                        </m:e>
                        <m:sub>
                          <m:r>
                            <a:rPr lang="en-US" sz="1200" i="1">
                              <a:latin typeface="Cambria Math" panose="02040503050406030204" pitchFamily="18" charset="0"/>
                              <a:ea typeface="DengXian" panose="02010600030101010101" pitchFamily="2" charset="-122"/>
                              <a:cs typeface="Times New Roman" panose="02020603050405020304" pitchFamily="18" charset="0"/>
                            </a:rPr>
                            <m:t>𝐵𝐷𝐶</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𝑡</m:t>
                          </m:r>
                        </m:sub>
                        <m:sup>
                          <m:r>
                            <a:rPr lang="en-US" sz="1200" b="0" i="1" smtClean="0">
                              <a:latin typeface="Cambria Math" panose="02040503050406030204" pitchFamily="18" charset="0"/>
                              <a:ea typeface="DengXian" panose="02010600030101010101" pitchFamily="2" charset="-122"/>
                              <a:cs typeface="Times New Roman" panose="02020603050405020304" pitchFamily="18" charset="0"/>
                            </a:rPr>
                            <m:t>𝑑</m:t>
                          </m:r>
                          <m:r>
                            <a:rPr lang="en-US" sz="1200" i="1">
                              <a:latin typeface="Cambria Math" panose="02040503050406030204" pitchFamily="18" charset="0"/>
                              <a:ea typeface="DengXian" panose="02010600030101010101" pitchFamily="2" charset="-122"/>
                              <a:cs typeface="Times New Roman" panose="02020603050405020304" pitchFamily="18" charset="0"/>
                            </a:rPr>
                            <m:t>𝑐</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b="0" i="1" smtClean="0">
                              <a:latin typeface="Cambria Math" panose="02040503050406030204" pitchFamily="18" charset="0"/>
                              <a:ea typeface="DengXian" panose="02010600030101010101" pitchFamily="2" charset="-122"/>
                              <a:cs typeface="Times New Roman" panose="02020603050405020304" pitchFamily="18" charset="0"/>
                            </a:rPr>
                            <m:t>𝑎</m:t>
                          </m:r>
                          <m:r>
                            <a:rPr lang="en-US" sz="1200" i="1">
                              <a:latin typeface="Cambria Math" panose="02040503050406030204" pitchFamily="18" charset="0"/>
                              <a:ea typeface="DengXian" panose="02010600030101010101" pitchFamily="2" charset="-122"/>
                              <a:cs typeface="Times New Roman" panose="02020603050405020304" pitchFamily="18" charset="0"/>
                            </a:rPr>
                            <m:t>𝑐</m:t>
                          </m:r>
                        </m:sup>
                      </m:sSubSup>
                      <m:r>
                        <a:rPr lang="en-US" sz="1200" i="1">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sz="120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200" i="1">
                              <a:latin typeface="Cambria Math" panose="02040503050406030204" pitchFamily="18" charset="0"/>
                              <a:ea typeface="DengXian" panose="02010600030101010101" pitchFamily="2" charset="-122"/>
                              <a:cs typeface="Times New Roman" panose="02020603050405020304" pitchFamily="18" charset="0"/>
                            </a:rPr>
                            <m:t>𝑃</m:t>
                          </m:r>
                        </m:e>
                        <m:sub>
                          <m:r>
                            <a:rPr lang="en-US" sz="1200" i="1">
                              <a:latin typeface="Cambria Math" panose="02040503050406030204" pitchFamily="18" charset="0"/>
                              <a:ea typeface="DengXian" panose="02010600030101010101" pitchFamily="2" charset="-122"/>
                              <a:cs typeface="Times New Roman" panose="02020603050405020304" pitchFamily="18" charset="0"/>
                            </a:rPr>
                            <m:t>𝐵𝐷𝐶</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𝑡</m:t>
                          </m:r>
                          <m:r>
                            <a:rPr lang="en-US" sz="1200" i="1">
                              <a:latin typeface="Cambria Math" panose="02040503050406030204" pitchFamily="18" charset="0"/>
                              <a:ea typeface="DengXian" panose="02010600030101010101" pitchFamily="2" charset="-122"/>
                              <a:cs typeface="Times New Roman" panose="02020603050405020304" pitchFamily="18" charset="0"/>
                            </a:rPr>
                            <m:t>−1</m:t>
                          </m:r>
                        </m:sub>
                        <m:sup>
                          <m:r>
                            <a:rPr lang="en-US" sz="1200" b="0" i="1" smtClean="0">
                              <a:latin typeface="Cambria Math" panose="02040503050406030204" pitchFamily="18" charset="0"/>
                              <a:ea typeface="DengXian" panose="02010600030101010101" pitchFamily="2" charset="-122"/>
                              <a:cs typeface="Times New Roman" panose="02020603050405020304" pitchFamily="18" charset="0"/>
                            </a:rPr>
                            <m:t>𝑑</m:t>
                          </m:r>
                          <m:r>
                            <a:rPr lang="en-US" sz="1200" i="1">
                              <a:latin typeface="Cambria Math" panose="02040503050406030204" pitchFamily="18" charset="0"/>
                              <a:ea typeface="DengXian" panose="02010600030101010101" pitchFamily="2" charset="-122"/>
                              <a:cs typeface="Times New Roman" panose="02020603050405020304" pitchFamily="18" charset="0"/>
                            </a:rPr>
                            <m:t>𝑐</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b="0" i="1" smtClean="0">
                              <a:latin typeface="Cambria Math" panose="02040503050406030204" pitchFamily="18" charset="0"/>
                              <a:ea typeface="DengXian" panose="02010600030101010101" pitchFamily="2" charset="-122"/>
                              <a:cs typeface="Times New Roman" panose="02020603050405020304" pitchFamily="18" charset="0"/>
                            </a:rPr>
                            <m:t>𝑎</m:t>
                          </m:r>
                          <m:r>
                            <a:rPr lang="en-US" sz="1200" i="1">
                              <a:latin typeface="Cambria Math" panose="02040503050406030204" pitchFamily="18" charset="0"/>
                              <a:ea typeface="DengXian" panose="02010600030101010101" pitchFamily="2" charset="-122"/>
                              <a:cs typeface="Times New Roman" panose="02020603050405020304" pitchFamily="18" charset="0"/>
                            </a:rPr>
                            <m:t>𝑐</m:t>
                          </m:r>
                          <m:r>
                            <a:rPr lang="en-US" sz="1200" i="1">
                              <a:latin typeface="Cambria Math" panose="02040503050406030204" pitchFamily="18" charset="0"/>
                              <a:ea typeface="DengXian" panose="02010600030101010101" pitchFamily="2" charset="-122"/>
                              <a:cs typeface="Times New Roman" panose="02020603050405020304" pitchFamily="18" charset="0"/>
                            </a:rPr>
                            <m:t> </m:t>
                          </m:r>
                        </m:sup>
                      </m:sSubSup>
                      <m:r>
                        <a:rPr lang="en-US" sz="1200" i="1">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en-US" sz="120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200" i="1">
                              <a:latin typeface="Cambria Math" panose="02040503050406030204" pitchFamily="18" charset="0"/>
                              <a:ea typeface="Cambria Math" panose="02040503050406030204" pitchFamily="18" charset="0"/>
                              <a:cs typeface="Times New Roman" panose="02020603050405020304" pitchFamily="18" charset="0"/>
                            </a:rPr>
                            <m:t>∆</m:t>
                          </m:r>
                          <m:r>
                            <a:rPr lang="en-US" sz="1200" i="1">
                              <a:latin typeface="Cambria Math" panose="02040503050406030204" pitchFamily="18" charset="0"/>
                              <a:ea typeface="Cambria Math" panose="02040503050406030204" pitchFamily="18" charset="0"/>
                              <a:cs typeface="Times New Roman" panose="02020603050405020304" pitchFamily="18" charset="0"/>
                            </a:rPr>
                            <m:t>𝑡</m:t>
                          </m:r>
                          <m:r>
                            <a:rPr lang="en-US" sz="1200" i="1">
                              <a:latin typeface="Cambria Math" panose="02040503050406030204" pitchFamily="18" charset="0"/>
                              <a:ea typeface="Cambria Math" panose="02040503050406030204" pitchFamily="18" charset="0"/>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𝑅𝑎𝑚𝑝</m:t>
                          </m:r>
                        </m:e>
                        <m:sub>
                          <m:r>
                            <a:rPr lang="en-US" sz="1200" i="1">
                              <a:latin typeface="Cambria Math" panose="02040503050406030204" pitchFamily="18" charset="0"/>
                              <a:ea typeface="DengXian" panose="02010600030101010101" pitchFamily="2" charset="-122"/>
                              <a:cs typeface="Times New Roman" panose="02020603050405020304" pitchFamily="18" charset="0"/>
                            </a:rPr>
                            <m:t>𝐵𝐷𝐶</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𝑡</m:t>
                          </m:r>
                        </m:sub>
                        <m:sup>
                          <m:r>
                            <a:rPr lang="en-US" sz="1200" b="0" i="1" smtClean="0">
                              <a:latin typeface="Cambria Math" panose="02040503050406030204" pitchFamily="18" charset="0"/>
                              <a:ea typeface="DengXian" panose="02010600030101010101" pitchFamily="2" charset="-122"/>
                              <a:cs typeface="Times New Roman" panose="02020603050405020304" pitchFamily="18" charset="0"/>
                            </a:rPr>
                            <m:t>𝑑</m:t>
                          </m:r>
                          <m:r>
                            <a:rPr lang="en-US" sz="1200" i="1">
                              <a:latin typeface="Cambria Math" panose="02040503050406030204" pitchFamily="18" charset="0"/>
                              <a:ea typeface="DengXian" panose="02010600030101010101" pitchFamily="2" charset="-122"/>
                              <a:cs typeface="Times New Roman" panose="02020603050405020304" pitchFamily="18" charset="0"/>
                            </a:rPr>
                            <m:t>𝑐</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b="0" i="1" smtClean="0">
                              <a:latin typeface="Cambria Math" panose="02040503050406030204" pitchFamily="18" charset="0"/>
                              <a:ea typeface="DengXian" panose="02010600030101010101" pitchFamily="2" charset="-122"/>
                              <a:cs typeface="Times New Roman" panose="02020603050405020304" pitchFamily="18" charset="0"/>
                            </a:rPr>
                            <m:t>𝑎</m:t>
                          </m:r>
                          <m:r>
                            <a:rPr lang="en-US" sz="1200" i="1">
                              <a:latin typeface="Cambria Math" panose="02040503050406030204" pitchFamily="18" charset="0"/>
                              <a:ea typeface="DengXian" panose="02010600030101010101" pitchFamily="2" charset="-122"/>
                              <a:cs typeface="Times New Roman" panose="02020603050405020304" pitchFamily="18" charset="0"/>
                            </a:rPr>
                            <m:t>𝑐</m:t>
                          </m:r>
                        </m:sup>
                      </m:sSubSup>
                    </m:oMath>
                  </m:oMathPara>
                </a14:m>
                <a:endParaRPr lang="en-US" sz="1200" dirty="0">
                  <a:latin typeface="Times" panose="02020603050405020304" pitchFamily="18" charset="0"/>
                  <a:ea typeface="DengXian" panose="02010600030101010101" pitchFamily="2" charset="-122"/>
                  <a:cs typeface="Times"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228600" y="2279585"/>
                <a:ext cx="3945675" cy="76841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0706" y="2883625"/>
                <a:ext cx="8964827" cy="735266"/>
              </a:xfrm>
              <a:prstGeom prst="rect">
                <a:avLst/>
              </a:prstGeom>
              <a:noFill/>
            </p:spPr>
            <p:txBody>
              <a:bodyPr wrap="square" rtlCol="0">
                <a:spAutoFit/>
              </a:bodyPr>
              <a:lstStyle/>
              <a:p>
                <a:r>
                  <a:rPr lang="en-US" sz="1800" dirty="0" smtClean="0"/>
                  <a:t>The exchange power between the AC and DC </a:t>
                </a:r>
                <a:r>
                  <a:rPr lang="en-US" sz="1800" dirty="0" err="1" smtClean="0"/>
                  <a:t>subgrids</a:t>
                </a:r>
                <a:r>
                  <a:rPr lang="en-US" sz="1800" dirty="0" smtClean="0"/>
                  <a:t> is associated with the BDC conversion efficiency </a:t>
                </a:r>
                <a14:m>
                  <m:oMath xmlns:m="http://schemas.openxmlformats.org/officeDocument/2006/math">
                    <m:sSubSup>
                      <m:sSubSupPr>
                        <m:ctrlPr>
                          <a:rPr lang="en-US" sz="180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800" i="1" smtClean="0">
                            <a:latin typeface="Cambria Math" panose="02040503050406030204" pitchFamily="18" charset="0"/>
                            <a:ea typeface="Cambria Math" panose="02040503050406030204" pitchFamily="18" charset="0"/>
                            <a:cs typeface="Times New Roman" panose="02020603050405020304" pitchFamily="18" charset="0"/>
                          </a:rPr>
                          <m:t>𝜂</m:t>
                        </m:r>
                      </m:e>
                      <m:sub>
                        <m:r>
                          <a:rPr lang="en-US" sz="1800" i="1">
                            <a:latin typeface="Cambria Math" panose="02040503050406030204" pitchFamily="18" charset="0"/>
                            <a:ea typeface="DengXian" panose="02010600030101010101" pitchFamily="2" charset="-122"/>
                            <a:cs typeface="Times New Roman" panose="02020603050405020304" pitchFamily="18" charset="0"/>
                          </a:rPr>
                          <m:t>𝐵𝐷𝐶</m:t>
                        </m:r>
                        <m:r>
                          <a:rPr lang="en-US" sz="1800" i="1">
                            <a:latin typeface="Cambria Math" panose="02040503050406030204" pitchFamily="18" charset="0"/>
                            <a:ea typeface="DengXian" panose="02010600030101010101" pitchFamily="2" charset="-122"/>
                            <a:cs typeface="Times New Roman" panose="02020603050405020304" pitchFamily="18" charset="0"/>
                          </a:rPr>
                          <m:t>,</m:t>
                        </m:r>
                        <m:r>
                          <a:rPr lang="en-US" sz="1800" i="1">
                            <a:latin typeface="Cambria Math" panose="02040503050406030204" pitchFamily="18" charset="0"/>
                            <a:ea typeface="DengXian" panose="02010600030101010101" pitchFamily="2" charset="-122"/>
                            <a:cs typeface="Times New Roman" panose="02020603050405020304" pitchFamily="18" charset="0"/>
                          </a:rPr>
                          <m:t>𝑡</m:t>
                        </m:r>
                      </m:sub>
                      <m:sup>
                        <m:r>
                          <a:rPr lang="en-US" sz="1800" i="1">
                            <a:latin typeface="Cambria Math" panose="02040503050406030204" pitchFamily="18" charset="0"/>
                            <a:ea typeface="DengXian" panose="02010600030101010101" pitchFamily="2" charset="-122"/>
                            <a:cs typeface="Times New Roman" panose="02020603050405020304" pitchFamily="18" charset="0"/>
                          </a:rPr>
                          <m:t>𝑎𝑐</m:t>
                        </m:r>
                        <m:r>
                          <a:rPr lang="en-US" sz="1800" i="1">
                            <a:latin typeface="Cambria Math" panose="02040503050406030204" pitchFamily="18" charset="0"/>
                            <a:ea typeface="DengXian" panose="02010600030101010101" pitchFamily="2" charset="-122"/>
                            <a:cs typeface="Times New Roman" panose="02020603050405020304" pitchFamily="18" charset="0"/>
                          </a:rPr>
                          <m:t>/</m:t>
                        </m:r>
                        <m:r>
                          <a:rPr lang="en-US" sz="1800" i="1">
                            <a:latin typeface="Cambria Math" panose="02040503050406030204" pitchFamily="18" charset="0"/>
                            <a:ea typeface="DengXian" panose="02010600030101010101" pitchFamily="2" charset="-122"/>
                            <a:cs typeface="Times New Roman" panose="02020603050405020304" pitchFamily="18" charset="0"/>
                          </a:rPr>
                          <m:t>𝑑𝑐</m:t>
                        </m:r>
                      </m:sup>
                    </m:sSubSup>
                  </m:oMath>
                </a14:m>
                <a:r>
                  <a:rPr lang="en-US" sz="1800" dirty="0" smtClean="0"/>
                  <a:t> and the BDC utilization ration </a:t>
                </a:r>
                <a14:m>
                  <m:oMath xmlns:m="http://schemas.openxmlformats.org/officeDocument/2006/math">
                    <m:sSubSup>
                      <m:sSubSupPr>
                        <m:ctrlPr>
                          <a:rPr lang="en-US" sz="180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800" i="1" smtClean="0">
                            <a:latin typeface="Cambria Math" panose="02040503050406030204" pitchFamily="18" charset="0"/>
                            <a:ea typeface="Cambria Math" panose="02040503050406030204" pitchFamily="18" charset="0"/>
                            <a:cs typeface="Times New Roman" panose="02020603050405020304" pitchFamily="18" charset="0"/>
                          </a:rPr>
                          <m:t>𝜔</m:t>
                        </m:r>
                      </m:e>
                      <m:sub>
                        <m:r>
                          <a:rPr lang="en-US" sz="1800" i="1">
                            <a:latin typeface="Cambria Math" panose="02040503050406030204" pitchFamily="18" charset="0"/>
                            <a:ea typeface="DengXian" panose="02010600030101010101" pitchFamily="2" charset="-122"/>
                            <a:cs typeface="Times New Roman" panose="02020603050405020304" pitchFamily="18" charset="0"/>
                          </a:rPr>
                          <m:t>𝐵𝐷𝐶</m:t>
                        </m:r>
                        <m:r>
                          <a:rPr lang="en-US" sz="1800" i="1">
                            <a:latin typeface="Cambria Math" panose="02040503050406030204" pitchFamily="18" charset="0"/>
                            <a:ea typeface="DengXian" panose="02010600030101010101" pitchFamily="2" charset="-122"/>
                            <a:cs typeface="Times New Roman" panose="02020603050405020304" pitchFamily="18" charset="0"/>
                          </a:rPr>
                          <m:t>,</m:t>
                        </m:r>
                        <m:r>
                          <a:rPr lang="en-US" sz="1800" i="1">
                            <a:latin typeface="Cambria Math" panose="02040503050406030204" pitchFamily="18" charset="0"/>
                            <a:ea typeface="DengXian" panose="02010600030101010101" pitchFamily="2" charset="-122"/>
                            <a:cs typeface="Times New Roman" panose="02020603050405020304" pitchFamily="18" charset="0"/>
                          </a:rPr>
                          <m:t>𝑡</m:t>
                        </m:r>
                      </m:sub>
                      <m:sup>
                        <m:r>
                          <a:rPr lang="en-US" sz="1800" i="1">
                            <a:latin typeface="Cambria Math" panose="02040503050406030204" pitchFamily="18" charset="0"/>
                            <a:ea typeface="DengXian" panose="02010600030101010101" pitchFamily="2" charset="-122"/>
                            <a:cs typeface="Times New Roman" panose="02020603050405020304" pitchFamily="18" charset="0"/>
                          </a:rPr>
                          <m:t>𝑎𝑐</m:t>
                        </m:r>
                        <m:r>
                          <a:rPr lang="en-US" sz="1800" i="1">
                            <a:latin typeface="Cambria Math" panose="02040503050406030204" pitchFamily="18" charset="0"/>
                            <a:ea typeface="DengXian" panose="02010600030101010101" pitchFamily="2" charset="-122"/>
                            <a:cs typeface="Times New Roman" panose="02020603050405020304" pitchFamily="18" charset="0"/>
                          </a:rPr>
                          <m:t>/</m:t>
                        </m:r>
                        <m:r>
                          <a:rPr lang="en-US" sz="1800" i="1">
                            <a:latin typeface="Cambria Math" panose="02040503050406030204" pitchFamily="18" charset="0"/>
                            <a:ea typeface="DengXian" panose="02010600030101010101" pitchFamily="2" charset="-122"/>
                            <a:cs typeface="Times New Roman" panose="02020603050405020304" pitchFamily="18" charset="0"/>
                          </a:rPr>
                          <m:t>𝑑𝑐</m:t>
                        </m:r>
                      </m:sup>
                    </m:sSubSup>
                  </m:oMath>
                </a14:m>
                <a:r>
                  <a:rPr lang="en-US" sz="1800" dirty="0" smtClean="0"/>
                  <a:t> </a:t>
                </a:r>
              </a:p>
            </p:txBody>
          </p:sp>
        </mc:Choice>
        <mc:Fallback xmlns="">
          <p:sp>
            <p:nvSpPr>
              <p:cNvPr id="18" name="TextBox 17"/>
              <p:cNvSpPr txBox="1">
                <a:spLocks noRot="1" noChangeAspect="1" noMove="1" noResize="1" noEditPoints="1" noAdjustHandles="1" noChangeArrowheads="1" noChangeShapeType="1" noTextEdit="1"/>
              </p:cNvSpPr>
              <p:nvPr/>
            </p:nvSpPr>
            <p:spPr>
              <a:xfrm>
                <a:off x="50706" y="2883625"/>
                <a:ext cx="8964827" cy="735266"/>
              </a:xfrm>
              <a:prstGeom prst="rect">
                <a:avLst/>
              </a:prstGeom>
              <a:blipFill>
                <a:blip r:embed="rId6"/>
                <a:stretch>
                  <a:fillRect l="-544" t="-4132" b="-6612"/>
                </a:stretch>
              </a:blipFill>
            </p:spPr>
            <p:txBody>
              <a:bodyPr/>
              <a:lstStyle/>
              <a:p>
                <a:r>
                  <a:rPr lang="en-US">
                    <a:noFill/>
                  </a:rPr>
                  <a:t> </a:t>
                </a:r>
              </a:p>
            </p:txBody>
          </p:sp>
        </mc:Fallback>
      </mc:AlternateContent>
      <p:sp>
        <p:nvSpPr>
          <p:cNvPr id="19" name="TextBox 18"/>
          <p:cNvSpPr txBox="1"/>
          <p:nvPr/>
        </p:nvSpPr>
        <p:spPr>
          <a:xfrm>
            <a:off x="4823701" y="4502156"/>
            <a:ext cx="4128590" cy="523220"/>
          </a:xfrm>
          <a:prstGeom prst="rect">
            <a:avLst/>
          </a:prstGeom>
          <a:noFill/>
        </p:spPr>
        <p:txBody>
          <a:bodyPr wrap="square" rtlCol="0">
            <a:spAutoFit/>
          </a:bodyPr>
          <a:lstStyle/>
          <a:p>
            <a:pPr algn="l"/>
            <a:r>
              <a:rPr lang="en-US" sz="1400" dirty="0" smtClean="0">
                <a:latin typeface="Times" panose="02020603050405020304" pitchFamily="18" charset="0"/>
                <a:cs typeface="Times" panose="02020603050405020304" pitchFamily="18" charset="0"/>
              </a:rPr>
              <a:t>Calculate the power from the BDC to the AC and DC </a:t>
            </a:r>
            <a:r>
              <a:rPr lang="en-US" sz="1400" dirty="0" err="1" smtClean="0">
                <a:latin typeface="Times" panose="02020603050405020304" pitchFamily="18" charset="0"/>
                <a:cs typeface="Times" panose="02020603050405020304" pitchFamily="18" charset="0"/>
              </a:rPr>
              <a:t>subgrids</a:t>
            </a:r>
            <a:endParaRPr lang="en-US" sz="1400" dirty="0">
              <a:latin typeface="Times" panose="02020603050405020304" pitchFamily="18" charset="0"/>
              <a:cs typeface="Times" panose="02020603050405020304" pitchFamily="18" charset="0"/>
            </a:endParaRPr>
          </a:p>
        </p:txBody>
      </p:sp>
      <p:sp>
        <p:nvSpPr>
          <p:cNvPr id="20" name="Right Brace 19"/>
          <p:cNvSpPr/>
          <p:nvPr/>
        </p:nvSpPr>
        <p:spPr>
          <a:xfrm>
            <a:off x="4372031" y="3596938"/>
            <a:ext cx="216200" cy="2182880"/>
          </a:xfrm>
          <a:prstGeom prst="rightBrace">
            <a:avLst/>
          </a:prstGeom>
          <a:ln w="19050">
            <a:solidFill>
              <a:srgbClr val="01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latin typeface="Times" panose="02020603050405020304" pitchFamily="18" charset="0"/>
              <a:cs typeface="Times" panose="02020603050405020304" pitchFamily="18" charset="0"/>
            </a:endParaRPr>
          </a:p>
        </p:txBody>
      </p:sp>
      <mc:AlternateContent xmlns:mc="http://schemas.openxmlformats.org/markup-compatibility/2006" xmlns:a14="http://schemas.microsoft.com/office/drawing/2010/main">
        <mc:Choice Requires="a14">
          <p:sp>
            <p:nvSpPr>
              <p:cNvPr id="21" name="Rectangle 20"/>
              <p:cNvSpPr/>
              <p:nvPr/>
            </p:nvSpPr>
            <p:spPr>
              <a:xfrm>
                <a:off x="457200" y="3574985"/>
                <a:ext cx="3429000" cy="2310376"/>
              </a:xfrm>
              <a:prstGeom prst="rect">
                <a:avLst/>
              </a:prstGeom>
            </p:spPr>
            <p:txBody>
              <a:bodyPr>
                <a:spAutoFit/>
              </a:bodyPr>
              <a:lstStyle/>
              <a:p>
                <a:pPr>
                  <a:lnSpc>
                    <a:spcPct val="107000"/>
                  </a:lnSpc>
                  <a:spcBef>
                    <a:spcPts val="0"/>
                  </a:spcBef>
                  <a:spcAft>
                    <a:spcPts val="600"/>
                  </a:spcAft>
                </a:pPr>
                <a14:m>
                  <m:oMathPara xmlns:m="http://schemas.openxmlformats.org/officeDocument/2006/math">
                    <m:oMathParaPr>
                      <m:jc m:val="centerGroup"/>
                    </m:oMathParaPr>
                    <m:oMath xmlns:m="http://schemas.openxmlformats.org/officeDocument/2006/math">
                      <m:sSubSup>
                        <m:sSubSupPr>
                          <m:ctrlPr>
                            <a:rPr lang="en-US" sz="1100" i="1" smtClean="0">
                              <a:latin typeface="Cambria Math" panose="02040503050406030204" pitchFamily="18" charset="0"/>
                              <a:ea typeface="DengXian" panose="02010600030101010101" pitchFamily="2" charset="-122"/>
                              <a:cs typeface="Times New Roman" panose="02020603050405020304" pitchFamily="18" charset="0"/>
                            </a:rPr>
                          </m:ctrlPr>
                        </m:sSubSupPr>
                        <m:e>
                          <m:r>
                            <a:rPr lang="en-US" sz="1100" i="1">
                              <a:latin typeface="Cambria Math" panose="02040503050406030204" pitchFamily="18" charset="0"/>
                              <a:ea typeface="DengXian" panose="02010600030101010101" pitchFamily="2" charset="-122"/>
                              <a:cs typeface="Times New Roman" panose="02020603050405020304" pitchFamily="18" charset="0"/>
                            </a:rPr>
                            <m:t>𝑃</m:t>
                          </m:r>
                        </m:e>
                        <m:sub>
                          <m:r>
                            <a:rPr lang="en-US" sz="1100" i="1">
                              <a:latin typeface="Cambria Math" panose="02040503050406030204" pitchFamily="18" charset="0"/>
                              <a:ea typeface="DengXian" panose="02010600030101010101" pitchFamily="2" charset="-122"/>
                              <a:cs typeface="Times New Roman" panose="02020603050405020304" pitchFamily="18" charset="0"/>
                            </a:rPr>
                            <m:t>𝐵𝐷𝐶</m:t>
                          </m:r>
                          <m:r>
                            <a:rPr lang="en-US" sz="1100" i="1">
                              <a:latin typeface="Cambria Math" panose="02040503050406030204" pitchFamily="18" charset="0"/>
                              <a:ea typeface="DengXian" panose="02010600030101010101" pitchFamily="2" charset="-122"/>
                              <a:cs typeface="Times New Roman" panose="02020603050405020304" pitchFamily="18" charset="0"/>
                            </a:rPr>
                            <m:t>,</m:t>
                          </m:r>
                          <m:r>
                            <a:rPr lang="en-US" sz="1100" i="1">
                              <a:latin typeface="Cambria Math" panose="02040503050406030204" pitchFamily="18" charset="0"/>
                              <a:ea typeface="DengXian" panose="02010600030101010101" pitchFamily="2" charset="-122"/>
                              <a:cs typeface="Times New Roman" panose="02020603050405020304" pitchFamily="18" charset="0"/>
                            </a:rPr>
                            <m:t>𝑡</m:t>
                          </m:r>
                        </m:sub>
                        <m:sup>
                          <m:r>
                            <a:rPr lang="en-US" sz="1100" b="0" i="1" smtClean="0">
                              <a:latin typeface="Cambria Math" panose="02040503050406030204" pitchFamily="18" charset="0"/>
                              <a:ea typeface="DengXian" panose="02010600030101010101" pitchFamily="2" charset="-122"/>
                              <a:cs typeface="Times New Roman" panose="02020603050405020304" pitchFamily="18" charset="0"/>
                            </a:rPr>
                            <m:t>𝑑𝑐</m:t>
                          </m:r>
                        </m:sup>
                      </m:sSubSup>
                      <m:r>
                        <a:rPr lang="en-US" sz="1100" b="0" i="1" smtClean="0">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sz="110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100" i="1">
                              <a:latin typeface="Cambria Math" panose="02040503050406030204" pitchFamily="18" charset="0"/>
                              <a:ea typeface="Cambria Math" panose="02040503050406030204" pitchFamily="18" charset="0"/>
                              <a:cs typeface="Times New Roman" panose="02020603050405020304" pitchFamily="18" charset="0"/>
                            </a:rPr>
                            <m:t>𝜂</m:t>
                          </m:r>
                        </m:e>
                        <m:sub>
                          <m:r>
                            <a:rPr lang="en-US" sz="1100" i="1">
                              <a:latin typeface="Cambria Math" panose="02040503050406030204" pitchFamily="18" charset="0"/>
                              <a:ea typeface="DengXian" panose="02010600030101010101" pitchFamily="2" charset="-122"/>
                              <a:cs typeface="Times New Roman" panose="02020603050405020304" pitchFamily="18" charset="0"/>
                            </a:rPr>
                            <m:t>𝐵𝐷𝐶</m:t>
                          </m:r>
                          <m:r>
                            <a:rPr lang="en-US" sz="1100" i="1">
                              <a:latin typeface="Cambria Math" panose="02040503050406030204" pitchFamily="18" charset="0"/>
                              <a:ea typeface="DengXian" panose="02010600030101010101" pitchFamily="2" charset="-122"/>
                              <a:cs typeface="Times New Roman" panose="02020603050405020304" pitchFamily="18" charset="0"/>
                            </a:rPr>
                            <m:t>,</m:t>
                          </m:r>
                          <m:r>
                            <a:rPr lang="en-US" sz="1100" i="1">
                              <a:latin typeface="Cambria Math" panose="02040503050406030204" pitchFamily="18" charset="0"/>
                              <a:ea typeface="DengXian" panose="02010600030101010101" pitchFamily="2" charset="-122"/>
                              <a:cs typeface="Times New Roman" panose="02020603050405020304" pitchFamily="18" charset="0"/>
                            </a:rPr>
                            <m:t>𝑡</m:t>
                          </m:r>
                        </m:sub>
                        <m:sup>
                          <m:r>
                            <a:rPr lang="en-US" sz="1100" i="1">
                              <a:latin typeface="Cambria Math" panose="02040503050406030204" pitchFamily="18" charset="0"/>
                              <a:ea typeface="DengXian" panose="02010600030101010101" pitchFamily="2" charset="-122"/>
                              <a:cs typeface="Times New Roman" panose="02020603050405020304" pitchFamily="18" charset="0"/>
                            </a:rPr>
                            <m:t>𝑎𝑐</m:t>
                          </m:r>
                          <m:r>
                            <a:rPr lang="en-US" sz="1100" i="1">
                              <a:latin typeface="Cambria Math" panose="02040503050406030204" pitchFamily="18" charset="0"/>
                              <a:ea typeface="DengXian" panose="02010600030101010101" pitchFamily="2" charset="-122"/>
                              <a:cs typeface="Times New Roman" panose="02020603050405020304" pitchFamily="18" charset="0"/>
                            </a:rPr>
                            <m:t>/</m:t>
                          </m:r>
                          <m:r>
                            <a:rPr lang="en-US" sz="1100" i="1">
                              <a:latin typeface="Cambria Math" panose="02040503050406030204" pitchFamily="18" charset="0"/>
                              <a:ea typeface="DengXian" panose="02010600030101010101" pitchFamily="2" charset="-122"/>
                              <a:cs typeface="Times New Roman" panose="02020603050405020304" pitchFamily="18" charset="0"/>
                            </a:rPr>
                            <m:t>𝑑𝑐</m:t>
                          </m:r>
                        </m:sup>
                      </m:sSubSup>
                      <m:sSubSup>
                        <m:sSubSupPr>
                          <m:ctrlPr>
                            <a:rPr lang="en-US" sz="110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100" i="1">
                              <a:latin typeface="Cambria Math" panose="02040503050406030204" pitchFamily="18" charset="0"/>
                              <a:ea typeface="Cambria Math" panose="02040503050406030204" pitchFamily="18" charset="0"/>
                              <a:cs typeface="Times New Roman" panose="02020603050405020304" pitchFamily="18" charset="0"/>
                            </a:rPr>
                            <m:t>∗</m:t>
                          </m:r>
                          <m:r>
                            <a:rPr lang="en-US" sz="1100" i="1">
                              <a:latin typeface="Cambria Math" panose="02040503050406030204" pitchFamily="18" charset="0"/>
                              <a:ea typeface="DengXian" panose="02010600030101010101" pitchFamily="2" charset="-122"/>
                              <a:cs typeface="Times New Roman" panose="02020603050405020304" pitchFamily="18" charset="0"/>
                            </a:rPr>
                            <m:t>𝑃</m:t>
                          </m:r>
                        </m:e>
                        <m:sub>
                          <m:r>
                            <a:rPr lang="en-US" sz="1100" i="1">
                              <a:latin typeface="Cambria Math" panose="02040503050406030204" pitchFamily="18" charset="0"/>
                              <a:ea typeface="DengXian" panose="02010600030101010101" pitchFamily="2" charset="-122"/>
                              <a:cs typeface="Times New Roman" panose="02020603050405020304" pitchFamily="18" charset="0"/>
                            </a:rPr>
                            <m:t>𝐵𝐷𝐶</m:t>
                          </m:r>
                          <m:r>
                            <a:rPr lang="en-US" sz="1100" i="1">
                              <a:latin typeface="Cambria Math" panose="02040503050406030204" pitchFamily="18" charset="0"/>
                              <a:ea typeface="DengXian" panose="02010600030101010101" pitchFamily="2" charset="-122"/>
                              <a:cs typeface="Times New Roman" panose="02020603050405020304" pitchFamily="18" charset="0"/>
                            </a:rPr>
                            <m:t>,</m:t>
                          </m:r>
                          <m:r>
                            <a:rPr lang="en-US" sz="1100" i="1">
                              <a:latin typeface="Cambria Math" panose="02040503050406030204" pitchFamily="18" charset="0"/>
                              <a:ea typeface="DengXian" panose="02010600030101010101" pitchFamily="2" charset="-122"/>
                              <a:cs typeface="Times New Roman" panose="02020603050405020304" pitchFamily="18" charset="0"/>
                            </a:rPr>
                            <m:t>𝑡</m:t>
                          </m:r>
                        </m:sub>
                        <m:sup>
                          <m:r>
                            <a:rPr lang="en-US" sz="1100" i="1">
                              <a:latin typeface="Cambria Math" panose="02040503050406030204" pitchFamily="18" charset="0"/>
                              <a:ea typeface="DengXian" panose="02010600030101010101" pitchFamily="2" charset="-122"/>
                              <a:cs typeface="Times New Roman" panose="02020603050405020304" pitchFamily="18" charset="0"/>
                            </a:rPr>
                            <m:t>𝑎𝑐</m:t>
                          </m:r>
                          <m:r>
                            <a:rPr lang="en-US" sz="1100" i="1">
                              <a:latin typeface="Cambria Math" panose="02040503050406030204" pitchFamily="18" charset="0"/>
                              <a:ea typeface="DengXian" panose="02010600030101010101" pitchFamily="2" charset="-122"/>
                              <a:cs typeface="Times New Roman" panose="02020603050405020304" pitchFamily="18" charset="0"/>
                            </a:rPr>
                            <m:t>/</m:t>
                          </m:r>
                          <m:r>
                            <a:rPr lang="en-US" sz="1100" i="1">
                              <a:latin typeface="Cambria Math" panose="02040503050406030204" pitchFamily="18" charset="0"/>
                              <a:ea typeface="DengXian" panose="02010600030101010101" pitchFamily="2" charset="-122"/>
                              <a:cs typeface="Times New Roman" panose="02020603050405020304" pitchFamily="18" charset="0"/>
                            </a:rPr>
                            <m:t>𝑑𝑐</m:t>
                          </m:r>
                          <m:r>
                            <a:rPr lang="en-US" sz="1100" i="1">
                              <a:latin typeface="Cambria Math" panose="02040503050406030204" pitchFamily="18" charset="0"/>
                              <a:ea typeface="DengXian" panose="02010600030101010101" pitchFamily="2" charset="-122"/>
                              <a:cs typeface="Times New Roman" panose="02020603050405020304" pitchFamily="18" charset="0"/>
                            </a:rPr>
                            <m:t> </m:t>
                          </m:r>
                        </m:sup>
                      </m:sSubSup>
                    </m:oMath>
                  </m:oMathPara>
                </a14:m>
                <a:endParaRPr lang="en-US" sz="1100" dirty="0">
                  <a:latin typeface="Times" panose="02020603050405020304" pitchFamily="18" charset="0"/>
                  <a:ea typeface="DengXian" panose="02010600030101010101" pitchFamily="2" charset="-122"/>
                  <a:cs typeface="Times" panose="02020603050405020304" pitchFamily="18" charset="0"/>
                </a:endParaRPr>
              </a:p>
              <a:p>
                <a:pPr>
                  <a:lnSpc>
                    <a:spcPct val="107000"/>
                  </a:lnSpc>
                  <a:spcBef>
                    <a:spcPts val="0"/>
                  </a:spcBef>
                  <a:spcAft>
                    <a:spcPts val="600"/>
                  </a:spcAft>
                </a:pPr>
                <a14:m>
                  <m:oMathPara xmlns:m="http://schemas.openxmlformats.org/officeDocument/2006/math">
                    <m:oMathParaPr>
                      <m:jc m:val="centerGroup"/>
                    </m:oMathParaPr>
                    <m:oMath xmlns:m="http://schemas.openxmlformats.org/officeDocument/2006/math">
                      <m:sSubSup>
                        <m:sSubSupPr>
                          <m:ctrlPr>
                            <a:rPr lang="en-US" sz="110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100" i="1">
                              <a:latin typeface="Cambria Math" panose="02040503050406030204" pitchFamily="18" charset="0"/>
                              <a:ea typeface="DengXian" panose="02010600030101010101" pitchFamily="2" charset="-122"/>
                              <a:cs typeface="Times New Roman" panose="02020603050405020304" pitchFamily="18" charset="0"/>
                            </a:rPr>
                            <m:t>𝑃</m:t>
                          </m:r>
                        </m:e>
                        <m:sub>
                          <m:r>
                            <a:rPr lang="en-US" sz="1100" i="1">
                              <a:latin typeface="Cambria Math" panose="02040503050406030204" pitchFamily="18" charset="0"/>
                              <a:ea typeface="DengXian" panose="02010600030101010101" pitchFamily="2" charset="-122"/>
                              <a:cs typeface="Times New Roman" panose="02020603050405020304" pitchFamily="18" charset="0"/>
                            </a:rPr>
                            <m:t>𝐵𝐷𝐶</m:t>
                          </m:r>
                          <m:r>
                            <a:rPr lang="en-US" sz="1100" i="1">
                              <a:latin typeface="Cambria Math" panose="02040503050406030204" pitchFamily="18" charset="0"/>
                              <a:ea typeface="DengXian" panose="02010600030101010101" pitchFamily="2" charset="-122"/>
                              <a:cs typeface="Times New Roman" panose="02020603050405020304" pitchFamily="18" charset="0"/>
                            </a:rPr>
                            <m:t>,</m:t>
                          </m:r>
                          <m:r>
                            <a:rPr lang="en-US" sz="1100" i="1">
                              <a:latin typeface="Cambria Math" panose="02040503050406030204" pitchFamily="18" charset="0"/>
                              <a:ea typeface="DengXian" panose="02010600030101010101" pitchFamily="2" charset="-122"/>
                              <a:cs typeface="Times New Roman" panose="02020603050405020304" pitchFamily="18" charset="0"/>
                            </a:rPr>
                            <m:t>𝑡</m:t>
                          </m:r>
                        </m:sub>
                        <m:sup>
                          <m:r>
                            <a:rPr lang="en-US" sz="1100" b="0" i="1" smtClean="0">
                              <a:latin typeface="Cambria Math" panose="02040503050406030204" pitchFamily="18" charset="0"/>
                              <a:ea typeface="DengXian" panose="02010600030101010101" pitchFamily="2" charset="-122"/>
                              <a:cs typeface="Times New Roman" panose="02020603050405020304" pitchFamily="18" charset="0"/>
                            </a:rPr>
                            <m:t>𝑎</m:t>
                          </m:r>
                          <m:r>
                            <a:rPr lang="en-US" sz="1100" i="1">
                              <a:latin typeface="Cambria Math" panose="02040503050406030204" pitchFamily="18" charset="0"/>
                              <a:ea typeface="DengXian" panose="02010600030101010101" pitchFamily="2" charset="-122"/>
                              <a:cs typeface="Times New Roman" panose="02020603050405020304" pitchFamily="18" charset="0"/>
                            </a:rPr>
                            <m:t>𝑐</m:t>
                          </m:r>
                        </m:sup>
                      </m:sSubSup>
                      <m:r>
                        <a:rPr lang="en-US" sz="1100" i="1">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sz="110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100" i="1">
                              <a:latin typeface="Cambria Math" panose="02040503050406030204" pitchFamily="18" charset="0"/>
                              <a:ea typeface="Cambria Math" panose="02040503050406030204" pitchFamily="18" charset="0"/>
                              <a:cs typeface="Times New Roman" panose="02020603050405020304" pitchFamily="18" charset="0"/>
                            </a:rPr>
                            <m:t>𝜂</m:t>
                          </m:r>
                        </m:e>
                        <m:sub>
                          <m:r>
                            <a:rPr lang="en-US" sz="1100" i="1">
                              <a:latin typeface="Cambria Math" panose="02040503050406030204" pitchFamily="18" charset="0"/>
                              <a:ea typeface="DengXian" panose="02010600030101010101" pitchFamily="2" charset="-122"/>
                              <a:cs typeface="Times New Roman" panose="02020603050405020304" pitchFamily="18" charset="0"/>
                            </a:rPr>
                            <m:t>𝐵𝐷𝐶</m:t>
                          </m:r>
                          <m:r>
                            <a:rPr lang="en-US" sz="1100" i="1">
                              <a:latin typeface="Cambria Math" panose="02040503050406030204" pitchFamily="18" charset="0"/>
                              <a:ea typeface="DengXian" panose="02010600030101010101" pitchFamily="2" charset="-122"/>
                              <a:cs typeface="Times New Roman" panose="02020603050405020304" pitchFamily="18" charset="0"/>
                            </a:rPr>
                            <m:t>,</m:t>
                          </m:r>
                          <m:r>
                            <a:rPr lang="en-US" sz="1100" i="1">
                              <a:latin typeface="Cambria Math" panose="02040503050406030204" pitchFamily="18" charset="0"/>
                              <a:ea typeface="DengXian" panose="02010600030101010101" pitchFamily="2" charset="-122"/>
                              <a:cs typeface="Times New Roman" panose="02020603050405020304" pitchFamily="18" charset="0"/>
                            </a:rPr>
                            <m:t>𝑡</m:t>
                          </m:r>
                        </m:sub>
                        <m:sup>
                          <m:r>
                            <a:rPr lang="en-US" sz="1100" b="0" i="1" smtClean="0">
                              <a:latin typeface="Cambria Math" panose="02040503050406030204" pitchFamily="18" charset="0"/>
                              <a:ea typeface="DengXian" panose="02010600030101010101" pitchFamily="2" charset="-122"/>
                              <a:cs typeface="Times New Roman" panose="02020603050405020304" pitchFamily="18" charset="0"/>
                            </a:rPr>
                            <m:t>𝑑</m:t>
                          </m:r>
                          <m:r>
                            <a:rPr lang="en-US" sz="1100" i="1">
                              <a:latin typeface="Cambria Math" panose="02040503050406030204" pitchFamily="18" charset="0"/>
                              <a:ea typeface="DengXian" panose="02010600030101010101" pitchFamily="2" charset="-122"/>
                              <a:cs typeface="Times New Roman" panose="02020603050405020304" pitchFamily="18" charset="0"/>
                            </a:rPr>
                            <m:t>𝑐</m:t>
                          </m:r>
                          <m:r>
                            <a:rPr lang="en-US" sz="1100" i="1">
                              <a:latin typeface="Cambria Math" panose="02040503050406030204" pitchFamily="18" charset="0"/>
                              <a:ea typeface="DengXian" panose="02010600030101010101" pitchFamily="2" charset="-122"/>
                              <a:cs typeface="Times New Roman" panose="02020603050405020304" pitchFamily="18" charset="0"/>
                            </a:rPr>
                            <m:t>/</m:t>
                          </m:r>
                          <m:r>
                            <a:rPr lang="en-US" sz="1100" b="0" i="1" smtClean="0">
                              <a:latin typeface="Cambria Math" panose="02040503050406030204" pitchFamily="18" charset="0"/>
                              <a:ea typeface="DengXian" panose="02010600030101010101" pitchFamily="2" charset="-122"/>
                              <a:cs typeface="Times New Roman" panose="02020603050405020304" pitchFamily="18" charset="0"/>
                            </a:rPr>
                            <m:t>𝑎</m:t>
                          </m:r>
                          <m:r>
                            <a:rPr lang="en-US" sz="1100" i="1">
                              <a:latin typeface="Cambria Math" panose="02040503050406030204" pitchFamily="18" charset="0"/>
                              <a:ea typeface="DengXian" panose="02010600030101010101" pitchFamily="2" charset="-122"/>
                              <a:cs typeface="Times New Roman" panose="02020603050405020304" pitchFamily="18" charset="0"/>
                            </a:rPr>
                            <m:t>𝑐</m:t>
                          </m:r>
                        </m:sup>
                      </m:sSubSup>
                      <m:sSubSup>
                        <m:sSubSupPr>
                          <m:ctrlPr>
                            <a:rPr lang="en-US" sz="110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100" i="1">
                              <a:latin typeface="Cambria Math" panose="02040503050406030204" pitchFamily="18" charset="0"/>
                              <a:ea typeface="Cambria Math" panose="02040503050406030204" pitchFamily="18" charset="0"/>
                              <a:cs typeface="Times New Roman" panose="02020603050405020304" pitchFamily="18" charset="0"/>
                            </a:rPr>
                            <m:t>∗</m:t>
                          </m:r>
                          <m:r>
                            <a:rPr lang="en-US" sz="1100" i="1">
                              <a:latin typeface="Cambria Math" panose="02040503050406030204" pitchFamily="18" charset="0"/>
                              <a:ea typeface="DengXian" panose="02010600030101010101" pitchFamily="2" charset="-122"/>
                              <a:cs typeface="Times New Roman" panose="02020603050405020304" pitchFamily="18" charset="0"/>
                            </a:rPr>
                            <m:t>𝑃</m:t>
                          </m:r>
                        </m:e>
                        <m:sub>
                          <m:r>
                            <a:rPr lang="en-US" sz="1100" i="1">
                              <a:latin typeface="Cambria Math" panose="02040503050406030204" pitchFamily="18" charset="0"/>
                              <a:ea typeface="DengXian" panose="02010600030101010101" pitchFamily="2" charset="-122"/>
                              <a:cs typeface="Times New Roman" panose="02020603050405020304" pitchFamily="18" charset="0"/>
                            </a:rPr>
                            <m:t>𝐵𝐷𝐶</m:t>
                          </m:r>
                          <m:r>
                            <a:rPr lang="en-US" sz="1100" i="1">
                              <a:latin typeface="Cambria Math" panose="02040503050406030204" pitchFamily="18" charset="0"/>
                              <a:ea typeface="DengXian" panose="02010600030101010101" pitchFamily="2" charset="-122"/>
                              <a:cs typeface="Times New Roman" panose="02020603050405020304" pitchFamily="18" charset="0"/>
                            </a:rPr>
                            <m:t>,</m:t>
                          </m:r>
                          <m:r>
                            <a:rPr lang="en-US" sz="1100" i="1">
                              <a:latin typeface="Cambria Math" panose="02040503050406030204" pitchFamily="18" charset="0"/>
                              <a:ea typeface="DengXian" panose="02010600030101010101" pitchFamily="2" charset="-122"/>
                              <a:cs typeface="Times New Roman" panose="02020603050405020304" pitchFamily="18" charset="0"/>
                            </a:rPr>
                            <m:t>𝑡</m:t>
                          </m:r>
                        </m:sub>
                        <m:sup>
                          <m:r>
                            <a:rPr lang="en-US" sz="1100" b="0" i="1" smtClean="0">
                              <a:latin typeface="Cambria Math" panose="02040503050406030204" pitchFamily="18" charset="0"/>
                              <a:ea typeface="DengXian" panose="02010600030101010101" pitchFamily="2" charset="-122"/>
                              <a:cs typeface="Times New Roman" panose="02020603050405020304" pitchFamily="18" charset="0"/>
                            </a:rPr>
                            <m:t>𝑑</m:t>
                          </m:r>
                          <m:r>
                            <a:rPr lang="en-US" sz="1100" i="1">
                              <a:latin typeface="Cambria Math" panose="02040503050406030204" pitchFamily="18" charset="0"/>
                              <a:ea typeface="DengXian" panose="02010600030101010101" pitchFamily="2" charset="-122"/>
                              <a:cs typeface="Times New Roman" panose="02020603050405020304" pitchFamily="18" charset="0"/>
                            </a:rPr>
                            <m:t>𝑐</m:t>
                          </m:r>
                          <m:r>
                            <a:rPr lang="en-US" sz="1100" i="1">
                              <a:latin typeface="Cambria Math" panose="02040503050406030204" pitchFamily="18" charset="0"/>
                              <a:ea typeface="DengXian" panose="02010600030101010101" pitchFamily="2" charset="-122"/>
                              <a:cs typeface="Times New Roman" panose="02020603050405020304" pitchFamily="18" charset="0"/>
                            </a:rPr>
                            <m:t>/</m:t>
                          </m:r>
                          <m:r>
                            <a:rPr lang="en-US" sz="1100" b="0" i="1" smtClean="0">
                              <a:latin typeface="Cambria Math" panose="02040503050406030204" pitchFamily="18" charset="0"/>
                              <a:ea typeface="DengXian" panose="02010600030101010101" pitchFamily="2" charset="-122"/>
                              <a:cs typeface="Times New Roman" panose="02020603050405020304" pitchFamily="18" charset="0"/>
                            </a:rPr>
                            <m:t>𝑎</m:t>
                          </m:r>
                          <m:r>
                            <a:rPr lang="en-US" sz="1100" i="1">
                              <a:latin typeface="Cambria Math" panose="02040503050406030204" pitchFamily="18" charset="0"/>
                              <a:ea typeface="DengXian" panose="02010600030101010101" pitchFamily="2" charset="-122"/>
                              <a:cs typeface="Times New Roman" panose="02020603050405020304" pitchFamily="18" charset="0"/>
                            </a:rPr>
                            <m:t>𝑐</m:t>
                          </m:r>
                          <m:r>
                            <a:rPr lang="en-US" sz="1100" i="1">
                              <a:latin typeface="Cambria Math" panose="02040503050406030204" pitchFamily="18" charset="0"/>
                              <a:ea typeface="DengXian" panose="02010600030101010101" pitchFamily="2" charset="-122"/>
                              <a:cs typeface="Times New Roman" panose="02020603050405020304" pitchFamily="18" charset="0"/>
                            </a:rPr>
                            <m:t> </m:t>
                          </m:r>
                        </m:sup>
                      </m:sSubSup>
                    </m:oMath>
                  </m:oMathPara>
                </a14:m>
                <a:endParaRPr lang="en-US" sz="1100" dirty="0" smtClean="0">
                  <a:latin typeface="Times" panose="02020603050405020304" pitchFamily="18" charset="0"/>
                  <a:ea typeface="DengXian" panose="02010600030101010101" pitchFamily="2" charset="-122"/>
                  <a:cs typeface="Times" panose="02020603050405020304" pitchFamily="18" charset="0"/>
                </a:endParaRPr>
              </a:p>
              <a:p>
                <a:pPr>
                  <a:lnSpc>
                    <a:spcPct val="107000"/>
                  </a:lnSpc>
                  <a:spcBef>
                    <a:spcPts val="0"/>
                  </a:spcBef>
                  <a:spcAft>
                    <a:spcPts val="600"/>
                  </a:spcAft>
                </a:pPr>
                <a14:m>
                  <m:oMathPara xmlns:m="http://schemas.openxmlformats.org/officeDocument/2006/math">
                    <m:oMathParaPr>
                      <m:jc m:val="centerGroup"/>
                    </m:oMathParaPr>
                    <m:oMath xmlns:m="http://schemas.openxmlformats.org/officeDocument/2006/math">
                      <m:sSubSup>
                        <m:sSubSupPr>
                          <m:ctrlPr>
                            <a:rPr lang="en-US" sz="110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100" i="1">
                              <a:latin typeface="Cambria Math" panose="02040503050406030204" pitchFamily="18" charset="0"/>
                              <a:ea typeface="Cambria Math" panose="02040503050406030204" pitchFamily="18" charset="0"/>
                              <a:cs typeface="Times New Roman" panose="02020603050405020304" pitchFamily="18" charset="0"/>
                            </a:rPr>
                            <m:t>𝜂</m:t>
                          </m:r>
                        </m:e>
                        <m:sub>
                          <m:r>
                            <a:rPr lang="en-US" sz="1100" i="1">
                              <a:latin typeface="Cambria Math" panose="02040503050406030204" pitchFamily="18" charset="0"/>
                              <a:ea typeface="DengXian" panose="02010600030101010101" pitchFamily="2" charset="-122"/>
                              <a:cs typeface="Times New Roman" panose="02020603050405020304" pitchFamily="18" charset="0"/>
                            </a:rPr>
                            <m:t>𝐵𝐷𝐶</m:t>
                          </m:r>
                          <m:r>
                            <a:rPr lang="en-US" sz="1100" i="1">
                              <a:latin typeface="Cambria Math" panose="02040503050406030204" pitchFamily="18" charset="0"/>
                              <a:ea typeface="DengXian" panose="02010600030101010101" pitchFamily="2" charset="-122"/>
                              <a:cs typeface="Times New Roman" panose="02020603050405020304" pitchFamily="18" charset="0"/>
                            </a:rPr>
                            <m:t>,</m:t>
                          </m:r>
                          <m:r>
                            <a:rPr lang="en-US" sz="1100" i="1">
                              <a:latin typeface="Cambria Math" panose="02040503050406030204" pitchFamily="18" charset="0"/>
                              <a:ea typeface="DengXian" panose="02010600030101010101" pitchFamily="2" charset="-122"/>
                              <a:cs typeface="Times New Roman" panose="02020603050405020304" pitchFamily="18" charset="0"/>
                            </a:rPr>
                            <m:t>𝑡</m:t>
                          </m:r>
                        </m:sub>
                        <m:sup>
                          <m:r>
                            <a:rPr lang="en-US" sz="1100" i="1">
                              <a:latin typeface="Cambria Math" panose="02040503050406030204" pitchFamily="18" charset="0"/>
                              <a:ea typeface="DengXian" panose="02010600030101010101" pitchFamily="2" charset="-122"/>
                              <a:cs typeface="Times New Roman" panose="02020603050405020304" pitchFamily="18" charset="0"/>
                            </a:rPr>
                            <m:t>𝑎𝑐</m:t>
                          </m:r>
                          <m:r>
                            <a:rPr lang="en-US" sz="1100" i="1">
                              <a:latin typeface="Cambria Math" panose="02040503050406030204" pitchFamily="18" charset="0"/>
                              <a:ea typeface="DengXian" panose="02010600030101010101" pitchFamily="2" charset="-122"/>
                              <a:cs typeface="Times New Roman" panose="02020603050405020304" pitchFamily="18" charset="0"/>
                            </a:rPr>
                            <m:t>/</m:t>
                          </m:r>
                          <m:r>
                            <a:rPr lang="en-US" sz="1100" i="1">
                              <a:latin typeface="Cambria Math" panose="02040503050406030204" pitchFamily="18" charset="0"/>
                              <a:ea typeface="DengXian" panose="02010600030101010101" pitchFamily="2" charset="-122"/>
                              <a:cs typeface="Times New Roman" panose="02020603050405020304" pitchFamily="18" charset="0"/>
                            </a:rPr>
                            <m:t>𝑑𝑐</m:t>
                          </m:r>
                        </m:sup>
                      </m:sSubSup>
                      <m:r>
                        <a:rPr lang="en-US" sz="1100" b="0" i="1" smtClean="0">
                          <a:latin typeface="Cambria Math" panose="02040503050406030204" pitchFamily="18" charset="0"/>
                          <a:ea typeface="DengXian" panose="02010600030101010101" pitchFamily="2" charset="-122"/>
                          <a:cs typeface="Times New Roman" panose="02020603050405020304" pitchFamily="18" charset="0"/>
                        </a:rPr>
                        <m:t>=</m:t>
                      </m:r>
                      <m:nary>
                        <m:naryPr>
                          <m:chr m:val="∑"/>
                          <m:limLoc m:val="subSup"/>
                          <m:ctrlPr>
                            <a:rPr lang="en-US" sz="1100" b="0" i="1" smtClean="0">
                              <a:latin typeface="Cambria Math" panose="02040503050406030204" pitchFamily="18" charset="0"/>
                              <a:ea typeface="DengXian" panose="02010600030101010101" pitchFamily="2" charset="-122"/>
                              <a:cs typeface="Times New Roman" panose="02020603050405020304" pitchFamily="18" charset="0"/>
                            </a:rPr>
                          </m:ctrlPr>
                        </m:naryPr>
                        <m:sub>
                          <m:r>
                            <m:rPr>
                              <m:brk m:alnAt="25"/>
                            </m:rPr>
                            <a:rPr lang="en-US" sz="1100" b="0" i="1" smtClean="0">
                              <a:latin typeface="Cambria Math" panose="02040503050406030204" pitchFamily="18" charset="0"/>
                              <a:ea typeface="DengXian" panose="02010600030101010101" pitchFamily="2" charset="-122"/>
                              <a:cs typeface="Times New Roman" panose="02020603050405020304" pitchFamily="18" charset="0"/>
                            </a:rPr>
                            <m:t>𝑗</m:t>
                          </m:r>
                          <m:r>
                            <a:rPr lang="en-US" sz="1100" b="0" i="1" smtClean="0">
                              <a:latin typeface="Cambria Math" panose="02040503050406030204" pitchFamily="18" charset="0"/>
                              <a:ea typeface="DengXian" panose="02010600030101010101" pitchFamily="2" charset="-122"/>
                              <a:cs typeface="Times New Roman" panose="02020603050405020304" pitchFamily="18" charset="0"/>
                            </a:rPr>
                            <m:t>=0</m:t>
                          </m:r>
                        </m:sub>
                        <m:sup>
                          <m:r>
                            <a:rPr lang="en-US" sz="1100" b="0" i="1" smtClean="0">
                              <a:latin typeface="Cambria Math" panose="02040503050406030204" pitchFamily="18" charset="0"/>
                              <a:ea typeface="DengXian" panose="02010600030101010101" pitchFamily="2" charset="-122"/>
                              <a:cs typeface="Times New Roman" panose="02020603050405020304" pitchFamily="18" charset="0"/>
                            </a:rPr>
                            <m:t>𝑚</m:t>
                          </m:r>
                        </m:sup>
                        <m:e>
                          <m:sSub>
                            <m:sSubPr>
                              <m:ctrlPr>
                                <a:rPr lang="en-US" sz="1100" b="0" i="1" smtClean="0">
                                  <a:latin typeface="Cambria Math" panose="02040503050406030204" pitchFamily="18" charset="0"/>
                                  <a:ea typeface="DengXian" panose="02010600030101010101" pitchFamily="2" charset="-122"/>
                                  <a:cs typeface="Times New Roman" panose="02020603050405020304" pitchFamily="18" charset="0"/>
                                </a:rPr>
                              </m:ctrlPr>
                            </m:sSubPr>
                            <m:e>
                              <m:r>
                                <a:rPr lang="en-US" sz="1100" b="0" i="1" smtClean="0">
                                  <a:latin typeface="Cambria Math" panose="02040503050406030204" pitchFamily="18" charset="0"/>
                                  <a:ea typeface="DengXian" panose="02010600030101010101" pitchFamily="2" charset="-122"/>
                                  <a:cs typeface="Times New Roman" panose="02020603050405020304" pitchFamily="18" charset="0"/>
                                </a:rPr>
                                <m:t>𝑎</m:t>
                              </m:r>
                            </m:e>
                            <m:sub>
                              <m:r>
                                <a:rPr lang="en-US" sz="1100" b="0" i="1" smtClean="0">
                                  <a:latin typeface="Cambria Math" panose="02040503050406030204" pitchFamily="18" charset="0"/>
                                  <a:ea typeface="DengXian" panose="02010600030101010101" pitchFamily="2" charset="-122"/>
                                  <a:cs typeface="Times New Roman" panose="02020603050405020304" pitchFamily="18" charset="0"/>
                                </a:rPr>
                                <m:t>𝑗</m:t>
                              </m:r>
                            </m:sub>
                          </m:sSub>
                          <m:sSup>
                            <m:sSupPr>
                              <m:ctrlPr>
                                <a:rPr lang="en-US" sz="1100" b="0" i="1" smtClean="0">
                                  <a:latin typeface="Cambria Math" panose="02040503050406030204" pitchFamily="18" charset="0"/>
                                  <a:ea typeface="DengXian" panose="02010600030101010101" pitchFamily="2" charset="-122"/>
                                  <a:cs typeface="Times New Roman" panose="02020603050405020304" pitchFamily="18" charset="0"/>
                                </a:rPr>
                              </m:ctrlPr>
                            </m:sSupPr>
                            <m:e>
                              <m:d>
                                <m:dPr>
                                  <m:ctrlPr>
                                    <a:rPr lang="en-US" sz="1100" b="0" i="1" smtClean="0">
                                      <a:latin typeface="Cambria Math" panose="02040503050406030204" pitchFamily="18" charset="0"/>
                                      <a:ea typeface="DengXian" panose="02010600030101010101" pitchFamily="2" charset="-122"/>
                                      <a:cs typeface="Times New Roman" panose="02020603050405020304" pitchFamily="18" charset="0"/>
                                    </a:rPr>
                                  </m:ctrlPr>
                                </m:dPr>
                                <m:e>
                                  <m:sSubSup>
                                    <m:sSubSupPr>
                                      <m:ctrlPr>
                                        <a:rPr lang="en-US" sz="110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100" i="1">
                                          <a:latin typeface="Cambria Math" panose="02040503050406030204" pitchFamily="18" charset="0"/>
                                          <a:ea typeface="Cambria Math" panose="02040503050406030204" pitchFamily="18" charset="0"/>
                                          <a:cs typeface="Times New Roman" panose="02020603050405020304" pitchFamily="18" charset="0"/>
                                        </a:rPr>
                                        <m:t>𝜔</m:t>
                                      </m:r>
                                    </m:e>
                                    <m:sub>
                                      <m:r>
                                        <a:rPr lang="en-US" sz="1100" i="1">
                                          <a:latin typeface="Cambria Math" panose="02040503050406030204" pitchFamily="18" charset="0"/>
                                          <a:ea typeface="DengXian" panose="02010600030101010101" pitchFamily="2" charset="-122"/>
                                          <a:cs typeface="Times New Roman" panose="02020603050405020304" pitchFamily="18" charset="0"/>
                                        </a:rPr>
                                        <m:t>𝐵𝐷𝐶</m:t>
                                      </m:r>
                                      <m:r>
                                        <a:rPr lang="en-US" sz="1100" i="1">
                                          <a:latin typeface="Cambria Math" panose="02040503050406030204" pitchFamily="18" charset="0"/>
                                          <a:ea typeface="DengXian" panose="02010600030101010101" pitchFamily="2" charset="-122"/>
                                          <a:cs typeface="Times New Roman" panose="02020603050405020304" pitchFamily="18" charset="0"/>
                                        </a:rPr>
                                        <m:t>,</m:t>
                                      </m:r>
                                      <m:r>
                                        <a:rPr lang="en-US" sz="1100" i="1">
                                          <a:latin typeface="Cambria Math" panose="02040503050406030204" pitchFamily="18" charset="0"/>
                                          <a:ea typeface="DengXian" panose="02010600030101010101" pitchFamily="2" charset="-122"/>
                                          <a:cs typeface="Times New Roman" panose="02020603050405020304" pitchFamily="18" charset="0"/>
                                        </a:rPr>
                                        <m:t>𝑡</m:t>
                                      </m:r>
                                    </m:sub>
                                    <m:sup>
                                      <m:r>
                                        <a:rPr lang="en-US" sz="1100" i="1">
                                          <a:latin typeface="Cambria Math" panose="02040503050406030204" pitchFamily="18" charset="0"/>
                                          <a:ea typeface="DengXian" panose="02010600030101010101" pitchFamily="2" charset="-122"/>
                                          <a:cs typeface="Times New Roman" panose="02020603050405020304" pitchFamily="18" charset="0"/>
                                        </a:rPr>
                                        <m:t>𝑎𝑐</m:t>
                                      </m:r>
                                      <m:r>
                                        <a:rPr lang="en-US" sz="1100" i="1">
                                          <a:latin typeface="Cambria Math" panose="02040503050406030204" pitchFamily="18" charset="0"/>
                                          <a:ea typeface="DengXian" panose="02010600030101010101" pitchFamily="2" charset="-122"/>
                                          <a:cs typeface="Times New Roman" panose="02020603050405020304" pitchFamily="18" charset="0"/>
                                        </a:rPr>
                                        <m:t>/</m:t>
                                      </m:r>
                                      <m:r>
                                        <a:rPr lang="en-US" sz="1100" i="1">
                                          <a:latin typeface="Cambria Math" panose="02040503050406030204" pitchFamily="18" charset="0"/>
                                          <a:ea typeface="DengXian" panose="02010600030101010101" pitchFamily="2" charset="-122"/>
                                          <a:cs typeface="Times New Roman" panose="02020603050405020304" pitchFamily="18" charset="0"/>
                                        </a:rPr>
                                        <m:t>𝑑𝑐</m:t>
                                      </m:r>
                                    </m:sup>
                                  </m:sSubSup>
                                </m:e>
                              </m:d>
                            </m:e>
                            <m:sup>
                              <m:r>
                                <a:rPr lang="en-US" sz="1100" b="0" i="1" smtClean="0">
                                  <a:latin typeface="Cambria Math" panose="02040503050406030204" pitchFamily="18" charset="0"/>
                                  <a:ea typeface="DengXian" panose="02010600030101010101" pitchFamily="2" charset="-122"/>
                                  <a:cs typeface="Times New Roman" panose="02020603050405020304" pitchFamily="18" charset="0"/>
                                </a:rPr>
                                <m:t>𝑗</m:t>
                              </m:r>
                            </m:sup>
                          </m:sSup>
                        </m:e>
                      </m:nary>
                    </m:oMath>
                  </m:oMathPara>
                </a14:m>
                <a:endParaRPr lang="en-US" sz="1100" dirty="0" smtClean="0">
                  <a:latin typeface="Times" panose="02020603050405020304" pitchFamily="18" charset="0"/>
                  <a:ea typeface="DengXian" panose="02010600030101010101" pitchFamily="2" charset="-122"/>
                  <a:cs typeface="Times" panose="02020603050405020304" pitchFamily="18" charset="0"/>
                </a:endParaRPr>
              </a:p>
              <a:p>
                <a:pPr>
                  <a:lnSpc>
                    <a:spcPct val="107000"/>
                  </a:lnSpc>
                  <a:spcBef>
                    <a:spcPts val="0"/>
                  </a:spcBef>
                  <a:spcAft>
                    <a:spcPts val="600"/>
                  </a:spcAft>
                </a:pPr>
                <a14:m>
                  <m:oMathPara xmlns:m="http://schemas.openxmlformats.org/officeDocument/2006/math">
                    <m:oMathParaPr>
                      <m:jc m:val="centerGroup"/>
                    </m:oMathParaPr>
                    <m:oMath xmlns:m="http://schemas.openxmlformats.org/officeDocument/2006/math">
                      <m:sSubSup>
                        <m:sSubSupPr>
                          <m:ctrlPr>
                            <a:rPr lang="en-US" sz="110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100" i="1">
                              <a:latin typeface="Cambria Math" panose="02040503050406030204" pitchFamily="18" charset="0"/>
                              <a:ea typeface="Cambria Math" panose="02040503050406030204" pitchFamily="18" charset="0"/>
                              <a:cs typeface="Times New Roman" panose="02020603050405020304" pitchFamily="18" charset="0"/>
                            </a:rPr>
                            <m:t>𝜂</m:t>
                          </m:r>
                        </m:e>
                        <m:sub>
                          <m:r>
                            <a:rPr lang="en-US" sz="1100" i="1">
                              <a:latin typeface="Cambria Math" panose="02040503050406030204" pitchFamily="18" charset="0"/>
                              <a:ea typeface="DengXian" panose="02010600030101010101" pitchFamily="2" charset="-122"/>
                              <a:cs typeface="Times New Roman" panose="02020603050405020304" pitchFamily="18" charset="0"/>
                            </a:rPr>
                            <m:t>𝐵𝐷𝐶</m:t>
                          </m:r>
                          <m:r>
                            <a:rPr lang="en-US" sz="1100" i="1">
                              <a:latin typeface="Cambria Math" panose="02040503050406030204" pitchFamily="18" charset="0"/>
                              <a:ea typeface="DengXian" panose="02010600030101010101" pitchFamily="2" charset="-122"/>
                              <a:cs typeface="Times New Roman" panose="02020603050405020304" pitchFamily="18" charset="0"/>
                            </a:rPr>
                            <m:t>,</m:t>
                          </m:r>
                          <m:r>
                            <a:rPr lang="en-US" sz="1100" i="1">
                              <a:latin typeface="Cambria Math" panose="02040503050406030204" pitchFamily="18" charset="0"/>
                              <a:ea typeface="DengXian" panose="02010600030101010101" pitchFamily="2" charset="-122"/>
                              <a:cs typeface="Times New Roman" panose="02020603050405020304" pitchFamily="18" charset="0"/>
                            </a:rPr>
                            <m:t>𝑡</m:t>
                          </m:r>
                        </m:sub>
                        <m:sup>
                          <m:r>
                            <a:rPr lang="en-US" sz="1100" b="0" i="1" smtClean="0">
                              <a:latin typeface="Cambria Math" panose="02040503050406030204" pitchFamily="18" charset="0"/>
                              <a:ea typeface="DengXian" panose="02010600030101010101" pitchFamily="2" charset="-122"/>
                              <a:cs typeface="Times New Roman" panose="02020603050405020304" pitchFamily="18" charset="0"/>
                            </a:rPr>
                            <m:t>𝑑</m:t>
                          </m:r>
                          <m:r>
                            <a:rPr lang="en-US" sz="1100" i="1">
                              <a:latin typeface="Cambria Math" panose="02040503050406030204" pitchFamily="18" charset="0"/>
                              <a:ea typeface="DengXian" panose="02010600030101010101" pitchFamily="2" charset="-122"/>
                              <a:cs typeface="Times New Roman" panose="02020603050405020304" pitchFamily="18" charset="0"/>
                            </a:rPr>
                            <m:t>𝑐</m:t>
                          </m:r>
                          <m:r>
                            <a:rPr lang="en-US" sz="1100" i="1">
                              <a:latin typeface="Cambria Math" panose="02040503050406030204" pitchFamily="18" charset="0"/>
                              <a:ea typeface="DengXian" panose="02010600030101010101" pitchFamily="2" charset="-122"/>
                              <a:cs typeface="Times New Roman" panose="02020603050405020304" pitchFamily="18" charset="0"/>
                            </a:rPr>
                            <m:t>/</m:t>
                          </m:r>
                          <m:r>
                            <a:rPr lang="en-US" sz="1100" b="0" i="1" smtClean="0">
                              <a:latin typeface="Cambria Math" panose="02040503050406030204" pitchFamily="18" charset="0"/>
                              <a:ea typeface="DengXian" panose="02010600030101010101" pitchFamily="2" charset="-122"/>
                              <a:cs typeface="Times New Roman" panose="02020603050405020304" pitchFamily="18" charset="0"/>
                            </a:rPr>
                            <m:t>𝑎</m:t>
                          </m:r>
                          <m:r>
                            <a:rPr lang="en-US" sz="1100" i="1">
                              <a:latin typeface="Cambria Math" panose="02040503050406030204" pitchFamily="18" charset="0"/>
                              <a:ea typeface="DengXian" panose="02010600030101010101" pitchFamily="2" charset="-122"/>
                              <a:cs typeface="Times New Roman" panose="02020603050405020304" pitchFamily="18" charset="0"/>
                            </a:rPr>
                            <m:t>𝑐</m:t>
                          </m:r>
                        </m:sup>
                      </m:sSubSup>
                      <m:r>
                        <a:rPr lang="en-US" sz="1100" i="1">
                          <a:latin typeface="Cambria Math" panose="02040503050406030204" pitchFamily="18" charset="0"/>
                          <a:ea typeface="DengXian" panose="02010600030101010101" pitchFamily="2" charset="-122"/>
                          <a:cs typeface="Times New Roman" panose="02020603050405020304" pitchFamily="18" charset="0"/>
                        </a:rPr>
                        <m:t>=</m:t>
                      </m:r>
                      <m:nary>
                        <m:naryPr>
                          <m:chr m:val="∑"/>
                          <m:limLoc m:val="subSup"/>
                          <m:ctrlPr>
                            <a:rPr lang="en-US" sz="1100" i="1">
                              <a:latin typeface="Cambria Math" panose="02040503050406030204" pitchFamily="18" charset="0"/>
                              <a:ea typeface="DengXian" panose="02010600030101010101" pitchFamily="2" charset="-122"/>
                              <a:cs typeface="Times New Roman" panose="02020603050405020304" pitchFamily="18" charset="0"/>
                            </a:rPr>
                          </m:ctrlPr>
                        </m:naryPr>
                        <m:sub>
                          <m:r>
                            <m:rPr>
                              <m:brk m:alnAt="25"/>
                            </m:rPr>
                            <a:rPr lang="en-US" sz="1100" i="1">
                              <a:latin typeface="Cambria Math" panose="02040503050406030204" pitchFamily="18" charset="0"/>
                              <a:ea typeface="DengXian" panose="02010600030101010101" pitchFamily="2" charset="-122"/>
                              <a:cs typeface="Times New Roman" panose="02020603050405020304" pitchFamily="18" charset="0"/>
                            </a:rPr>
                            <m:t>𝑗</m:t>
                          </m:r>
                          <m:r>
                            <a:rPr lang="en-US" sz="1100" i="1">
                              <a:latin typeface="Cambria Math" panose="02040503050406030204" pitchFamily="18" charset="0"/>
                              <a:ea typeface="DengXian" panose="02010600030101010101" pitchFamily="2" charset="-122"/>
                              <a:cs typeface="Times New Roman" panose="02020603050405020304" pitchFamily="18" charset="0"/>
                            </a:rPr>
                            <m:t>=0</m:t>
                          </m:r>
                        </m:sub>
                        <m:sup>
                          <m:r>
                            <a:rPr lang="en-US" sz="1100" i="1">
                              <a:latin typeface="Cambria Math" panose="02040503050406030204" pitchFamily="18" charset="0"/>
                              <a:ea typeface="DengXian" panose="02010600030101010101" pitchFamily="2" charset="-122"/>
                              <a:cs typeface="Times New Roman" panose="02020603050405020304" pitchFamily="18" charset="0"/>
                            </a:rPr>
                            <m:t>𝑚</m:t>
                          </m:r>
                        </m:sup>
                        <m:e>
                          <m:sSub>
                            <m:sSubPr>
                              <m:ctrlPr>
                                <a:rPr lang="en-US" sz="1100" i="1">
                                  <a:latin typeface="Cambria Math" panose="02040503050406030204" pitchFamily="18" charset="0"/>
                                  <a:ea typeface="DengXian" panose="02010600030101010101" pitchFamily="2" charset="-122"/>
                                  <a:cs typeface="Times New Roman" panose="02020603050405020304" pitchFamily="18" charset="0"/>
                                </a:rPr>
                              </m:ctrlPr>
                            </m:sSubPr>
                            <m:e>
                              <m:r>
                                <a:rPr lang="en-US" sz="1100" i="1">
                                  <a:latin typeface="Cambria Math" panose="02040503050406030204" pitchFamily="18" charset="0"/>
                                  <a:ea typeface="DengXian" panose="02010600030101010101" pitchFamily="2" charset="-122"/>
                                  <a:cs typeface="Times New Roman" panose="02020603050405020304" pitchFamily="18" charset="0"/>
                                </a:rPr>
                                <m:t>𝑎</m:t>
                              </m:r>
                            </m:e>
                            <m:sub>
                              <m:r>
                                <a:rPr lang="en-US" sz="1100" i="1">
                                  <a:latin typeface="Cambria Math" panose="02040503050406030204" pitchFamily="18" charset="0"/>
                                  <a:ea typeface="DengXian" panose="02010600030101010101" pitchFamily="2" charset="-122"/>
                                  <a:cs typeface="Times New Roman" panose="02020603050405020304" pitchFamily="18" charset="0"/>
                                </a:rPr>
                                <m:t>𝑗</m:t>
                              </m:r>
                            </m:sub>
                          </m:sSub>
                          <m:sSup>
                            <m:sSupPr>
                              <m:ctrlPr>
                                <a:rPr lang="en-US" sz="1100" i="1">
                                  <a:latin typeface="Cambria Math" panose="02040503050406030204" pitchFamily="18" charset="0"/>
                                  <a:ea typeface="DengXian" panose="02010600030101010101" pitchFamily="2" charset="-122"/>
                                  <a:cs typeface="Times New Roman" panose="02020603050405020304" pitchFamily="18" charset="0"/>
                                </a:rPr>
                              </m:ctrlPr>
                            </m:sSupPr>
                            <m:e>
                              <m:d>
                                <m:dPr>
                                  <m:ctrlPr>
                                    <a:rPr lang="en-US" sz="1100" i="1">
                                      <a:latin typeface="Cambria Math" panose="02040503050406030204" pitchFamily="18" charset="0"/>
                                      <a:ea typeface="DengXian" panose="02010600030101010101" pitchFamily="2" charset="-122"/>
                                      <a:cs typeface="Times New Roman" panose="02020603050405020304" pitchFamily="18" charset="0"/>
                                    </a:rPr>
                                  </m:ctrlPr>
                                </m:dPr>
                                <m:e>
                                  <m:sSubSup>
                                    <m:sSubSupPr>
                                      <m:ctrlPr>
                                        <a:rPr lang="en-US" sz="110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100" i="1">
                                          <a:latin typeface="Cambria Math" panose="02040503050406030204" pitchFamily="18" charset="0"/>
                                          <a:ea typeface="Cambria Math" panose="02040503050406030204" pitchFamily="18" charset="0"/>
                                          <a:cs typeface="Times New Roman" panose="02020603050405020304" pitchFamily="18" charset="0"/>
                                        </a:rPr>
                                        <m:t>𝜔</m:t>
                                      </m:r>
                                    </m:e>
                                    <m:sub>
                                      <m:r>
                                        <a:rPr lang="en-US" sz="1100" i="1">
                                          <a:latin typeface="Cambria Math" panose="02040503050406030204" pitchFamily="18" charset="0"/>
                                          <a:ea typeface="DengXian" panose="02010600030101010101" pitchFamily="2" charset="-122"/>
                                          <a:cs typeface="Times New Roman" panose="02020603050405020304" pitchFamily="18" charset="0"/>
                                        </a:rPr>
                                        <m:t>𝐵𝐷𝐶</m:t>
                                      </m:r>
                                      <m:r>
                                        <a:rPr lang="en-US" sz="1100" i="1">
                                          <a:latin typeface="Cambria Math" panose="02040503050406030204" pitchFamily="18" charset="0"/>
                                          <a:ea typeface="DengXian" panose="02010600030101010101" pitchFamily="2" charset="-122"/>
                                          <a:cs typeface="Times New Roman" panose="02020603050405020304" pitchFamily="18" charset="0"/>
                                        </a:rPr>
                                        <m:t>,</m:t>
                                      </m:r>
                                      <m:r>
                                        <a:rPr lang="en-US" sz="1100" i="1">
                                          <a:latin typeface="Cambria Math" panose="02040503050406030204" pitchFamily="18" charset="0"/>
                                          <a:ea typeface="DengXian" panose="02010600030101010101" pitchFamily="2" charset="-122"/>
                                          <a:cs typeface="Times New Roman" panose="02020603050405020304" pitchFamily="18" charset="0"/>
                                        </a:rPr>
                                        <m:t>𝑡</m:t>
                                      </m:r>
                                    </m:sub>
                                    <m:sup>
                                      <m:r>
                                        <a:rPr lang="en-US" sz="1100" b="0" i="1" smtClean="0">
                                          <a:latin typeface="Cambria Math" panose="02040503050406030204" pitchFamily="18" charset="0"/>
                                          <a:ea typeface="DengXian" panose="02010600030101010101" pitchFamily="2" charset="-122"/>
                                          <a:cs typeface="Times New Roman" panose="02020603050405020304" pitchFamily="18" charset="0"/>
                                        </a:rPr>
                                        <m:t>𝑑</m:t>
                                      </m:r>
                                      <m:r>
                                        <a:rPr lang="en-US" sz="1100" i="1">
                                          <a:latin typeface="Cambria Math" panose="02040503050406030204" pitchFamily="18" charset="0"/>
                                          <a:ea typeface="DengXian" panose="02010600030101010101" pitchFamily="2" charset="-122"/>
                                          <a:cs typeface="Times New Roman" panose="02020603050405020304" pitchFamily="18" charset="0"/>
                                        </a:rPr>
                                        <m:t>𝑐</m:t>
                                      </m:r>
                                      <m:r>
                                        <a:rPr lang="en-US" sz="1100" i="1">
                                          <a:latin typeface="Cambria Math" panose="02040503050406030204" pitchFamily="18" charset="0"/>
                                          <a:ea typeface="DengXian" panose="02010600030101010101" pitchFamily="2" charset="-122"/>
                                          <a:cs typeface="Times New Roman" panose="02020603050405020304" pitchFamily="18" charset="0"/>
                                        </a:rPr>
                                        <m:t>/</m:t>
                                      </m:r>
                                      <m:r>
                                        <a:rPr lang="en-US" sz="1100" b="0" i="1" smtClean="0">
                                          <a:latin typeface="Cambria Math" panose="02040503050406030204" pitchFamily="18" charset="0"/>
                                          <a:ea typeface="DengXian" panose="02010600030101010101" pitchFamily="2" charset="-122"/>
                                          <a:cs typeface="Times New Roman" panose="02020603050405020304" pitchFamily="18" charset="0"/>
                                        </a:rPr>
                                        <m:t>𝑎</m:t>
                                      </m:r>
                                      <m:r>
                                        <a:rPr lang="en-US" sz="1100" i="1">
                                          <a:latin typeface="Cambria Math" panose="02040503050406030204" pitchFamily="18" charset="0"/>
                                          <a:ea typeface="DengXian" panose="02010600030101010101" pitchFamily="2" charset="-122"/>
                                          <a:cs typeface="Times New Roman" panose="02020603050405020304" pitchFamily="18" charset="0"/>
                                        </a:rPr>
                                        <m:t>𝑐</m:t>
                                      </m:r>
                                    </m:sup>
                                  </m:sSubSup>
                                </m:e>
                              </m:d>
                            </m:e>
                            <m:sup>
                              <m:r>
                                <a:rPr lang="en-US" sz="1100" i="1">
                                  <a:latin typeface="Cambria Math" panose="02040503050406030204" pitchFamily="18" charset="0"/>
                                  <a:ea typeface="DengXian" panose="02010600030101010101" pitchFamily="2" charset="-122"/>
                                  <a:cs typeface="Times New Roman" panose="02020603050405020304" pitchFamily="18" charset="0"/>
                                </a:rPr>
                                <m:t>𝑗</m:t>
                              </m:r>
                            </m:sup>
                          </m:sSup>
                        </m:e>
                      </m:nary>
                    </m:oMath>
                  </m:oMathPara>
                </a14:m>
                <a:endParaRPr lang="en-US" sz="1200" dirty="0" smtClean="0">
                  <a:latin typeface="Times" panose="02020603050405020304" pitchFamily="18" charset="0"/>
                  <a:ea typeface="DengXian" panose="02010600030101010101" pitchFamily="2" charset="-122"/>
                  <a:cs typeface="Times" panose="02020603050405020304" pitchFamily="18" charset="0"/>
                </a:endParaRPr>
              </a:p>
              <a:p>
                <a:pPr>
                  <a:lnSpc>
                    <a:spcPct val="107000"/>
                  </a:lnSpc>
                  <a:spcBef>
                    <a:spcPts val="0"/>
                  </a:spcBef>
                  <a:spcAft>
                    <a:spcPts val="600"/>
                  </a:spcAft>
                </a:pPr>
                <a14:m>
                  <m:oMathPara xmlns:m="http://schemas.openxmlformats.org/officeDocument/2006/math">
                    <m:oMathParaPr>
                      <m:jc m:val="centerGroup"/>
                    </m:oMathParaPr>
                    <m:oMath xmlns:m="http://schemas.openxmlformats.org/officeDocument/2006/math">
                      <m:sSubSup>
                        <m:sSubSupPr>
                          <m:ctrlPr>
                            <a:rPr lang="en-US" sz="120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200" i="1">
                              <a:latin typeface="Cambria Math" panose="02040503050406030204" pitchFamily="18" charset="0"/>
                              <a:ea typeface="Cambria Math" panose="02040503050406030204" pitchFamily="18" charset="0"/>
                              <a:cs typeface="Times New Roman" panose="02020603050405020304" pitchFamily="18" charset="0"/>
                            </a:rPr>
                            <m:t>𝜔</m:t>
                          </m:r>
                        </m:e>
                        <m:sub>
                          <m:r>
                            <a:rPr lang="en-US" sz="1200" i="1">
                              <a:latin typeface="Cambria Math" panose="02040503050406030204" pitchFamily="18" charset="0"/>
                              <a:ea typeface="DengXian" panose="02010600030101010101" pitchFamily="2" charset="-122"/>
                              <a:cs typeface="Times New Roman" panose="02020603050405020304" pitchFamily="18" charset="0"/>
                            </a:rPr>
                            <m:t>𝐵𝐷𝐶</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𝑡</m:t>
                          </m:r>
                        </m:sub>
                        <m:sup>
                          <m:r>
                            <a:rPr lang="en-US" sz="1200" i="1">
                              <a:latin typeface="Cambria Math" panose="02040503050406030204" pitchFamily="18" charset="0"/>
                              <a:ea typeface="DengXian" panose="02010600030101010101" pitchFamily="2" charset="-122"/>
                              <a:cs typeface="Times New Roman" panose="02020603050405020304" pitchFamily="18" charset="0"/>
                            </a:rPr>
                            <m:t>𝑎𝑐</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𝑑𝑐</m:t>
                          </m:r>
                        </m:sup>
                      </m:sSubSup>
                      <m:r>
                        <a:rPr lang="en-US" sz="1200" b="0" i="1" smtClean="0">
                          <a:latin typeface="Cambria Math" panose="02040503050406030204" pitchFamily="18" charset="0"/>
                          <a:ea typeface="DengXian" panose="02010600030101010101" pitchFamily="2" charset="-122"/>
                          <a:cs typeface="Times New Roman" panose="02020603050405020304" pitchFamily="18" charset="0"/>
                        </a:rPr>
                        <m:t>=</m:t>
                      </m:r>
                      <m:f>
                        <m:fPr>
                          <m:type m:val="lin"/>
                          <m:ctrlPr>
                            <a:rPr lang="en-US" sz="1200" b="0" i="1" smtClean="0">
                              <a:latin typeface="Cambria Math" panose="02040503050406030204" pitchFamily="18" charset="0"/>
                              <a:ea typeface="DengXian" panose="02010600030101010101" pitchFamily="2" charset="-122"/>
                              <a:cs typeface="Times New Roman" panose="02020603050405020304" pitchFamily="18" charset="0"/>
                            </a:rPr>
                          </m:ctrlPr>
                        </m:fPr>
                        <m:num>
                          <m:sSubSup>
                            <m:sSubSupPr>
                              <m:ctrlPr>
                                <a:rPr lang="en-US" sz="120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200" i="1">
                                  <a:latin typeface="Cambria Math" panose="02040503050406030204" pitchFamily="18" charset="0"/>
                                  <a:ea typeface="DengXian" panose="02010600030101010101" pitchFamily="2" charset="-122"/>
                                  <a:cs typeface="Times New Roman" panose="02020603050405020304" pitchFamily="18" charset="0"/>
                                </a:rPr>
                                <m:t>𝑃</m:t>
                              </m:r>
                            </m:e>
                            <m:sub>
                              <m:r>
                                <a:rPr lang="en-US" sz="1200" i="1">
                                  <a:latin typeface="Cambria Math" panose="02040503050406030204" pitchFamily="18" charset="0"/>
                                  <a:ea typeface="DengXian" panose="02010600030101010101" pitchFamily="2" charset="-122"/>
                                  <a:cs typeface="Times New Roman" panose="02020603050405020304" pitchFamily="18" charset="0"/>
                                </a:rPr>
                                <m:t>𝐵𝐷𝐶</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b="0" i="1" smtClean="0">
                                  <a:latin typeface="Cambria Math" panose="02040503050406030204" pitchFamily="18" charset="0"/>
                                  <a:ea typeface="DengXian" panose="02010600030101010101" pitchFamily="2" charset="-122"/>
                                  <a:cs typeface="Times New Roman" panose="02020603050405020304" pitchFamily="18" charset="0"/>
                                </a:rPr>
                                <m:t>𝑡</m:t>
                              </m:r>
                            </m:sub>
                            <m:sup>
                              <m:r>
                                <a:rPr lang="en-US" sz="1200" i="1">
                                  <a:latin typeface="Cambria Math" panose="02040503050406030204" pitchFamily="18" charset="0"/>
                                  <a:ea typeface="DengXian" panose="02010600030101010101" pitchFamily="2" charset="-122"/>
                                  <a:cs typeface="Times New Roman" panose="02020603050405020304" pitchFamily="18" charset="0"/>
                                </a:rPr>
                                <m:t>𝑎𝑐</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𝑑𝑐</m:t>
                              </m:r>
                              <m:r>
                                <a:rPr lang="en-US" sz="1200" i="1">
                                  <a:latin typeface="Cambria Math" panose="02040503050406030204" pitchFamily="18" charset="0"/>
                                  <a:ea typeface="DengXian" panose="02010600030101010101" pitchFamily="2" charset="-122"/>
                                  <a:cs typeface="Times New Roman" panose="02020603050405020304" pitchFamily="18" charset="0"/>
                                </a:rPr>
                                <m:t> </m:t>
                              </m:r>
                            </m:sup>
                          </m:sSubSup>
                        </m:num>
                        <m:den>
                          <m:sSubSup>
                            <m:sSubSupPr>
                              <m:ctrlPr>
                                <a:rPr lang="en-US" sz="120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200" i="1">
                                  <a:latin typeface="Cambria Math" panose="02040503050406030204" pitchFamily="18" charset="0"/>
                                  <a:ea typeface="DengXian" panose="02010600030101010101" pitchFamily="2" charset="-122"/>
                                  <a:cs typeface="Times New Roman" panose="02020603050405020304" pitchFamily="18" charset="0"/>
                                </a:rPr>
                                <m:t>𝑃</m:t>
                              </m:r>
                            </m:e>
                            <m:sub>
                              <m:r>
                                <a:rPr lang="en-US" sz="1200" i="1">
                                  <a:latin typeface="Cambria Math" panose="02040503050406030204" pitchFamily="18" charset="0"/>
                                  <a:ea typeface="DengXian" panose="02010600030101010101" pitchFamily="2" charset="-122"/>
                                  <a:cs typeface="Times New Roman" panose="02020603050405020304" pitchFamily="18" charset="0"/>
                                </a:rPr>
                                <m:t>𝐵𝐷𝐶</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b="0" i="1" smtClean="0">
                                  <a:latin typeface="Cambria Math" panose="02040503050406030204" pitchFamily="18" charset="0"/>
                                  <a:ea typeface="DengXian" panose="02010600030101010101" pitchFamily="2" charset="-122"/>
                                  <a:cs typeface="Times New Roman" panose="02020603050405020304" pitchFamily="18" charset="0"/>
                                </a:rPr>
                                <m:t>𝑡</m:t>
                              </m:r>
                            </m:sub>
                            <m:sup>
                              <m:r>
                                <a:rPr lang="en-US" sz="1200" i="1">
                                  <a:latin typeface="Cambria Math" panose="02040503050406030204" pitchFamily="18" charset="0"/>
                                  <a:ea typeface="DengXian" panose="02010600030101010101" pitchFamily="2" charset="-122"/>
                                  <a:cs typeface="Times New Roman" panose="02020603050405020304" pitchFamily="18" charset="0"/>
                                </a:rPr>
                                <m:t>𝑎𝑐</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𝑑𝑐</m:t>
                              </m:r>
                              <m:r>
                                <a:rPr lang="en-US" sz="1200" b="0" i="1" smtClean="0">
                                  <a:latin typeface="Cambria Math" panose="02040503050406030204" pitchFamily="18" charset="0"/>
                                  <a:ea typeface="DengXian" panose="02010600030101010101" pitchFamily="2" charset="-122"/>
                                  <a:cs typeface="Times New Roman" panose="02020603050405020304" pitchFamily="18" charset="0"/>
                                </a:rPr>
                                <m:t>,</m:t>
                              </m:r>
                              <m:r>
                                <a:rPr lang="en-US" sz="1200" b="0" i="1" smtClean="0">
                                  <a:latin typeface="Cambria Math" panose="02040503050406030204" pitchFamily="18" charset="0"/>
                                  <a:ea typeface="DengXian" panose="02010600030101010101" pitchFamily="2" charset="-122"/>
                                  <a:cs typeface="Times New Roman" panose="02020603050405020304" pitchFamily="18" charset="0"/>
                                </a:rPr>
                                <m:t>𝐶𝑎𝑝</m:t>
                              </m:r>
                              <m:r>
                                <a:rPr lang="en-US" sz="1200" i="1">
                                  <a:latin typeface="Cambria Math" panose="02040503050406030204" pitchFamily="18" charset="0"/>
                                  <a:ea typeface="DengXian" panose="02010600030101010101" pitchFamily="2" charset="-122"/>
                                  <a:cs typeface="Times New Roman" panose="02020603050405020304" pitchFamily="18" charset="0"/>
                                </a:rPr>
                                <m:t> </m:t>
                              </m:r>
                            </m:sup>
                          </m:sSubSup>
                        </m:den>
                      </m:f>
                    </m:oMath>
                  </m:oMathPara>
                </a14:m>
                <a:endParaRPr lang="en-US" sz="1200" b="0" dirty="0" smtClean="0">
                  <a:latin typeface="Times" panose="02020603050405020304" pitchFamily="18" charset="0"/>
                  <a:ea typeface="DengXian" panose="02010600030101010101" pitchFamily="2" charset="-122"/>
                  <a:cs typeface="Times New Roman" panose="02020603050405020304" pitchFamily="18" charset="0"/>
                </a:endParaRPr>
              </a:p>
              <a:p>
                <a:pPr>
                  <a:lnSpc>
                    <a:spcPct val="107000"/>
                  </a:lnSpc>
                  <a:spcBef>
                    <a:spcPts val="0"/>
                  </a:spcBef>
                  <a:spcAft>
                    <a:spcPts val="600"/>
                  </a:spcAft>
                </a:pPr>
                <a14:m>
                  <m:oMathPara xmlns:m="http://schemas.openxmlformats.org/officeDocument/2006/math">
                    <m:oMathParaPr>
                      <m:jc m:val="centerGroup"/>
                    </m:oMathParaPr>
                    <m:oMath xmlns:m="http://schemas.openxmlformats.org/officeDocument/2006/math">
                      <m:sSubSup>
                        <m:sSubSupPr>
                          <m:ctrlPr>
                            <a:rPr lang="en-US" sz="120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200" i="1">
                              <a:latin typeface="Cambria Math" panose="02040503050406030204" pitchFamily="18" charset="0"/>
                              <a:ea typeface="Cambria Math" panose="02040503050406030204" pitchFamily="18" charset="0"/>
                              <a:cs typeface="Times New Roman" panose="02020603050405020304" pitchFamily="18" charset="0"/>
                            </a:rPr>
                            <m:t>𝜔</m:t>
                          </m:r>
                        </m:e>
                        <m:sub>
                          <m:r>
                            <a:rPr lang="en-US" sz="1200" i="1">
                              <a:latin typeface="Cambria Math" panose="02040503050406030204" pitchFamily="18" charset="0"/>
                              <a:ea typeface="DengXian" panose="02010600030101010101" pitchFamily="2" charset="-122"/>
                              <a:cs typeface="Times New Roman" panose="02020603050405020304" pitchFamily="18" charset="0"/>
                            </a:rPr>
                            <m:t>𝐵𝐷𝐶</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𝑡</m:t>
                          </m:r>
                        </m:sub>
                        <m:sup>
                          <m:r>
                            <a:rPr lang="en-US" sz="1200" b="0" i="1" smtClean="0">
                              <a:latin typeface="Cambria Math" panose="02040503050406030204" pitchFamily="18" charset="0"/>
                              <a:ea typeface="DengXian" panose="02010600030101010101" pitchFamily="2" charset="-122"/>
                              <a:cs typeface="Times New Roman" panose="02020603050405020304" pitchFamily="18" charset="0"/>
                            </a:rPr>
                            <m:t>𝑑</m:t>
                          </m:r>
                          <m:r>
                            <a:rPr lang="en-US" sz="1200" i="1">
                              <a:latin typeface="Cambria Math" panose="02040503050406030204" pitchFamily="18" charset="0"/>
                              <a:ea typeface="DengXian" panose="02010600030101010101" pitchFamily="2" charset="-122"/>
                              <a:cs typeface="Times New Roman" panose="02020603050405020304" pitchFamily="18" charset="0"/>
                            </a:rPr>
                            <m:t>𝑐</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b="0" i="1" smtClean="0">
                              <a:latin typeface="Cambria Math" panose="02040503050406030204" pitchFamily="18" charset="0"/>
                              <a:ea typeface="DengXian" panose="02010600030101010101" pitchFamily="2" charset="-122"/>
                              <a:cs typeface="Times New Roman" panose="02020603050405020304" pitchFamily="18" charset="0"/>
                            </a:rPr>
                            <m:t>𝑎</m:t>
                          </m:r>
                          <m:r>
                            <a:rPr lang="en-US" sz="1200" i="1">
                              <a:latin typeface="Cambria Math" panose="02040503050406030204" pitchFamily="18" charset="0"/>
                              <a:ea typeface="DengXian" panose="02010600030101010101" pitchFamily="2" charset="-122"/>
                              <a:cs typeface="Times New Roman" panose="02020603050405020304" pitchFamily="18" charset="0"/>
                            </a:rPr>
                            <m:t>𝑐</m:t>
                          </m:r>
                        </m:sup>
                      </m:sSubSup>
                      <m:r>
                        <a:rPr lang="en-US" sz="1200" i="1">
                          <a:latin typeface="Cambria Math" panose="02040503050406030204" pitchFamily="18" charset="0"/>
                          <a:ea typeface="DengXian" panose="02010600030101010101" pitchFamily="2" charset="-122"/>
                          <a:cs typeface="Times New Roman" panose="02020603050405020304" pitchFamily="18" charset="0"/>
                        </a:rPr>
                        <m:t>=</m:t>
                      </m:r>
                      <m:f>
                        <m:fPr>
                          <m:type m:val="lin"/>
                          <m:ctrlPr>
                            <a:rPr lang="en-US" sz="1200" i="1">
                              <a:latin typeface="Cambria Math" panose="02040503050406030204" pitchFamily="18" charset="0"/>
                              <a:ea typeface="DengXian" panose="02010600030101010101" pitchFamily="2" charset="-122"/>
                              <a:cs typeface="Times New Roman" panose="02020603050405020304" pitchFamily="18" charset="0"/>
                            </a:rPr>
                          </m:ctrlPr>
                        </m:fPr>
                        <m:num>
                          <m:sSubSup>
                            <m:sSubSupPr>
                              <m:ctrlPr>
                                <a:rPr lang="en-US" sz="120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200" i="1">
                                  <a:latin typeface="Cambria Math" panose="02040503050406030204" pitchFamily="18" charset="0"/>
                                  <a:ea typeface="DengXian" panose="02010600030101010101" pitchFamily="2" charset="-122"/>
                                  <a:cs typeface="Times New Roman" panose="02020603050405020304" pitchFamily="18" charset="0"/>
                                </a:rPr>
                                <m:t>𝑃</m:t>
                              </m:r>
                            </m:e>
                            <m:sub>
                              <m:r>
                                <a:rPr lang="en-US" sz="1200" i="1">
                                  <a:latin typeface="Cambria Math" panose="02040503050406030204" pitchFamily="18" charset="0"/>
                                  <a:ea typeface="DengXian" panose="02010600030101010101" pitchFamily="2" charset="-122"/>
                                  <a:cs typeface="Times New Roman" panose="02020603050405020304" pitchFamily="18" charset="0"/>
                                </a:rPr>
                                <m:t>𝐵𝐷𝐶</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𝑡</m:t>
                              </m:r>
                            </m:sub>
                            <m:sup>
                              <m:r>
                                <a:rPr lang="en-US" sz="1200" b="0" i="1" smtClean="0">
                                  <a:latin typeface="Cambria Math" panose="02040503050406030204" pitchFamily="18" charset="0"/>
                                  <a:ea typeface="DengXian" panose="02010600030101010101" pitchFamily="2" charset="-122"/>
                                  <a:cs typeface="Times New Roman" panose="02020603050405020304" pitchFamily="18" charset="0"/>
                                </a:rPr>
                                <m:t>𝑑</m:t>
                              </m:r>
                              <m:r>
                                <a:rPr lang="en-US" sz="1200" i="1">
                                  <a:latin typeface="Cambria Math" panose="02040503050406030204" pitchFamily="18" charset="0"/>
                                  <a:ea typeface="DengXian" panose="02010600030101010101" pitchFamily="2" charset="-122"/>
                                  <a:cs typeface="Times New Roman" panose="02020603050405020304" pitchFamily="18" charset="0"/>
                                </a:rPr>
                                <m:t>𝑐</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b="0" i="1" smtClean="0">
                                  <a:latin typeface="Cambria Math" panose="02040503050406030204" pitchFamily="18" charset="0"/>
                                  <a:ea typeface="DengXian" panose="02010600030101010101" pitchFamily="2" charset="-122"/>
                                  <a:cs typeface="Times New Roman" panose="02020603050405020304" pitchFamily="18" charset="0"/>
                                </a:rPr>
                                <m:t>𝑎</m:t>
                              </m:r>
                              <m:r>
                                <a:rPr lang="en-US" sz="1200" i="1">
                                  <a:latin typeface="Cambria Math" panose="02040503050406030204" pitchFamily="18" charset="0"/>
                                  <a:ea typeface="DengXian" panose="02010600030101010101" pitchFamily="2" charset="-122"/>
                                  <a:cs typeface="Times New Roman" panose="02020603050405020304" pitchFamily="18" charset="0"/>
                                </a:rPr>
                                <m:t>𝑐</m:t>
                              </m:r>
                              <m:r>
                                <a:rPr lang="en-US" sz="1200" i="1">
                                  <a:latin typeface="Cambria Math" panose="02040503050406030204" pitchFamily="18" charset="0"/>
                                  <a:ea typeface="DengXian" panose="02010600030101010101" pitchFamily="2" charset="-122"/>
                                  <a:cs typeface="Times New Roman" panose="02020603050405020304" pitchFamily="18" charset="0"/>
                                </a:rPr>
                                <m:t> </m:t>
                              </m:r>
                            </m:sup>
                          </m:sSubSup>
                        </m:num>
                        <m:den>
                          <m:sSubSup>
                            <m:sSubSupPr>
                              <m:ctrlPr>
                                <a:rPr lang="en-US" sz="1200" i="1">
                                  <a:latin typeface="Cambria Math" panose="02040503050406030204" pitchFamily="18" charset="0"/>
                                  <a:ea typeface="DengXian" panose="02010600030101010101" pitchFamily="2" charset="-122"/>
                                  <a:cs typeface="Times New Roman" panose="02020603050405020304" pitchFamily="18" charset="0"/>
                                </a:rPr>
                              </m:ctrlPr>
                            </m:sSubSupPr>
                            <m:e>
                              <m:r>
                                <a:rPr lang="en-US" sz="1200" i="1">
                                  <a:latin typeface="Cambria Math" panose="02040503050406030204" pitchFamily="18" charset="0"/>
                                  <a:ea typeface="DengXian" panose="02010600030101010101" pitchFamily="2" charset="-122"/>
                                  <a:cs typeface="Times New Roman" panose="02020603050405020304" pitchFamily="18" charset="0"/>
                                </a:rPr>
                                <m:t>𝑃</m:t>
                              </m:r>
                            </m:e>
                            <m:sub>
                              <m:r>
                                <a:rPr lang="en-US" sz="1200" i="1">
                                  <a:latin typeface="Cambria Math" panose="02040503050406030204" pitchFamily="18" charset="0"/>
                                  <a:ea typeface="DengXian" panose="02010600030101010101" pitchFamily="2" charset="-122"/>
                                  <a:cs typeface="Times New Roman" panose="02020603050405020304" pitchFamily="18" charset="0"/>
                                </a:rPr>
                                <m:t>𝐵𝐷𝐶</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𝑡</m:t>
                              </m:r>
                            </m:sub>
                            <m:sup>
                              <m:r>
                                <a:rPr lang="en-US" sz="1200" b="0" i="1" smtClean="0">
                                  <a:latin typeface="Cambria Math" panose="02040503050406030204" pitchFamily="18" charset="0"/>
                                  <a:ea typeface="DengXian" panose="02010600030101010101" pitchFamily="2" charset="-122"/>
                                  <a:cs typeface="Times New Roman" panose="02020603050405020304" pitchFamily="18" charset="0"/>
                                </a:rPr>
                                <m:t>𝑑</m:t>
                              </m:r>
                              <m:r>
                                <a:rPr lang="en-US" sz="1200" i="1">
                                  <a:latin typeface="Cambria Math" panose="02040503050406030204" pitchFamily="18" charset="0"/>
                                  <a:ea typeface="DengXian" panose="02010600030101010101" pitchFamily="2" charset="-122"/>
                                  <a:cs typeface="Times New Roman" panose="02020603050405020304" pitchFamily="18" charset="0"/>
                                </a:rPr>
                                <m:t>𝑐</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b="0" i="1" smtClean="0">
                                  <a:latin typeface="Cambria Math" panose="02040503050406030204" pitchFamily="18" charset="0"/>
                                  <a:ea typeface="DengXian" panose="02010600030101010101" pitchFamily="2" charset="-122"/>
                                  <a:cs typeface="Times New Roman" panose="02020603050405020304" pitchFamily="18" charset="0"/>
                                </a:rPr>
                                <m:t>𝑎</m:t>
                              </m:r>
                              <m:r>
                                <a:rPr lang="en-US" sz="1200" i="1">
                                  <a:latin typeface="Cambria Math" panose="02040503050406030204" pitchFamily="18" charset="0"/>
                                  <a:ea typeface="DengXian" panose="02010600030101010101" pitchFamily="2" charset="-122"/>
                                  <a:cs typeface="Times New Roman" panose="02020603050405020304" pitchFamily="18" charset="0"/>
                                </a:rPr>
                                <m:t>𝑐</m:t>
                              </m:r>
                              <m:r>
                                <a:rPr lang="en-US" sz="1200" i="1">
                                  <a:latin typeface="Cambria Math" panose="02040503050406030204" pitchFamily="18" charset="0"/>
                                  <a:ea typeface="DengXian" panose="02010600030101010101" pitchFamily="2" charset="-122"/>
                                  <a:cs typeface="Times New Roman" panose="02020603050405020304" pitchFamily="18" charset="0"/>
                                </a:rPr>
                                <m:t>,</m:t>
                              </m:r>
                              <m:r>
                                <a:rPr lang="en-US" sz="1200" i="1">
                                  <a:latin typeface="Cambria Math" panose="02040503050406030204" pitchFamily="18" charset="0"/>
                                  <a:ea typeface="DengXian" panose="02010600030101010101" pitchFamily="2" charset="-122"/>
                                  <a:cs typeface="Times New Roman" panose="02020603050405020304" pitchFamily="18" charset="0"/>
                                </a:rPr>
                                <m:t>𝐶𝑎𝑝</m:t>
                              </m:r>
                              <m:r>
                                <a:rPr lang="en-US" sz="1200" i="1">
                                  <a:latin typeface="Cambria Math" panose="02040503050406030204" pitchFamily="18" charset="0"/>
                                  <a:ea typeface="DengXian" panose="02010600030101010101" pitchFamily="2" charset="-122"/>
                                  <a:cs typeface="Times New Roman" panose="02020603050405020304" pitchFamily="18" charset="0"/>
                                </a:rPr>
                                <m:t> </m:t>
                              </m:r>
                            </m:sup>
                          </m:sSubSup>
                        </m:den>
                      </m:f>
                    </m:oMath>
                  </m:oMathPara>
                </a14:m>
                <a:endParaRPr lang="en-US" sz="1200" dirty="0">
                  <a:latin typeface="Times" panose="02020603050405020304" pitchFamily="18" charset="0"/>
                  <a:ea typeface="DengXian" panose="02010600030101010101" pitchFamily="2" charset="-122"/>
                  <a:cs typeface="Times"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457200" y="3574985"/>
                <a:ext cx="3429000" cy="2310376"/>
              </a:xfrm>
              <a:prstGeom prst="rect">
                <a:avLst/>
              </a:prstGeom>
              <a:blipFill>
                <a:blip r:embed="rId7"/>
                <a:stretch>
                  <a:fillRect b="-18734"/>
                </a:stretch>
              </a:blipFill>
            </p:spPr>
            <p:txBody>
              <a:bodyPr/>
              <a:lstStyle/>
              <a:p>
                <a:r>
                  <a:rPr lang="en-US">
                    <a:noFill/>
                  </a:rPr>
                  <a:t> </a:t>
                </a:r>
              </a:p>
            </p:txBody>
          </p:sp>
        </mc:Fallback>
      </mc:AlternateContent>
    </p:spTree>
    <p:extLst>
      <p:ext uri="{BB962C8B-B14F-4D97-AF65-F5344CB8AC3E}">
        <p14:creationId xmlns:p14="http://schemas.microsoft.com/office/powerpoint/2010/main" val="3181195532"/>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PowerPoint.pot</Template>
  <TotalTime>36378</TotalTime>
  <Words>10324</Words>
  <Application>Microsoft Office PowerPoint</Application>
  <PresentationFormat>On-screen Show (4:3)</PresentationFormat>
  <Paragraphs>829</Paragraphs>
  <Slides>73</Slides>
  <Notes>41</Notes>
  <HiddenSlides>0</HiddenSlides>
  <MMClips>1</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87" baseType="lpstr">
      <vt:lpstr>DengXian</vt:lpstr>
      <vt:lpstr>Geneva</vt:lpstr>
      <vt:lpstr>微软雅黑</vt:lpstr>
      <vt:lpstr>宋体</vt:lpstr>
      <vt:lpstr>Univers 65</vt:lpstr>
      <vt:lpstr>Univers 67 CondensedBold</vt:lpstr>
      <vt:lpstr>Arial</vt:lpstr>
      <vt:lpstr>Calibri</vt:lpstr>
      <vt:lpstr>Cambria Math</vt:lpstr>
      <vt:lpstr>Times</vt:lpstr>
      <vt:lpstr>Times New Roman</vt:lpstr>
      <vt:lpstr>Wingdings</vt:lpstr>
      <vt:lpstr>PowerPoint</vt:lpstr>
      <vt:lpstr>Equation</vt:lpstr>
      <vt:lpstr>Microgrids (Part I)  Introduction and Energy Management</vt:lpstr>
      <vt:lpstr>Contents</vt:lpstr>
      <vt:lpstr>The Concept of MG</vt:lpstr>
      <vt:lpstr>Basic MG Components </vt:lpstr>
      <vt:lpstr>Basic MG Components</vt:lpstr>
      <vt:lpstr>Typical Configuration of MG</vt:lpstr>
      <vt:lpstr>MG Configuration</vt:lpstr>
      <vt:lpstr>Typical Configuration of hybrid AC/DC MG</vt:lpstr>
      <vt:lpstr>Typical Configuration of hybrid AC/DC MG</vt:lpstr>
      <vt:lpstr>MG Categories</vt:lpstr>
      <vt:lpstr>MG Categories</vt:lpstr>
      <vt:lpstr>Technical and Economical Advantages of MG</vt:lpstr>
      <vt:lpstr>Technical and Economical Advantages of MG</vt:lpstr>
      <vt:lpstr>PowerPoint Presentation</vt:lpstr>
      <vt:lpstr>Challenges and Disadvantages of MG’s Development</vt:lpstr>
      <vt:lpstr>Challenges and Disadvantages of MG’s Development</vt:lpstr>
      <vt:lpstr>PowerPoint Presentation</vt:lpstr>
      <vt:lpstr>PowerPoint Presentation</vt:lpstr>
      <vt:lpstr>MG Control</vt:lpstr>
      <vt:lpstr>PowerPoint Presentation</vt:lpstr>
      <vt:lpstr>Networked MGs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Literature Review</vt:lpstr>
      <vt:lpstr>PowerPoint Presentation</vt:lpstr>
      <vt:lpstr>Cooperative business model</vt:lpstr>
      <vt:lpstr>PowerPoint Presentation</vt:lpstr>
      <vt:lpstr>Bi-level RL-based Networked MGs Power Management </vt:lpstr>
      <vt:lpstr>Bi-level RL-based Networked MGs Power Management </vt:lpstr>
      <vt:lpstr>Level I: Adaptive RL-based Distribution System Control </vt:lpstr>
      <vt:lpstr>Level I: Multivariate polynomial regression model</vt:lpstr>
      <vt:lpstr>Level I: Learning Process</vt:lpstr>
      <vt:lpstr>Level II: MGCC Agent Power Management </vt:lpstr>
      <vt:lpstr>Level II: MGCC Agent Power Management </vt:lpstr>
      <vt:lpstr>Level II: MGCC Agent Power Management </vt:lpstr>
      <vt:lpstr>Case Study</vt:lpstr>
      <vt:lpstr>Numerical Results</vt:lpstr>
      <vt:lpstr>Benefits of RL-based Method: comparison</vt:lpstr>
      <vt:lpstr>Benefits of RL-based Method: memory effect</vt:lpstr>
      <vt:lpstr>Benefits of RL-based Method</vt:lpstr>
      <vt:lpstr>Performance of the proposed reward function approximation</vt:lpstr>
      <vt:lpstr>Adaptive RL Results</vt:lpstr>
      <vt:lpstr>Adaptive RL Results</vt:lpstr>
      <vt:lpstr>Conclusion</vt:lpstr>
      <vt:lpstr>PowerPoint Presentation</vt:lpstr>
      <vt:lpstr>Case Study: MG Project at Illinois Institute of Technology</vt:lpstr>
      <vt:lpstr>PowerPoint Presentation</vt:lpstr>
      <vt:lpstr>PowerPoint Presentation</vt:lpstr>
      <vt:lpstr>PowerPoint Presentation</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Jill Thomasson</dc:creator>
  <cp:lastModifiedBy>Wang, Zhaoyu [E CPE]</cp:lastModifiedBy>
  <cp:revision>708</cp:revision>
  <dcterms:created xsi:type="dcterms:W3CDTF">2016-12-19T18:40:45Z</dcterms:created>
  <dcterms:modified xsi:type="dcterms:W3CDTF">2019-10-29T21:45:36Z</dcterms:modified>
</cp:coreProperties>
</file>